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47"/>
  </p:notesMasterIdLst>
  <p:sldIdLst>
    <p:sldId id="256" r:id="rId2"/>
    <p:sldId id="370" r:id="rId3"/>
    <p:sldId id="440" r:id="rId4"/>
    <p:sldId id="397" r:id="rId5"/>
    <p:sldId id="401" r:id="rId6"/>
    <p:sldId id="402" r:id="rId7"/>
    <p:sldId id="403" r:id="rId8"/>
    <p:sldId id="404" r:id="rId9"/>
    <p:sldId id="405" r:id="rId10"/>
    <p:sldId id="400" r:id="rId11"/>
    <p:sldId id="407" r:id="rId12"/>
    <p:sldId id="408" r:id="rId13"/>
    <p:sldId id="399" r:id="rId14"/>
    <p:sldId id="426" r:id="rId15"/>
    <p:sldId id="427" r:id="rId16"/>
    <p:sldId id="428" r:id="rId17"/>
    <p:sldId id="409" r:id="rId18"/>
    <p:sldId id="410" r:id="rId19"/>
    <p:sldId id="429" r:id="rId20"/>
    <p:sldId id="418" r:id="rId21"/>
    <p:sldId id="411" r:id="rId22"/>
    <p:sldId id="414" r:id="rId23"/>
    <p:sldId id="412" r:id="rId24"/>
    <p:sldId id="416" r:id="rId25"/>
    <p:sldId id="430" r:id="rId26"/>
    <p:sldId id="417" r:id="rId27"/>
    <p:sldId id="421" r:id="rId28"/>
    <p:sldId id="422" r:id="rId29"/>
    <p:sldId id="431" r:id="rId30"/>
    <p:sldId id="423" r:id="rId31"/>
    <p:sldId id="424" r:id="rId32"/>
    <p:sldId id="432" r:id="rId33"/>
    <p:sldId id="433" r:id="rId34"/>
    <p:sldId id="434" r:id="rId35"/>
    <p:sldId id="435" r:id="rId36"/>
    <p:sldId id="436" r:id="rId37"/>
    <p:sldId id="437" r:id="rId38"/>
    <p:sldId id="438" r:id="rId39"/>
    <p:sldId id="419" r:id="rId40"/>
    <p:sldId id="420" r:id="rId41"/>
    <p:sldId id="425" r:id="rId42"/>
    <p:sldId id="439" r:id="rId43"/>
    <p:sldId id="392" r:id="rId44"/>
    <p:sldId id="396" r:id="rId45"/>
    <p:sldId id="363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9F1"/>
    <a:srgbClr val="C9D9F1"/>
    <a:srgbClr val="C2D9F1"/>
    <a:srgbClr val="FF1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"/>
    </p:cViewPr>
  </p:sorterViewPr>
  <p:notesViewPr>
    <p:cSldViewPr snapToGrid="0" snapToObjects="1">
      <p:cViewPr varScale="1">
        <p:scale>
          <a:sx n="66" d="100"/>
          <a:sy n="66" d="100"/>
        </p:scale>
        <p:origin x="-27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0712B-8917-9641-B680-CD808A79C509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0546-CAFA-8346-8926-B2CE70463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77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3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1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0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6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0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0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4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5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A54B-9217-C44F-B449-E3CA313CCCC5}" type="datetimeFigureOut">
              <a:rPr lang="en-US" smtClean="0"/>
              <a:pPr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2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anseodesign.com/css/css-specificity-inheritance-cascaad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kcd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border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border-top_color.asp" TargetMode="External"/><Relationship Id="rId3" Type="http://schemas.openxmlformats.org/officeDocument/2006/relationships/hyperlink" Target="https://www.w3schools.com/cssref/pr_border-color.asp" TargetMode="External"/><Relationship Id="rId7" Type="http://schemas.openxmlformats.org/officeDocument/2006/relationships/hyperlink" Target="border-lef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border-top.asp" TargetMode="External"/><Relationship Id="rId5" Type="http://schemas.openxmlformats.org/officeDocument/2006/relationships/hyperlink" Target="https://www.w3schools.com/cssref/pr_border-style.asp" TargetMode="External"/><Relationship Id="rId4" Type="http://schemas.openxmlformats.org/officeDocument/2006/relationships/hyperlink" Target="https://www.w3schools.com/css/css_border.as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the-css-box-model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units.a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css_margin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ref/pr_dim_min-height.asp" TargetMode="External"/><Relationship Id="rId3" Type="http://schemas.openxmlformats.org/officeDocument/2006/relationships/hyperlink" Target="http://www.w3schools.com/cssref/pr_dim_width.asp" TargetMode="External"/><Relationship Id="rId7" Type="http://schemas.openxmlformats.org/officeDocument/2006/relationships/hyperlink" Target="http://www.w3schools.com/cssref/pr_dim_min-width.as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r_dim_max-height.asp" TargetMode="External"/><Relationship Id="rId5" Type="http://schemas.openxmlformats.org/officeDocument/2006/relationships/hyperlink" Target="http://www.w3schools.com/cssref/pr_dim_max-width.asp" TargetMode="External"/><Relationship Id="rId4" Type="http://schemas.openxmlformats.org/officeDocument/2006/relationships/hyperlink" Target="http://www.w3schools.com/cssref/pr_dim_height.asp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orem_ipsu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units.as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ref/pr_padding-bottom.asp" TargetMode="External"/><Relationship Id="rId4" Type="http://schemas.openxmlformats.org/officeDocument/2006/relationships/hyperlink" Target="https://www.w3schools.com/cssref/pr_padding.asp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text_text-align.as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ref/pr_pos_vertical-align.asp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fonts/specimen/Open+San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the-css-box-model/" TargetMode="External"/><Relationship Id="rId2" Type="http://schemas.openxmlformats.org/officeDocument/2006/relationships/hyperlink" Target="http://www.w3schools.com/css/css_positioning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CSS/CSS_Box_Model/Introduction_to_the_CSS_box_model" TargetMode="External"/><Relationship Id="rId4" Type="http://schemas.openxmlformats.org/officeDocument/2006/relationships/hyperlink" Target="http://www.w3schools.com/css/css_boxmodel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XbCWmY0eq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670" y="2084488"/>
            <a:ext cx="8188716" cy="17444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CSC435: Web Programming</a:t>
            </a:r>
            <a:br>
              <a:rPr lang="en-US" dirty="0">
                <a:solidFill>
                  <a:srgbClr val="000090"/>
                </a:solidFill>
              </a:rPr>
            </a:br>
            <a:br>
              <a:rPr lang="en-US" dirty="0">
                <a:solidFill>
                  <a:srgbClr val="000090"/>
                </a:solidFill>
              </a:rPr>
            </a:br>
            <a:r>
              <a:rPr lang="en-US" sz="4400" dirty="0">
                <a:solidFill>
                  <a:srgbClr val="000090"/>
                </a:solidFill>
              </a:rPr>
              <a:t>Lecture 5: Page layout and CSS box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238" y="4495247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/>
              <a:t>Bei Xiao</a:t>
            </a:r>
          </a:p>
          <a:p>
            <a:r>
              <a:rPr lang="en-US" dirty="0"/>
              <a:t>American University</a:t>
            </a:r>
          </a:p>
          <a:p>
            <a:r>
              <a:rPr lang="en-US" dirty="0"/>
              <a:t>Feb 2,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Precedence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4" y="1740167"/>
            <a:ext cx="8557895" cy="4672507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Browser default [lowest]</a:t>
            </a:r>
          </a:p>
          <a:p>
            <a:r>
              <a:rPr lang="en-US" dirty="0"/>
              <a:t>External style sheet</a:t>
            </a:r>
          </a:p>
          <a:p>
            <a:r>
              <a:rPr lang="en-US" dirty="0"/>
              <a:t>Internal style sheet</a:t>
            </a:r>
          </a:p>
          <a:p>
            <a:r>
              <a:rPr lang="en-US" dirty="0"/>
              <a:t>Inline style [Highest]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If a link to an external style sheet is placed after an internal style sheet, the external will take precedence!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8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Precedence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4" y="1740167"/>
            <a:ext cx="8557895" cy="46725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two rules otherwise have equal precedence, the last one declared wins.  </a:t>
            </a:r>
          </a:p>
          <a:p>
            <a:r>
              <a:rPr lang="en-US" dirty="0"/>
              <a:t>The more specific rule has precedence.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“p#paragarph_1” has precedence over “p”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 Sometimes this can be confusing:</a:t>
            </a:r>
          </a:p>
          <a:p>
            <a:pPr lvl="1">
              <a:buFont typeface="Wingdings" charset="2"/>
              <a:buChar char="§"/>
            </a:pPr>
            <a:r>
              <a:rPr lang="en-US" dirty="0" err="1"/>
              <a:t>Div.p.bio</a:t>
            </a:r>
            <a:r>
              <a:rPr lang="en-US" dirty="0"/>
              <a:t>{ font-size: 14px}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#</a:t>
            </a:r>
            <a:r>
              <a:rPr lang="en-US" dirty="0" err="1"/>
              <a:t>siebar</a:t>
            </a:r>
            <a:r>
              <a:rPr lang="en-US" dirty="0"/>
              <a:t> p {font-size:12px}</a:t>
            </a:r>
          </a:p>
          <a:p>
            <a:pPr lvl="1">
              <a:buFont typeface="Wingdings" charset="2"/>
              <a:buChar char="§"/>
            </a:pP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Generally: an id is more specific than a class is more specific than an element.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Details here: </a:t>
            </a:r>
          </a:p>
          <a:p>
            <a:pPr marL="274320" lvl="1" indent="0">
              <a:buNone/>
            </a:pPr>
            <a:r>
              <a:rPr lang="en-US" dirty="0">
                <a:hlinkClick r:id="rId3"/>
              </a:rPr>
              <a:t>http://www.vanseodesign.com/css/css-specificity-inheritance-cascaade/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6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Precedence summary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4" y="1740167"/>
            <a:ext cx="8557895" cy="4672507"/>
          </a:xfrm>
        </p:spPr>
        <p:txBody>
          <a:bodyPr>
            <a:normAutofit/>
          </a:bodyPr>
          <a:lstStyle/>
          <a:p>
            <a:r>
              <a:rPr lang="en-US" dirty="0"/>
              <a:t>The more specific rule wins (according to a well-defined set of specificity rules). See the link in previous page. </a:t>
            </a:r>
          </a:p>
          <a:p>
            <a:r>
              <a:rPr lang="en-US" dirty="0"/>
              <a:t>If two rules have equal specificity, the one that comes later wins.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7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page layout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740167"/>
            <a:ext cx="7909606" cy="4672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Look at </a:t>
            </a:r>
            <a:r>
              <a:rPr lang="en-US" dirty="0">
                <a:hlinkClick r:id="rId3"/>
              </a:rPr>
              <a:t>www.xkcd.com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CSS can manage page layout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2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Generic HTML tags: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span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div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66377"/>
            <a:ext cx="8557895" cy="46725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These tags are for when no other more specific tag applies (like the English words “things” and “stuff”).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Span</a:t>
            </a:r>
          </a:p>
          <a:p>
            <a:pPr marL="457200" lvl="1" indent="0">
              <a:buNone/>
            </a:pPr>
            <a:r>
              <a:rPr lang="en-US" dirty="0"/>
              <a:t>A generic inline tag (like &lt;</a:t>
            </a:r>
            <a:r>
              <a:rPr lang="en-US" dirty="0" err="1"/>
              <a:t>em</a:t>
            </a:r>
            <a:r>
              <a:rPr lang="en-US" dirty="0"/>
              <a:t>&gt; or &lt;strong&gt;)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Div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/>
              <a:t>A generic block tag (like &lt;header&gt;,&lt;article&gt;, &lt;section&gt;,&lt;p&gt;)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2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CSS Attributes: width and height</a:t>
            </a:r>
            <a:endParaRPr lang="en-US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66377"/>
            <a:ext cx="8557895" cy="4672507"/>
          </a:xfrm>
        </p:spPr>
        <p:txBody>
          <a:bodyPr>
            <a:normAutofit/>
          </a:bodyPr>
          <a:lstStyle/>
          <a:p>
            <a:r>
              <a:rPr lang="en-US" dirty="0"/>
              <a:t>Block and inline elements normally have the height of their content. </a:t>
            </a:r>
          </a:p>
          <a:p>
            <a:r>
              <a:rPr lang="en-US" dirty="0"/>
              <a:t>Inline elements have the width of their content</a:t>
            </a:r>
          </a:p>
          <a:p>
            <a:r>
              <a:rPr lang="en-US" dirty="0"/>
              <a:t>Block elements have a width that stretches across the whole page.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55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width</a:t>
            </a:r>
            <a:r>
              <a:rPr lang="en-US" dirty="0">
                <a:solidFill>
                  <a:srgbClr val="000090"/>
                </a:solidFill>
              </a:rPr>
              <a:t> and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height</a:t>
            </a:r>
            <a:r>
              <a:rPr lang="en-US" dirty="0">
                <a:solidFill>
                  <a:srgbClr val="000090"/>
                </a:solidFill>
              </a:rPr>
              <a:t> Example</a:t>
            </a:r>
            <a:endParaRPr lang="en-US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2451" y="1684140"/>
            <a:ext cx="8225601" cy="1102212"/>
          </a:xfrm>
          <a:noFill/>
          <a:ln w="19050">
            <a:solidFill>
              <a:srgbClr val="4F81BD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class='block'&gt;my div&lt;/div&gt;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2451" y="3155741"/>
            <a:ext cx="8225601" cy="164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4F81BD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div.block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height:200px;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width:200px;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background-color: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limegreen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6752" y="4170281"/>
            <a:ext cx="60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pic>
        <p:nvPicPr>
          <p:cNvPr id="9" name="Picture 8" descr="Screen Shot 2018-02-02 at 2.03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10" y="4927565"/>
            <a:ext cx="5731037" cy="17824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53470" y="6233674"/>
            <a:ext cx="1015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18593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261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Box Model</a:t>
            </a:r>
          </a:p>
        </p:txBody>
      </p:sp>
    </p:spTree>
    <p:extLst>
      <p:ext uri="{BB962C8B-B14F-4D97-AF65-F5344CB8AC3E}">
        <p14:creationId xmlns:p14="http://schemas.microsoft.com/office/powerpoint/2010/main" val="99613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Box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926152" y="1669987"/>
            <a:ext cx="7463391" cy="481854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05034" y="1962785"/>
            <a:ext cx="6763718" cy="4240027"/>
          </a:xfrm>
          <a:prstGeom prst="rect">
            <a:avLst/>
          </a:prstGeom>
          <a:solidFill>
            <a:srgbClr val="AAD63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5126" y="2252378"/>
            <a:ext cx="5942810" cy="3775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89087" y="2701449"/>
            <a:ext cx="5164001" cy="28979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81531" y="2792669"/>
            <a:ext cx="137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81531" y="2332117"/>
            <a:ext cx="137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81531" y="1962785"/>
            <a:ext cx="137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Border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60881" y="3515394"/>
            <a:ext cx="36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Some images and words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2382" y="1633000"/>
            <a:ext cx="91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113675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What?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071270"/>
            <a:ext cx="4302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Margin</a:t>
            </a:r>
          </a:p>
          <a:p>
            <a:pPr lvl="1"/>
            <a:r>
              <a:rPr lang="en-US" dirty="0"/>
              <a:t>(outside) space between different elements</a:t>
            </a:r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Border</a:t>
            </a:r>
          </a:p>
          <a:p>
            <a:pPr lvl="1"/>
            <a:r>
              <a:rPr lang="en-US" dirty="0"/>
              <a:t>(optionally visible) line that separates elements</a:t>
            </a:r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Padding</a:t>
            </a:r>
          </a:p>
          <a:p>
            <a:pPr lvl="1"/>
            <a:r>
              <a:rPr lang="en-US" dirty="0"/>
              <a:t>(inside) space between elements content and border</a:t>
            </a:r>
          </a:p>
        </p:txBody>
      </p:sp>
      <p:pic>
        <p:nvPicPr>
          <p:cNvPr id="4" name="Picture 3" descr="Screen Shot 2018-02-02 at 2.12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2071270"/>
            <a:ext cx="32639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Activity Outline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740167"/>
            <a:ext cx="7909606" cy="4672507"/>
          </a:xfrm>
        </p:spPr>
        <p:txBody>
          <a:bodyPr>
            <a:normAutofit/>
          </a:bodyPr>
          <a:lstStyle/>
          <a:p>
            <a:r>
              <a:rPr lang="en-US" dirty="0"/>
              <a:t>More on Class and IDs</a:t>
            </a:r>
          </a:p>
          <a:p>
            <a:r>
              <a:rPr lang="en-US" dirty="0"/>
              <a:t>Precedence</a:t>
            </a:r>
          </a:p>
          <a:p>
            <a:r>
              <a:rPr lang="en-US" dirty="0"/>
              <a:t>CSS Box model</a:t>
            </a:r>
          </a:p>
          <a:p>
            <a:r>
              <a:rPr lang="en-US" dirty="0"/>
              <a:t>Quiz</a:t>
            </a:r>
          </a:p>
          <a:p>
            <a:r>
              <a:rPr lang="en-US" dirty="0"/>
              <a:t>Exercise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90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Box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209183" y="2551837"/>
            <a:ext cx="3069098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div {</a:t>
            </a:r>
          </a:p>
          <a:p>
            <a:r>
              <a:rPr lang="en-US" dirty="0"/>
              <a:t>    width: 300px;</a:t>
            </a:r>
          </a:p>
          <a:p>
            <a:r>
              <a:rPr lang="en-US" dirty="0"/>
              <a:t>    padding: 25px;</a:t>
            </a:r>
          </a:p>
          <a:p>
            <a:r>
              <a:rPr lang="en-US" dirty="0"/>
              <a:t>    border: 25px solid navy;</a:t>
            </a:r>
          </a:p>
          <a:p>
            <a:r>
              <a:rPr lang="en-US" dirty="0"/>
              <a:t>    margin: 25px;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Picture 3" descr="Screen Shot 2016-02-01 at 4.26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56" y="1930794"/>
            <a:ext cx="5193144" cy="4121998"/>
          </a:xfrm>
          <a:prstGeom prst="rect">
            <a:avLst/>
          </a:prstGeom>
          <a:ln>
            <a:solidFill>
              <a:srgbClr val="4F81BD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118726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Computing Box Dimensions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“width” and “height” of an element refers to the </a:t>
            </a:r>
            <a:r>
              <a:rPr lang="en-US" dirty="0">
                <a:solidFill>
                  <a:srgbClr val="3366FF"/>
                </a:solidFill>
              </a:rPr>
              <a:t>content</a:t>
            </a:r>
            <a:r>
              <a:rPr lang="en-US" dirty="0"/>
              <a:t>. If you have margins, padding, etc. Those also add to the dimensions of the box.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To compute the box dimension, make sure to account for the margins, etc. on both sides (e.g. both left and right margin)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This is important because it is the </a:t>
            </a:r>
            <a:r>
              <a:rPr lang="en-US" dirty="0">
                <a:solidFill>
                  <a:srgbClr val="3366FF"/>
                </a:solidFill>
              </a:rPr>
              <a:t>entire box</a:t>
            </a:r>
            <a:r>
              <a:rPr lang="en-US" dirty="0"/>
              <a:t>, and not merely the content, that takes space on the page.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0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Width and Height</a:t>
            </a:r>
          </a:p>
        </p:txBody>
      </p:sp>
      <p:pic>
        <p:nvPicPr>
          <p:cNvPr id="5" name="Picture 2" descr="box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199" y="1199685"/>
            <a:ext cx="4051889" cy="37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8948" y="5265558"/>
            <a:ext cx="7874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width = content width + L/R padding + L/R border + L/R margin</a:t>
            </a:r>
            <a:br>
              <a:rPr lang="en-US" dirty="0"/>
            </a:br>
            <a:r>
              <a:rPr lang="en-US" dirty="0"/>
              <a:t>   height = content height + T/B padding + T/B border + T/B margin</a:t>
            </a:r>
          </a:p>
        </p:txBody>
      </p:sp>
    </p:spTree>
    <p:extLst>
      <p:ext uri="{BB962C8B-B14F-4D97-AF65-F5344CB8AC3E}">
        <p14:creationId xmlns:p14="http://schemas.microsoft.com/office/powerpoint/2010/main" val="2786536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Ways to specify size in CSS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Pixels (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  <a:p>
            <a:r>
              <a:rPr lang="en-US" dirty="0" err="1"/>
              <a:t>Pt</a:t>
            </a:r>
            <a:r>
              <a:rPr lang="en-US" dirty="0"/>
              <a:t> (1/72 inch) i.e. 12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r>
              <a:rPr lang="en-US" dirty="0"/>
              <a:t>mm, cm, in</a:t>
            </a:r>
          </a:p>
          <a:p>
            <a:r>
              <a:rPr lang="en-US" dirty="0" err="1"/>
              <a:t>Em</a:t>
            </a:r>
            <a:r>
              <a:rPr lang="en-US" dirty="0"/>
              <a:t>, ex (for font), 12 </a:t>
            </a:r>
            <a:r>
              <a:rPr lang="en-US" dirty="0" err="1"/>
              <a:t>pt</a:t>
            </a:r>
            <a:r>
              <a:rPr lang="en-US" dirty="0"/>
              <a:t> font </a:t>
            </a:r>
          </a:p>
          <a:p>
            <a:r>
              <a:rPr lang="en-US" dirty="0"/>
              <a:t>Percent % (usually of the browser window dimension) 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9287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properties for borders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132101" cy="400509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h2 { border: 5px solid red; }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2262566"/>
            <a:ext cx="7132101" cy="830997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a heading.                                                                        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output</a:t>
            </a:r>
            <a:endParaRPr lang="en-US" sz="2000" b="1" i="0" dirty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06598"/>
              </p:ext>
            </p:extLst>
          </p:nvPr>
        </p:nvGraphicFramePr>
        <p:xfrm>
          <a:off x="1097281" y="3340484"/>
          <a:ext cx="6700830" cy="650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8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1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property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3"/>
                        </a:rPr>
                        <a:t>border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thickness/style/color of border on all 4 sides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 descr="Screen Shot 2018-02-02 at 2.30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5" y="4204497"/>
            <a:ext cx="7927236" cy="208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16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More Border Properties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Specific properties of borders of all sides:</a:t>
            </a:r>
          </a:p>
          <a:p>
            <a:pPr marL="742950" lvl="2" indent="-342900"/>
            <a:r>
              <a:rPr lang="en-US" dirty="0">
                <a:hlinkClick r:id="rId3"/>
              </a:rPr>
              <a:t>border-color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border-width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border-style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Properties for specific side: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6"/>
              </a:rPr>
              <a:t>border-bottom</a:t>
            </a:r>
            <a:r>
              <a:rPr lang="en-US" dirty="0"/>
              <a:t>, </a:t>
            </a:r>
            <a:r>
              <a:rPr lang="en-US" dirty="0">
                <a:hlinkClick r:id="rId7" action="ppaction://hlinkfile"/>
              </a:rPr>
              <a:t>border-left</a:t>
            </a:r>
            <a:r>
              <a:rPr lang="en-US" dirty="0"/>
              <a:t>, </a:t>
            </a:r>
            <a:r>
              <a:rPr lang="en-US" dirty="0">
                <a:hlinkClick r:id="rId7" action="ppaction://hlinkfile"/>
              </a:rPr>
              <a:t>border-right</a:t>
            </a:r>
            <a:r>
              <a:rPr lang="en-US" dirty="0"/>
              <a:t>,    </a:t>
            </a:r>
            <a:r>
              <a:rPr lang="en-US" dirty="0">
                <a:hlinkClick r:id="rId7" action="ppaction://hlinkfile"/>
              </a:rPr>
              <a:t>border-top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Properties of border on a particular side. </a:t>
            </a:r>
          </a:p>
          <a:p>
            <a:pPr lvl="1"/>
            <a:r>
              <a:rPr lang="en-US" dirty="0">
                <a:hlinkClick r:id="rId8"/>
              </a:rPr>
              <a:t>border-top-color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3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border example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46876" y="1845734"/>
            <a:ext cx="7589520" cy="1523631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border-left: thick dotted #CC0088;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border-bottom-color: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128, 128);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border-bottom-style: double;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9416" y="4843963"/>
            <a:ext cx="73804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side's border properties can be set individually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omit some properties, they receive default values (e.g. border-bottom-width above)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on default: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https://css-tricks.com/the-css-box-model/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 descr="Screen Shot 2018-02-02 at 2.48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6" y="3574231"/>
            <a:ext cx="3987800" cy="1155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759782" y="4109653"/>
            <a:ext cx="1015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97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Rounded corners with border-radius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237398" cy="1463638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border: 3px solid blue;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border-radius: 12px;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0.5em;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164" y="3477045"/>
            <a:ext cx="7219514" cy="17543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279" y="5394424"/>
            <a:ext cx="7058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each side's border radius can be set individually, separated by spaces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7144" y="4342776"/>
            <a:ext cx="6096000" cy="82749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77144" y="4273826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another paragraph.</a:t>
            </a:r>
            <a:br>
              <a:rPr lang="en-US" sz="2200" dirty="0"/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It spans multiple lines.</a:t>
            </a:r>
            <a:endParaRPr lang="en-US" sz="2200" dirty="0"/>
          </a:p>
        </p:txBody>
      </p:sp>
      <p:sp>
        <p:nvSpPr>
          <p:cNvPr id="20" name="Rounded Rectangle 19"/>
          <p:cNvSpPr/>
          <p:nvPr/>
        </p:nvSpPr>
        <p:spPr>
          <a:xfrm>
            <a:off x="1177145" y="3486366"/>
            <a:ext cx="6096000" cy="76944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47019" y="3627783"/>
            <a:ext cx="27122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a paragraph.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9913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Margin example 1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80" y="1544109"/>
            <a:ext cx="7760970" cy="1218142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margin: 50px;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background-color: fuchsia;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9655" y="3061252"/>
            <a:ext cx="7637145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66740" y="3522916"/>
            <a:ext cx="6812361" cy="400110"/>
          </a:xfrm>
          <a:prstGeom prst="rect">
            <a:avLst/>
          </a:prstGeom>
          <a:solidFill>
            <a:srgbClr val="CC3399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first paragraph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66739" y="4276770"/>
            <a:ext cx="6812361" cy="400110"/>
          </a:xfrm>
          <a:prstGeom prst="rect">
            <a:avLst/>
          </a:prstGeom>
          <a:solidFill>
            <a:srgbClr val="CC3399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the second paragraph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097280" y="5231075"/>
            <a:ext cx="7760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notice that margins are always transparent</a:t>
            </a:r>
            <a:b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  (they don't contain the element's background color, etc.)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01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properties for Margins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865" y="1770934"/>
            <a:ext cx="711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Specified in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pt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, rem, %, ex, cm (don’t)  (see more on </a:t>
            </a:r>
            <a:r>
              <a:rPr lang="en-US" dirty="0">
                <a:hlinkClick r:id="rId3"/>
              </a:rPr>
              <a:t>CSS units</a:t>
            </a:r>
            <a:r>
              <a:rPr lang="en-US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25349"/>
              </p:ext>
            </p:extLst>
          </p:nvPr>
        </p:nvGraphicFramePr>
        <p:xfrm>
          <a:off x="1174436" y="2439045"/>
          <a:ext cx="6096000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Margin</a:t>
                      </a:r>
                      <a:r>
                        <a:rPr lang="en-US" baseline="0" dirty="0"/>
                        <a:t> on all 4 sides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margin-bottom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Margin on bottom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margin-left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Margin on left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margin-right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Margin on right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Margin-top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Margin on top side</a:t>
                      </a:r>
                      <a:r>
                        <a:rPr lang="en-US" baseline="0" dirty="0"/>
                        <a:t> only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Complete</a:t>
                      </a:r>
                      <a:r>
                        <a:rPr lang="en-US" baseline="0" dirty="0">
                          <a:hlinkClick r:id="rId4"/>
                        </a:rPr>
                        <a:t> list of margin properties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0936" y="5519436"/>
            <a:ext cx="4572000" cy="923330"/>
          </a:xfrm>
          <a:prstGeom prst="rect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txBody>
          <a:bodyPr>
            <a:spAutoFit/>
          </a:bodyPr>
          <a:lstStyle/>
          <a:p>
            <a:r>
              <a:rPr lang="is-IS" dirty="0"/>
              <a:t>p {</a:t>
            </a:r>
          </a:p>
          <a:p>
            <a:r>
              <a:rPr lang="is-IS" dirty="0"/>
              <a:t>    margin: 25px 50px 75px 100px;</a:t>
            </a:r>
          </a:p>
          <a:p>
            <a:r>
              <a:rPr lang="is-IS" dirty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28706" y="537986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top margin is 25px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right margin is 50px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bottom margin is 75px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left margin is 100px</a:t>
            </a:r>
          </a:p>
        </p:txBody>
      </p:sp>
    </p:spTree>
    <p:extLst>
      <p:ext uri="{BB962C8B-B14F-4D97-AF65-F5344CB8AC3E}">
        <p14:creationId xmlns:p14="http://schemas.microsoft.com/office/powerpoint/2010/main" val="64458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6309-727A-7A43-9932-82A8C9865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Announcement:</a:t>
            </a:r>
          </a:p>
          <a:p>
            <a:endParaRPr lang="en-US" dirty="0"/>
          </a:p>
          <a:p>
            <a:r>
              <a:rPr lang="en-US" dirty="0"/>
              <a:t>Teaching Assistant: </a:t>
            </a:r>
            <a:r>
              <a:rPr lang="en-US" dirty="0" err="1"/>
              <a:t>Jiachen</a:t>
            </a:r>
            <a:r>
              <a:rPr lang="en-US" dirty="0"/>
              <a:t> Yao</a:t>
            </a:r>
          </a:p>
          <a:p>
            <a:endParaRPr lang="en-US" dirty="0"/>
          </a:p>
          <a:p>
            <a:r>
              <a:rPr lang="en-US" dirty="0"/>
              <a:t>Office hour: Monday 12:30-2:30pm</a:t>
            </a:r>
          </a:p>
          <a:p>
            <a:r>
              <a:rPr lang="en-US" dirty="0"/>
              <a:t>Location, TBA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A8940B-6EE7-314A-8058-D9C4466B8A67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0090"/>
                </a:solidFill>
              </a:rPr>
              <a:t>Activity Outline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67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properties of margins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046720" cy="817953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{ width: 350px; background-color: yellow;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h2 { width: 50%; background-color: aqua; }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97280" y="2772061"/>
            <a:ext cx="3077155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paragraph uses the first style above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097281" y="3588321"/>
            <a:ext cx="5323398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An h2 heading</a:t>
            </a:r>
            <a:endParaRPr lang="en-US" sz="28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25639"/>
              </p:ext>
            </p:extLst>
          </p:nvPr>
        </p:nvGraphicFramePr>
        <p:xfrm>
          <a:off x="1097280" y="4290400"/>
          <a:ext cx="7110095" cy="2499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3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6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328">
                <a:tc>
                  <a:txBody>
                    <a:bodyPr/>
                    <a:lstStyle/>
                    <a:p>
                      <a:pPr fontAlgn="t"/>
                      <a:r>
                        <a:rPr lang="en-US" sz="2200" b="1" dirty="0">
                          <a:effectLst/>
                        </a:rPr>
                        <a:t>property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b="1" dirty="0">
                          <a:effectLst/>
                        </a:rPr>
                        <a:t>description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86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  <a:hlinkClick r:id="rId3"/>
                        </a:rPr>
                        <a:t>width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>
                          <a:effectLst/>
                          <a:hlinkClick r:id="rId4"/>
                        </a:rPr>
                        <a:t>height</a:t>
                      </a:r>
                      <a:endParaRPr lang="en-US" sz="22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</a:rPr>
                        <a:t>how wide or tall to make this element 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(block elements only)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86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  <a:hlinkClick r:id="rId5"/>
                        </a:rPr>
                        <a:t>max-width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>
                          <a:effectLst/>
                          <a:hlinkClick r:id="rId6"/>
                        </a:rPr>
                        <a:t>max-height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br>
                        <a:rPr lang="en-US" sz="2200">
                          <a:effectLst/>
                        </a:rPr>
                      </a:br>
                      <a:r>
                        <a:rPr lang="en-US" sz="2200">
                          <a:effectLst/>
                          <a:hlinkClick r:id="rId7"/>
                        </a:rPr>
                        <a:t>min-width</a:t>
                      </a:r>
                      <a:r>
                        <a:rPr lang="en-US" sz="2200">
                          <a:effectLst/>
                        </a:rPr>
                        <a:t>, </a:t>
                      </a:r>
                      <a:r>
                        <a:rPr lang="en-US" sz="2200">
                          <a:effectLst/>
                          <a:hlinkClick r:id="rId8"/>
                        </a:rPr>
                        <a:t>min-height</a:t>
                      </a:r>
                      <a:endParaRPr lang="en-US" sz="22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</a:rPr>
                        <a:t>max/min size of this element in given dimension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872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Center a block: auto margins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45735"/>
            <a:ext cx="7395845" cy="1249890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margin-left: auto;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margin-right: auto;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width: 750px;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986154" y="4372136"/>
            <a:ext cx="7856221" cy="23361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You can set the margin property to auto to horizontally center the element </a:t>
            </a:r>
            <a:r>
              <a:rPr lang="en-US" sz="2400" dirty="0">
                <a:solidFill>
                  <a:srgbClr val="3366FF"/>
                </a:solidFill>
                <a:latin typeface="Calibri" panose="020F0502020204030204" pitchFamily="34" charset="0"/>
              </a:rPr>
              <a:t>within its container (e.g. &lt;p&gt;).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element will then take up the specified width, and the remaining space will be split equally between the left and right margins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44903" y="3369365"/>
            <a:ext cx="734822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335177"/>
                </a:solidFill>
                <a:latin typeface="Times New Roman" panose="02020603050405020304" pitchFamily="18" charset="0"/>
                <a:hlinkClick r:id="rId3"/>
              </a:rPr>
              <a:t>Lorem</a:t>
            </a:r>
            <a:r>
              <a:rPr lang="en-US" dirty="0">
                <a:solidFill>
                  <a:srgbClr val="335177"/>
                </a:solidFill>
                <a:latin typeface="Times New Roman" panose="02020603050405020304" pitchFamily="18" charset="0"/>
                <a:hlinkClick r:id="rId3"/>
              </a:rPr>
              <a:t> </a:t>
            </a:r>
            <a:r>
              <a:rPr lang="en-US" dirty="0" err="1">
                <a:solidFill>
                  <a:srgbClr val="335177"/>
                </a:solidFill>
                <a:latin typeface="Times New Roman" panose="02020603050405020304" pitchFamily="18" charset="0"/>
                <a:hlinkClick r:id="rId3"/>
              </a:rPr>
              <a:t>ipsum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dolor sit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consectetur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adipisicing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elit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do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eiusmod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tempor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incididunt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labore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et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dolore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magna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aliqua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17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Properties for padding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8865" y="1770934"/>
            <a:ext cx="711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Again, specified in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pt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, rem, %, ex, cm (don’t)  (see more on </a:t>
            </a:r>
            <a:r>
              <a:rPr lang="en-US" dirty="0">
                <a:hlinkClick r:id="rId3"/>
              </a:rPr>
              <a:t>CSS units</a:t>
            </a:r>
            <a:r>
              <a:rPr lang="en-US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236"/>
              </p:ext>
            </p:extLst>
          </p:nvPr>
        </p:nvGraphicFramePr>
        <p:xfrm>
          <a:off x="1174436" y="2439045"/>
          <a:ext cx="6096000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padding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padding</a:t>
                      </a:r>
                      <a:r>
                        <a:rPr lang="en-US" baseline="0" dirty="0"/>
                        <a:t> on all 4 sides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padding-bottom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padding on bottom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padding-left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padding on left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padding-right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padding on right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padding-top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Padding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on top side</a:t>
                      </a:r>
                      <a:r>
                        <a:rPr lang="en-US" baseline="0" dirty="0"/>
                        <a:t> only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Complete</a:t>
                      </a:r>
                      <a:r>
                        <a:rPr lang="en-US" baseline="0" dirty="0">
                          <a:hlinkClick r:id="rId4"/>
                        </a:rPr>
                        <a:t> list of padding properties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786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Alignment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text-align</a:t>
            </a:r>
            <a:endParaRPr lang="en-US" dirty="0"/>
          </a:p>
          <a:p>
            <a:pPr lvl="1"/>
            <a:r>
              <a:rPr lang="en-US" sz="2000" dirty="0"/>
              <a:t> Align inline elements horizontally inside a parent container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>
                <a:hlinkClick r:id="rId4"/>
              </a:rPr>
              <a:t>Vertical-align</a:t>
            </a:r>
            <a:endParaRPr lang="en-US" sz="2400" dirty="0"/>
          </a:p>
          <a:p>
            <a:pPr lvl="1"/>
            <a:r>
              <a:rPr lang="en-US" sz="2000" dirty="0"/>
              <a:t>Align inline elements vertically relatively to the text </a:t>
            </a:r>
          </a:p>
        </p:txBody>
      </p:sp>
    </p:spTree>
    <p:extLst>
      <p:ext uri="{BB962C8B-B14F-4D97-AF65-F5344CB8AC3E}">
        <p14:creationId xmlns:p14="http://schemas.microsoft.com/office/powerpoint/2010/main" val="1613019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Example: Alignment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7571" y="1417638"/>
            <a:ext cx="6895869" cy="2031325"/>
          </a:xfrm>
          <a:prstGeom prst="rect">
            <a:avLst/>
          </a:prstGeom>
          <a:solidFill>
            <a:srgbClr val="C6D9F1"/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div {</a:t>
            </a:r>
          </a:p>
          <a:p>
            <a:r>
              <a:rPr lang="en-US" dirty="0"/>
              <a:t>  text-align: right;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img</a:t>
            </a:r>
            <a:r>
              <a:rPr lang="en-US" dirty="0"/>
              <a:t> {</a:t>
            </a:r>
          </a:p>
          <a:p>
            <a:r>
              <a:rPr lang="en-US" dirty="0"/>
              <a:t>  vertical-align: middle;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7571" y="3632245"/>
            <a:ext cx="6895869" cy="17543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  &lt;p&gt;</a:t>
            </a:r>
          </a:p>
          <a:p>
            <a:r>
              <a:rPr lang="en-US" dirty="0"/>
              <a:t>    This is some text!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="../../images/</a:t>
            </a:r>
            <a:r>
              <a:rPr lang="en-US" dirty="0" err="1"/>
              <a:t>home.png</a:t>
            </a:r>
            <a:r>
              <a:rPr lang="en-US" dirty="0"/>
              <a:t>"&gt;</a:t>
            </a:r>
          </a:p>
          <a:p>
            <a:r>
              <a:rPr lang="en-US" dirty="0"/>
              <a:t>  &lt;/p&gt;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8077" y="3059668"/>
            <a:ext cx="60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8077" y="4887217"/>
            <a:ext cx="73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14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Output</a:t>
            </a:r>
          </a:p>
        </p:txBody>
      </p:sp>
      <p:pic>
        <p:nvPicPr>
          <p:cNvPr id="3" name="Picture 2" descr="Screen Shot 2018-02-02 at 3.3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0"/>
            <a:ext cx="9144000" cy="12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39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How to Center Page Elements (output next slide0</a:t>
            </a:r>
          </a:p>
        </p:txBody>
      </p:sp>
      <p:sp>
        <p:nvSpPr>
          <p:cNvPr id="4" name="Rectangle 3"/>
          <p:cNvSpPr/>
          <p:nvPr/>
        </p:nvSpPr>
        <p:spPr>
          <a:xfrm>
            <a:off x="4362339" y="1913679"/>
            <a:ext cx="4572000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F81BD"/>
            </a:solidFill>
          </a:ln>
        </p:spPr>
        <p:txBody>
          <a:bodyPr>
            <a:spAutoFit/>
          </a:bodyPr>
          <a:lstStyle/>
          <a:p>
            <a:r>
              <a:rPr lang="en-US" dirty="0"/>
              <a:t>body {</a:t>
            </a:r>
          </a:p>
          <a:p>
            <a:r>
              <a:rPr lang="en-US" dirty="0"/>
              <a:t>  text-align: center; /** Doesn't work! */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.block {</a:t>
            </a:r>
          </a:p>
          <a:p>
            <a:r>
              <a:rPr lang="en-US" dirty="0"/>
              <a:t>  width: 100px;</a:t>
            </a:r>
          </a:p>
          <a:p>
            <a:r>
              <a:rPr lang="en-US" dirty="0"/>
              <a:t>  height: 100px;</a:t>
            </a:r>
          </a:p>
          <a:p>
            <a:r>
              <a:rPr lang="en-US" dirty="0"/>
              <a:t>  background-color</a:t>
            </a:r>
            <a:r>
              <a:rPr lang="en-US"/>
              <a:t>: blue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/* Try this instead: */</a:t>
            </a:r>
          </a:p>
          <a:p>
            <a:r>
              <a:rPr lang="en-US" dirty="0"/>
              <a:t>  /* margin-right: auto; */</a:t>
            </a:r>
          </a:p>
          <a:p>
            <a:r>
              <a:rPr lang="en-US" dirty="0"/>
              <a:t>  /* </a:t>
            </a:r>
            <a:r>
              <a:rPr lang="en-US" dirty="0" err="1"/>
              <a:t>marign</a:t>
            </a:r>
            <a:r>
              <a:rPr lang="en-US" dirty="0"/>
              <a:t>-left: auto; */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635" y="1954197"/>
            <a:ext cx="3884777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&lt;body&gt;</a:t>
            </a:r>
          </a:p>
          <a:p>
            <a:r>
              <a:rPr lang="en-US" dirty="0"/>
              <a:t>  &lt;div class="block"&gt;</a:t>
            </a:r>
          </a:p>
          <a:p>
            <a:r>
              <a:rPr lang="en-US" dirty="0"/>
              <a:t>&lt;/body&gt;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3881" y="5089111"/>
            <a:ext cx="60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4658" y="2508195"/>
            <a:ext cx="73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10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2-02 at 3.45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2552700"/>
            <a:ext cx="4140200" cy="175260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072956" y="4715559"/>
            <a:ext cx="5634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center the blue box?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53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Confusing Stuff: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2102" y="2262885"/>
            <a:ext cx="7196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/>
              <a:t>text-align    apply to a parent container to align the inline content within</a:t>
            </a:r>
          </a:p>
          <a:p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Vertical-align   apply to inline items (usually those with a height, like an image) to vertically align them relative to other inline elements. </a:t>
            </a:r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margin-left: auto; margin-right: auto --- use auto margins and a width to center a block element in its parent.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2594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Exercise 1: box model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Exercise1.html from blackboard.</a:t>
            </a:r>
          </a:p>
          <a:p>
            <a:r>
              <a:rPr lang="en-US" dirty="0"/>
              <a:t>Finish the declarations in the &lt;style&gt; tag  that create the effects so that the paragraph box has the same width as the heading box. 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237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HTML id attribute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04356" y="1845734"/>
            <a:ext cx="7589520" cy="1341960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&lt;p&gt;Spatula City!  Spatula City!&lt;/p&gt;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id="mission"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&gt;Our mission is to provide the most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spectacular spatulas and splurge on our specials until our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customers &lt;q&gt;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esplode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&lt;/q&gt; with splendor!&lt;/p&gt;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4356" y="3379305"/>
            <a:ext cx="7589520" cy="163121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Spatula City! Spatula City!</a:t>
            </a:r>
          </a:p>
          <a:p>
            <a:endParaRPr lang="en-US" sz="2000" dirty="0"/>
          </a:p>
          <a:p>
            <a:r>
              <a:rPr lang="en-US" sz="2000" dirty="0"/>
              <a:t>Our mission is to provide the most spectacular spatulas and splurge on our specials until our customers “</a:t>
            </a:r>
            <a:r>
              <a:rPr lang="en-US" sz="2000" dirty="0" err="1"/>
              <a:t>esplode</a:t>
            </a:r>
            <a:r>
              <a:rPr lang="en-US" sz="2000" dirty="0"/>
              <a:t>” with splendor!                                                                                              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1814" y="5548267"/>
            <a:ext cx="75895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   allows you to give a unique ID to any element on a page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   each ID must be unique; can only be used once in the page</a:t>
            </a:r>
            <a:endParaRPr lang="en-US" sz="2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59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Exercise 1 : box model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Download Exercise1.html from blackboard.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Finish the declarations in the &lt;style&gt; tag  that create the effects so that the paragraph box has the same width as the heading box. </a:t>
            </a:r>
          </a:p>
          <a:p>
            <a:endParaRPr lang="en-US" dirty="0"/>
          </a:p>
          <a:p>
            <a:r>
              <a:rPr lang="en-US" dirty="0"/>
              <a:t>Answer: 225(width)+ 5 (left margin)+5 (left Border)+25(left padding)+25 (right padding)+5 (left border)+10 (left margin)=300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4559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Download </a:t>
            </a:r>
            <a:r>
              <a:rPr lang="en-US" dirty="0" err="1"/>
              <a:t>Widthheightstarter.html</a:t>
            </a:r>
            <a:r>
              <a:rPr lang="en-US" dirty="0"/>
              <a:t> and add a &lt;style&gt; section to make the webpage appear like this: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6-02-01 at 5.02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57" y="2587624"/>
            <a:ext cx="3467068" cy="43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08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 Give </a:t>
            </a:r>
            <a:r>
              <a:rPr lang="en-US" sz="2200" dirty="0" err="1"/>
              <a:t>boxes.html</a:t>
            </a:r>
            <a:r>
              <a:rPr lang="en-US" sz="2200" dirty="0"/>
              <a:t> (download from blackboard), write </a:t>
            </a:r>
            <a:r>
              <a:rPr lang="en-US" sz="2200" dirty="0" err="1"/>
              <a:t>boxes.css</a:t>
            </a:r>
            <a:r>
              <a:rPr lang="en-US" sz="2200" dirty="0"/>
              <a:t> to make the appearance on the slide below. </a:t>
            </a:r>
          </a:p>
        </p:txBody>
      </p:sp>
      <p:pic>
        <p:nvPicPr>
          <p:cNvPr id="6" name="Picture 5" descr="Screen Shot 2018-02-02 at 3.54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92" y="2705072"/>
            <a:ext cx="4782278" cy="31881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1982" y="2705072"/>
            <a:ext cx="383453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outer border of the box is red, the inner border of the box is black, and the inner background color of the box is yellow.</a:t>
            </a:r>
          </a:p>
          <a:p>
            <a:endParaRPr lang="en-US" dirty="0"/>
          </a:p>
          <a:p>
            <a:r>
              <a:rPr lang="en-US" dirty="0"/>
              <a:t> Both the outer and inner borders have a width of 50 pixels. The yellow portion of the box has a width and height of 200 pixels. The overall box has a width and height of 400 pixels.</a:t>
            </a:r>
          </a:p>
        </p:txBody>
      </p:sp>
    </p:spTree>
    <p:extLst>
      <p:ext uri="{BB962C8B-B14F-4D97-AF65-F5344CB8AC3E}">
        <p14:creationId xmlns:p14="http://schemas.microsoft.com/office/powerpoint/2010/main" val="3689978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 Exercise: Resume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Download the </a:t>
            </a:r>
            <a:r>
              <a:rPr lang="en-US" dirty="0" err="1"/>
              <a:t>resume.html</a:t>
            </a:r>
            <a:r>
              <a:rPr lang="en-US" dirty="0"/>
              <a:t> from blackboard.</a:t>
            </a:r>
          </a:p>
          <a:p>
            <a:endParaRPr lang="en-US" dirty="0"/>
          </a:p>
          <a:p>
            <a:r>
              <a:rPr lang="en-US" dirty="0"/>
              <a:t>Please fix the typos and inconsistency in the .html</a:t>
            </a:r>
          </a:p>
          <a:p>
            <a:endParaRPr lang="en-US" dirty="0"/>
          </a:p>
          <a:p>
            <a:r>
              <a:rPr lang="en-US" dirty="0"/>
              <a:t>Can you create a </a:t>
            </a:r>
            <a:r>
              <a:rPr lang="en-US" dirty="0" err="1"/>
              <a:t>style.css</a:t>
            </a:r>
            <a:r>
              <a:rPr lang="en-US" dirty="0"/>
              <a:t> so that this page looks better?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the body text: use one of the Google font: </a:t>
            </a:r>
          </a:p>
          <a:p>
            <a:r>
              <a:rPr lang="en-US" dirty="0">
                <a:hlinkClick r:id="rId2"/>
              </a:rPr>
              <a:t>https://www.google.com/fonts/specimen/Open+Sans</a:t>
            </a:r>
            <a:endParaRPr lang="en-US" dirty="0"/>
          </a:p>
          <a:p>
            <a:r>
              <a:rPr lang="en-US" dirty="0"/>
              <a:t>For the headers, choose another font. </a:t>
            </a:r>
          </a:p>
          <a:p>
            <a:r>
              <a:rPr lang="en-US" dirty="0"/>
              <a:t>Make a nice background color for the page</a:t>
            </a:r>
          </a:p>
          <a:p>
            <a:r>
              <a:rPr lang="en-US" dirty="0"/>
              <a:t>Make the header have different font from the paragraph</a:t>
            </a:r>
          </a:p>
          <a:p>
            <a:r>
              <a:rPr lang="en-US" dirty="0"/>
              <a:t>Experiment with font size and font spacing. </a:t>
            </a:r>
          </a:p>
        </p:txBody>
      </p:sp>
    </p:spTree>
    <p:extLst>
      <p:ext uri="{BB962C8B-B14F-4D97-AF65-F5344CB8AC3E}">
        <p14:creationId xmlns:p14="http://schemas.microsoft.com/office/powerpoint/2010/main" val="1413347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Next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positioning</a:t>
            </a:r>
          </a:p>
          <a:p>
            <a:r>
              <a:rPr lang="en-US" dirty="0"/>
              <a:t>Flow</a:t>
            </a:r>
          </a:p>
          <a:p>
            <a:r>
              <a:rPr lang="en-US" dirty="0"/>
              <a:t>Review &amp; Exercise: Journal page lay out</a:t>
            </a:r>
          </a:p>
          <a:p>
            <a:r>
              <a:rPr lang="en-US" dirty="0"/>
              <a:t>Homework 2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33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Exercises &amp; Take-home reading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Finish </a:t>
            </a:r>
            <a:r>
              <a:rPr lang="en-US" dirty="0" err="1"/>
              <a:t>resumu.html</a:t>
            </a:r>
            <a:r>
              <a:rPr lang="en-US" dirty="0"/>
              <a:t>, </a:t>
            </a:r>
            <a:r>
              <a:rPr lang="en-US" dirty="0" err="1"/>
              <a:t>resume.css</a:t>
            </a:r>
            <a:endParaRPr lang="en-US" dirty="0"/>
          </a:p>
          <a:p>
            <a:endParaRPr lang="en-US" dirty="0"/>
          </a:p>
          <a:p>
            <a:r>
              <a:rPr lang="en-US" dirty="0"/>
              <a:t>Take-home tutorials (this will be so helpful for homework)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CSS positioning: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http://www.w3schools.com/css/css_positioning.asp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CSS box model:</a:t>
            </a:r>
          </a:p>
          <a:p>
            <a:pPr marL="0" indent="0">
              <a:buNone/>
            </a:pPr>
            <a:r>
              <a:rPr lang="en-US" dirty="0"/>
              <a:t>This is a great read: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https://css-tricks.com/the-css-box-model/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Simple tutorials to review: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http://www.w3schools.com/css/css_boxmodel.asp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5"/>
            </a:endParaRP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https://developer.mozilla.org/en-US/docs/Web/CSS/CSS_Box_Model/Introduction_to_the_CSS_box_model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6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ID selectors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30957" y="1845734"/>
            <a:ext cx="7589520" cy="1344727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#mission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font-style: italic;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font-family: "Garamond", "Century Gothic", serif;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30957" y="3354726"/>
            <a:ext cx="7589520" cy="138499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Spatula City! 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3351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Spatula City!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Our mission is to provide the most spectacular spatulas and splurge on our specials until our customers ”</a:t>
            </a:r>
            <a:r>
              <a:rPr kumimoji="0" lang="en-US" sz="2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esplode</a:t>
            </a:r>
            <a:r>
              <a:rPr kumimoji="0" lang="en-US" sz="2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” with splendor!                                                                                           </a:t>
            </a:r>
            <a:r>
              <a:rPr kumimoji="0" lang="en-US" sz="2100" b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Garamond" panose="02020404030301010803" pitchFamily="18" charset="0"/>
              </a:rPr>
              <a:t>output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930957" y="4952021"/>
            <a:ext cx="7589520" cy="14744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applies style only to the paragraph that has the ID of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element can be specified explicitly: </a:t>
            </a:r>
            <a:r>
              <a:rPr kumimoji="0" lang="en-US" sz="2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#mission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123705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The HTML class attribute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93470" y="1673254"/>
            <a:ext cx="6914008" cy="1102089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class="shout"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&gt;Spatula City!  Spatula City!&lt;/p&gt;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class="special"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&gt;See our spectacular spatula specials!&lt;/p&gt;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class="special"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&gt;Today only: satisfaction guaranteed.&lt;/p&gt;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3470" y="2922104"/>
            <a:ext cx="6914008" cy="146706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Spatula City! Spatula City!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See our spectacular spatula specials!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Today only: satisfaction guaranteed.                                                                        </a:t>
            </a:r>
            <a:endParaRPr lang="en-US" sz="2200" b="1" i="0" dirty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7107" y="4579487"/>
            <a:ext cx="8059693" cy="21515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classes are a way to group some elements and give a style to only that group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(“I don't want ALL paragraphs to be yellow, just these three...”)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unlike an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can be reused as much as you like on the page</a:t>
            </a:r>
          </a:p>
        </p:txBody>
      </p:sp>
    </p:spTree>
    <p:extLst>
      <p:ext uri="{BB962C8B-B14F-4D97-AF65-F5344CB8AC3E}">
        <p14:creationId xmlns:p14="http://schemas.microsoft.com/office/powerpoint/2010/main" val="299021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class selectors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500774"/>
            <a:ext cx="6976719" cy="2560322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spcBef>
                <a:spcPts val="200"/>
              </a:spcBef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.special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any element with class="special" */   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font-weight: bold;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p.shout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only p elements with class="shout" */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color: red;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font-family: cursive;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280" y="4368589"/>
            <a:ext cx="6976719" cy="150810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Spatula City! Spatula City!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See our spectacular spatula specials!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Today only: satisfaction guaranteed.                                                         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output</a:t>
            </a:r>
            <a:endParaRPr lang="en-US" b="1" i="0" dirty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971859" y="6060704"/>
            <a:ext cx="7589520" cy="7972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applies rule to any element with class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or a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with class 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shout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Multiple classes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79917" y="1841239"/>
            <a:ext cx="7838991" cy="1394423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&lt;h2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class="shout"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&gt;Spatula City!  Spatula City!&lt;/h2&gt;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class="special"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&gt;See our spectacular spatula specials!&lt;/p&gt;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class="special shout"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&gt;Satisfaction guaranteed.&lt;/p&gt;</a:t>
            </a:r>
          </a:p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class="shout"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&gt;We'll beat any advertised price!&lt;/p&gt;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810" y="3447072"/>
            <a:ext cx="7859098" cy="221599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Spatula City! Spatula City!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We'll beat any advertised price!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9810" y="5869978"/>
            <a:ext cx="7859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    an element can be a member of multiple classes (separated by spaces)</a:t>
            </a:r>
            <a:endParaRPr lang="en-US" sz="2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2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for following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452" y="1684139"/>
            <a:ext cx="7589520" cy="2447970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.special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background-color: yellow;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font-weight: bold;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.shout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red;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font-family: cursive;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2452" y="4478948"/>
            <a:ext cx="6568065" cy="221599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Spatula City! Spatula City!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We'll beat any advertised price!</a:t>
            </a:r>
          </a:p>
        </p:txBody>
      </p:sp>
    </p:spTree>
    <p:extLst>
      <p:ext uri="{BB962C8B-B14F-4D97-AF65-F5344CB8AC3E}">
        <p14:creationId xmlns:p14="http://schemas.microsoft.com/office/powerpoint/2010/main" val="141141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17185</TotalTime>
  <Words>2201</Words>
  <Application>Microsoft Macintosh PowerPoint</Application>
  <PresentationFormat>On-screen Show (4:3)</PresentationFormat>
  <Paragraphs>442</Paragraphs>
  <Slides>45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Comic Sans MS</vt:lpstr>
      <vt:lpstr>Consolas</vt:lpstr>
      <vt:lpstr>Courier New</vt:lpstr>
      <vt:lpstr>Garamond</vt:lpstr>
      <vt:lpstr>Times New Roman</vt:lpstr>
      <vt:lpstr>Wingdings</vt:lpstr>
      <vt:lpstr>Office Theme</vt:lpstr>
      <vt:lpstr>CSC435: Web Programming  Lecture 5: Page layout and CSS box model</vt:lpstr>
      <vt:lpstr>Activity Outline</vt:lpstr>
      <vt:lpstr>PowerPoint Presentation</vt:lpstr>
      <vt:lpstr>HTML id attribute</vt:lpstr>
      <vt:lpstr>CSS ID selectors</vt:lpstr>
      <vt:lpstr>The HTML class attribute </vt:lpstr>
      <vt:lpstr>CSS class selectors</vt:lpstr>
      <vt:lpstr>Multiple classes</vt:lpstr>
      <vt:lpstr>CSS for following examples</vt:lpstr>
      <vt:lpstr>Precedence</vt:lpstr>
      <vt:lpstr>Precedence</vt:lpstr>
      <vt:lpstr>Precedence summary</vt:lpstr>
      <vt:lpstr>CSS page layout </vt:lpstr>
      <vt:lpstr>Generic HTML tags: span and div</vt:lpstr>
      <vt:lpstr>CSS Attributes: width and height</vt:lpstr>
      <vt:lpstr>width and height Example</vt:lpstr>
      <vt:lpstr>Box Model</vt:lpstr>
      <vt:lpstr>Box Model</vt:lpstr>
      <vt:lpstr>What?</vt:lpstr>
      <vt:lpstr>Box Model</vt:lpstr>
      <vt:lpstr>Computing Box Dimensions</vt:lpstr>
      <vt:lpstr>Width and Height</vt:lpstr>
      <vt:lpstr>Ways to specify size in CSS</vt:lpstr>
      <vt:lpstr>CSS properties for borders</vt:lpstr>
      <vt:lpstr>More Border Properties</vt:lpstr>
      <vt:lpstr>CSS border example</vt:lpstr>
      <vt:lpstr>Rounded corners with border-radius</vt:lpstr>
      <vt:lpstr>Margin example 1</vt:lpstr>
      <vt:lpstr>CSS properties for Margins</vt:lpstr>
      <vt:lpstr>CSS properties of margins</vt:lpstr>
      <vt:lpstr>Center a block: auto margins</vt:lpstr>
      <vt:lpstr>CSS Properties for padding</vt:lpstr>
      <vt:lpstr>Alignment</vt:lpstr>
      <vt:lpstr>Example: Alignment</vt:lpstr>
      <vt:lpstr>Output</vt:lpstr>
      <vt:lpstr>How to Center Page Elements (output next slide0</vt:lpstr>
      <vt:lpstr>PowerPoint Presentation</vt:lpstr>
      <vt:lpstr>Confusing Stuff:</vt:lpstr>
      <vt:lpstr>Exercise 1: box model</vt:lpstr>
      <vt:lpstr>Exercise 1 : box model</vt:lpstr>
      <vt:lpstr>Exercise 2</vt:lpstr>
      <vt:lpstr>Exercise 3</vt:lpstr>
      <vt:lpstr> Exercise: Resume</vt:lpstr>
      <vt:lpstr>Next Class:</vt:lpstr>
      <vt:lpstr>Exercises &amp; Take-home reading</vt:lpstr>
    </vt:vector>
  </TitlesOfParts>
  <Company>The Smith-Kettlewell Eye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CSC435: Web Programming Lecture 1</dc:title>
  <dc:creator>Bei Xiao</dc:creator>
  <cp:lastModifiedBy>Bei Xiao</cp:lastModifiedBy>
  <cp:revision>1221</cp:revision>
  <dcterms:created xsi:type="dcterms:W3CDTF">2014-01-16T21:31:48Z</dcterms:created>
  <dcterms:modified xsi:type="dcterms:W3CDTF">2019-02-01T18:42:38Z</dcterms:modified>
</cp:coreProperties>
</file>