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7"/>
  </p:notesMasterIdLst>
  <p:sldIdLst>
    <p:sldId id="256" r:id="rId2"/>
    <p:sldId id="370" r:id="rId3"/>
    <p:sldId id="448" r:id="rId4"/>
    <p:sldId id="447" r:id="rId5"/>
    <p:sldId id="445" r:id="rId6"/>
    <p:sldId id="398" r:id="rId7"/>
    <p:sldId id="404" r:id="rId8"/>
    <p:sldId id="401" r:id="rId9"/>
    <p:sldId id="399" r:id="rId10"/>
    <p:sldId id="400" r:id="rId11"/>
    <p:sldId id="423" r:id="rId12"/>
    <p:sldId id="403" r:id="rId13"/>
    <p:sldId id="449" r:id="rId14"/>
    <p:sldId id="439" r:id="rId15"/>
    <p:sldId id="440" r:id="rId16"/>
    <p:sldId id="402" r:id="rId17"/>
    <p:sldId id="405" r:id="rId18"/>
    <p:sldId id="406" r:id="rId19"/>
    <p:sldId id="407" r:id="rId20"/>
    <p:sldId id="408" r:id="rId21"/>
    <p:sldId id="410" r:id="rId22"/>
    <p:sldId id="424" r:id="rId23"/>
    <p:sldId id="411" r:id="rId24"/>
    <p:sldId id="415" r:id="rId25"/>
    <p:sldId id="416" r:id="rId26"/>
    <p:sldId id="442" r:id="rId27"/>
    <p:sldId id="441" r:id="rId28"/>
    <p:sldId id="450" r:id="rId29"/>
    <p:sldId id="451" r:id="rId30"/>
    <p:sldId id="452" r:id="rId31"/>
    <p:sldId id="453" r:id="rId32"/>
    <p:sldId id="454" r:id="rId33"/>
    <p:sldId id="455" r:id="rId34"/>
    <p:sldId id="456" r:id="rId35"/>
    <p:sldId id="457" r:id="rId36"/>
    <p:sldId id="425" r:id="rId37"/>
    <p:sldId id="429" r:id="rId38"/>
    <p:sldId id="430" r:id="rId39"/>
    <p:sldId id="431" r:id="rId40"/>
    <p:sldId id="432" r:id="rId41"/>
    <p:sldId id="433" r:id="rId42"/>
    <p:sldId id="434" r:id="rId43"/>
    <p:sldId id="435" r:id="rId44"/>
    <p:sldId id="436" r:id="rId45"/>
    <p:sldId id="437" r:id="rId46"/>
    <p:sldId id="417" r:id="rId47"/>
    <p:sldId id="438" r:id="rId48"/>
    <p:sldId id="418" r:id="rId49"/>
    <p:sldId id="443" r:id="rId50"/>
    <p:sldId id="413" r:id="rId51"/>
    <p:sldId id="420" r:id="rId52"/>
    <p:sldId id="444" r:id="rId53"/>
    <p:sldId id="422" r:id="rId54"/>
    <p:sldId id="396" r:id="rId55"/>
    <p:sldId id="36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34" d="100"/>
          <a:sy n="134" d="100"/>
        </p:scale>
        <p:origin x="97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57278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572789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20</a:t>
            </a:fld>
            <a:endParaRPr lang="en-US"/>
          </a:p>
        </p:txBody>
      </p:sp>
    </p:spTree>
    <p:extLst>
      <p:ext uri="{BB962C8B-B14F-4D97-AF65-F5344CB8AC3E}">
        <p14:creationId xmlns:p14="http://schemas.microsoft.com/office/powerpoint/2010/main" val="572789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An element with position: absolute; is positioned relative to the nearest positioned ancestor (instead of positioned relative to the viewport, like fixed).</a:t>
            </a:r>
          </a:p>
          <a:p>
            <a:r>
              <a:rPr lang="en-US" sz="1200" kern="1200" dirty="0">
                <a:solidFill>
                  <a:schemeClr val="tx1"/>
                </a:solidFill>
                <a:latin typeface="+mn-lt"/>
                <a:ea typeface="+mn-ea"/>
                <a:cs typeface="+mn-cs"/>
              </a:rPr>
              <a:t>However; if an absolute positioned element has no positioned ancestors, it uses the document body, and moves along with page scrolling.</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293293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dirty="0">
                <a:ln>
                  <a:noFill/>
                </a:ln>
                <a:solidFill>
                  <a:srgbClr val="000000"/>
                </a:solidFill>
                <a:effectLst/>
                <a:latin typeface="Calibri" panose="020F0502020204030204" pitchFamily="34" charset="0"/>
              </a:rPr>
              <a:t>to instead cause the absolute element to position itself relative to some other element's corner, wrap the </a:t>
            </a:r>
            <a:r>
              <a:rPr kumimoji="0" lang="en-US" sz="1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absolute</a:t>
            </a:r>
            <a:r>
              <a:rPr kumimoji="0" lang="en-US" sz="1200" b="0" i="0" u="none" strike="noStrike" cap="none" normalizeH="0" baseline="0" dirty="0">
                <a:ln>
                  <a:noFill/>
                </a:ln>
                <a:solidFill>
                  <a:srgbClr val="000000"/>
                </a:solidFill>
                <a:effectLst/>
                <a:latin typeface="Calibri" panose="020F0502020204030204" pitchFamily="34" charset="0"/>
              </a:rPr>
              <a:t> element in an element whose </a:t>
            </a:r>
            <a:r>
              <a:rPr kumimoji="0" lang="en-US" sz="1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position</a:t>
            </a:r>
            <a:r>
              <a:rPr kumimoji="0" lang="en-US" sz="1200" b="0" i="0" u="none" strike="noStrike" cap="none" normalizeH="0" baseline="0" dirty="0">
                <a:ln>
                  <a:noFill/>
                </a:ln>
                <a:solidFill>
                  <a:srgbClr val="000000"/>
                </a:solidFill>
                <a:effectLst/>
                <a:latin typeface="Calibri" panose="020F0502020204030204" pitchFamily="34" charset="0"/>
              </a:rPr>
              <a:t> is </a:t>
            </a:r>
            <a:r>
              <a:rPr kumimoji="0" lang="en-US" sz="1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relative</a:t>
            </a:r>
            <a:endParaRPr kumimoji="0" lang="en-US" sz="1200" b="0" i="0" u="none" strike="noStrike" cap="none" normalizeH="0" baseline="0" dirty="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33</a:t>
            </a:fld>
            <a:endParaRPr lang="en-US"/>
          </a:p>
        </p:txBody>
      </p:sp>
    </p:spTree>
    <p:extLst>
      <p:ext uri="{BB962C8B-B14F-4D97-AF65-F5344CB8AC3E}">
        <p14:creationId xmlns:p14="http://schemas.microsoft.com/office/powerpoint/2010/main" val="765525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 to its</a:t>
            </a:r>
            <a:r>
              <a:rPr lang="en-US" baseline="0" dirty="0"/>
              <a:t> normal position. Like a ghost position. </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34</a:t>
            </a:fld>
            <a:endParaRPr lang="en-US"/>
          </a:p>
        </p:txBody>
      </p:sp>
    </p:spTree>
    <p:extLst>
      <p:ext uri="{BB962C8B-B14F-4D97-AF65-F5344CB8AC3E}">
        <p14:creationId xmlns:p14="http://schemas.microsoft.com/office/powerpoint/2010/main" val="1086725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39</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40</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41</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42</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43</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44</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div-after </a:t>
            </a:r>
            <a:r>
              <a:rPr lang="en-US"/>
              <a:t>didn’t move. </a:t>
            </a:r>
          </a:p>
        </p:txBody>
      </p:sp>
      <p:sp>
        <p:nvSpPr>
          <p:cNvPr id="4" name="Slide Number Placeholder 3"/>
          <p:cNvSpPr>
            <a:spLocks noGrp="1"/>
          </p:cNvSpPr>
          <p:nvPr>
            <p:ph type="sldNum" sz="quarter" idx="10"/>
          </p:nvPr>
        </p:nvSpPr>
        <p:spPr/>
        <p:txBody>
          <a:bodyPr/>
          <a:lstStyle/>
          <a:p>
            <a:fld id="{AF9B0546-CAFA-8346-8926-B2CE704633F2}" type="slidenum">
              <a:rPr lang="en-US" smtClean="0"/>
              <a:pPr/>
              <a:t>45</a:t>
            </a:fld>
            <a:endParaRPr lang="en-US"/>
          </a:p>
        </p:txBody>
      </p:sp>
    </p:spTree>
    <p:extLst>
      <p:ext uri="{BB962C8B-B14F-4D97-AF65-F5344CB8AC3E}">
        <p14:creationId xmlns:p14="http://schemas.microsoft.com/office/powerpoint/2010/main" val="239041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46</a:t>
            </a:fld>
            <a:endParaRPr lang="en-US"/>
          </a:p>
        </p:txBody>
      </p:sp>
    </p:spTree>
    <p:extLst>
      <p:ext uri="{BB962C8B-B14F-4D97-AF65-F5344CB8AC3E}">
        <p14:creationId xmlns:p14="http://schemas.microsoft.com/office/powerpoint/2010/main" val="1085999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47</a:t>
            </a:fld>
            <a:endParaRPr lang="en-US"/>
          </a:p>
        </p:txBody>
      </p:sp>
    </p:spTree>
    <p:extLst>
      <p:ext uri="{BB962C8B-B14F-4D97-AF65-F5344CB8AC3E}">
        <p14:creationId xmlns:p14="http://schemas.microsoft.com/office/powerpoint/2010/main" val="1085999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en-US" baseline="0" dirty="0"/>
              <a:t> Float1.html</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en-US" baseline="0" dirty="0"/>
              <a:t> Float1.html</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dirty="0" err="1"/>
              <a:t>Hyperlink.html</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4</a:t>
            </a:fld>
            <a:endParaRPr lang="en-US"/>
          </a:p>
        </p:txBody>
      </p:sp>
    </p:spTree>
    <p:extLst>
      <p:ext uri="{BB962C8B-B14F-4D97-AF65-F5344CB8AC3E}">
        <p14:creationId xmlns:p14="http://schemas.microsoft.com/office/powerpoint/2010/main" val="212002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en-US" baseline="0" dirty="0"/>
              <a:t> </a:t>
            </a:r>
            <a:r>
              <a:rPr lang="en-US" baseline="0" dirty="0" err="1"/>
              <a:t>ImageFloat.html</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en-US" baseline="0" dirty="0"/>
              <a:t> </a:t>
            </a:r>
            <a:r>
              <a:rPr lang="en-US" baseline="0" dirty="0" err="1"/>
              <a:t>ImageFloat.html</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13</a:t>
            </a:fld>
            <a:endParaRPr lang="en-US"/>
          </a:p>
        </p:txBody>
      </p:sp>
    </p:spTree>
    <p:extLst>
      <p:ext uri="{BB962C8B-B14F-4D97-AF65-F5344CB8AC3E}">
        <p14:creationId xmlns:p14="http://schemas.microsoft.com/office/powerpoint/2010/main" val="360714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17</a:t>
            </a:fld>
            <a:endParaRPr lang="en-US"/>
          </a:p>
        </p:txBody>
      </p:sp>
    </p:spTree>
    <p:extLst>
      <p:ext uri="{BB962C8B-B14F-4D97-AF65-F5344CB8AC3E}">
        <p14:creationId xmlns:p14="http://schemas.microsoft.com/office/powerpoint/2010/main" val="57278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2707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48067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5464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8743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17599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0420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757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0281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7181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25647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56636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84040164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depen.io/pen/?&amp;editable=tru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cssref/pr_class_floa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cssref/pr_class_clear.asp"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css/css_positioning.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cssref/pr_pos_bottom.asp" TargetMode="External"/><Relationship Id="rId2" Type="http://schemas.openxmlformats.org/officeDocument/2006/relationships/hyperlink" Target="http://www.w3schools.com/cssref/pr_pos_top.asp" TargetMode="External"/><Relationship Id="rId1" Type="http://schemas.openxmlformats.org/officeDocument/2006/relationships/slideLayout" Target="../slideLayouts/slideLayout2.xml"/><Relationship Id="rId5" Type="http://schemas.openxmlformats.org/officeDocument/2006/relationships/hyperlink" Target="http://www.w3schools.com/cssref/pr_pos_right.asp" TargetMode="External"/><Relationship Id="rId4" Type="http://schemas.openxmlformats.org/officeDocument/2006/relationships/hyperlink" Target="http://www.w3schools.com/cssref/pr_pos_left.asp"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ss-tricks.com/almanac/properties/f/float/" TargetMode="External"/><Relationship Id="rId2" Type="http://schemas.openxmlformats.org/officeDocument/2006/relationships/hyperlink" Target="https://developer.mozilla.org/en-US/docs/Web/CSS/float" TargetMode="External"/><Relationship Id="rId1" Type="http://schemas.openxmlformats.org/officeDocument/2006/relationships/slideLayout" Target="../slideLayouts/slideLayout2.xml"/><Relationship Id="rId4" Type="http://schemas.openxmlformats.org/officeDocument/2006/relationships/hyperlink" Target="https://developer.mozilla.org/en-US/docs/Learn/CSS/CSS_layout/Positionin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niice.c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schools.com/cssref/tryit.asp?filename=trycss_display"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css-tricks.com/the-css-box-model/" TargetMode="External"/><Relationship Id="rId2" Type="http://schemas.openxmlformats.org/officeDocument/2006/relationships/hyperlink" Target="http://www.w3schools.com/css/css_positioning.asp"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CSS/CSS_Box_Model/Introduction_to_the_CSS_box_model" TargetMode="External"/><Relationship Id="rId4" Type="http://schemas.openxmlformats.org/officeDocument/2006/relationships/hyperlink" Target="http://www.w3schools.com/css/css_boxmodel.as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CSS%20propert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70" y="1602533"/>
            <a:ext cx="8188716" cy="1744499"/>
          </a:xfrm>
        </p:spPr>
        <p:txBody>
          <a:bodyPr>
            <a:normAutofit fontScale="90000"/>
          </a:bodyPr>
          <a:lstStyle/>
          <a:p>
            <a:r>
              <a:rPr lang="en-US" dirty="0">
                <a:solidFill>
                  <a:srgbClr val="000090"/>
                </a:solidFill>
              </a:rPr>
              <a:t>CSC435: Web Programming</a:t>
            </a:r>
            <a:br>
              <a:rPr lang="en-US" dirty="0">
                <a:solidFill>
                  <a:srgbClr val="000090"/>
                </a:solidFill>
              </a:rPr>
            </a:br>
            <a:br>
              <a:rPr lang="en-US" dirty="0">
                <a:solidFill>
                  <a:srgbClr val="000090"/>
                </a:solidFill>
              </a:rPr>
            </a:br>
            <a:r>
              <a:rPr lang="en-US" sz="4400" dirty="0">
                <a:solidFill>
                  <a:srgbClr val="000090"/>
                </a:solidFill>
              </a:rPr>
              <a:t>Lecture 6: CSS Positioning and Floating</a:t>
            </a:r>
          </a:p>
        </p:txBody>
      </p:sp>
      <p:sp>
        <p:nvSpPr>
          <p:cNvPr id="3" name="Subtitle 2"/>
          <p:cNvSpPr>
            <a:spLocks noGrp="1"/>
          </p:cNvSpPr>
          <p:nvPr>
            <p:ph type="subTitle" idx="1"/>
          </p:nvPr>
        </p:nvSpPr>
        <p:spPr>
          <a:xfrm>
            <a:off x="1635186" y="4057436"/>
            <a:ext cx="6400800" cy="1752600"/>
          </a:xfrm>
        </p:spPr>
        <p:txBody>
          <a:bodyPr>
            <a:normAutofit/>
          </a:bodyPr>
          <a:lstStyle/>
          <a:p>
            <a:r>
              <a:rPr lang="en-US" dirty="0"/>
              <a:t>Bei Xiao</a:t>
            </a:r>
          </a:p>
          <a:p>
            <a:r>
              <a:rPr lang="en-US" dirty="0"/>
              <a:t>American University</a:t>
            </a:r>
          </a:p>
          <a:p>
            <a:r>
              <a:rPr lang="en-US" dirty="0"/>
              <a:t>Feb 5,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Demo: living room</a:t>
            </a:r>
            <a:endParaRPr lang="en-US" dirty="0"/>
          </a:p>
        </p:txBody>
      </p:sp>
      <p:sp>
        <p:nvSpPr>
          <p:cNvPr id="5" name="Content Placeholder 2"/>
          <p:cNvSpPr>
            <a:spLocks noGrp="1"/>
          </p:cNvSpPr>
          <p:nvPr>
            <p:ph idx="1"/>
          </p:nvPr>
        </p:nvSpPr>
        <p:spPr>
          <a:xfrm>
            <a:off x="457200" y="1559589"/>
            <a:ext cx="7909606" cy="4672507"/>
          </a:xfrm>
        </p:spPr>
        <p:txBody>
          <a:bodyPr>
            <a:normAutofit fontScale="85000" lnSpcReduction="20000"/>
          </a:bodyPr>
          <a:lstStyle/>
          <a:p>
            <a:pPr marL="0" indent="0">
              <a:buNone/>
            </a:pPr>
            <a:endParaRPr lang="en-US" dirty="0">
              <a:latin typeface="Century Gothic"/>
              <a:cs typeface="Century Gothic"/>
            </a:endParaRPr>
          </a:p>
          <a:p>
            <a:r>
              <a:rPr lang="en-US" sz="2900" dirty="0">
                <a:latin typeface="Century Gothic"/>
                <a:cs typeface="Century Gothic"/>
              </a:rPr>
              <a:t>Each div has its own border and box properties. </a:t>
            </a:r>
          </a:p>
          <a:p>
            <a:r>
              <a:rPr lang="en-US" sz="2900" dirty="0">
                <a:latin typeface="Century Gothic"/>
                <a:cs typeface="Century Gothic"/>
              </a:rPr>
              <a:t>All texts are centered.</a:t>
            </a:r>
          </a:p>
          <a:p>
            <a:r>
              <a:rPr lang="en-US" sz="2900" dirty="0">
                <a:latin typeface="Century Gothic"/>
                <a:cs typeface="Century Gothic"/>
              </a:rPr>
              <a:t>All </a:t>
            </a:r>
            <a:r>
              <a:rPr lang="en-US" sz="2900" dirty="0" err="1">
                <a:latin typeface="Century Gothic"/>
                <a:cs typeface="Century Gothic"/>
              </a:rPr>
              <a:t>divs</a:t>
            </a:r>
            <a:r>
              <a:rPr lang="en-US" sz="2900" dirty="0">
                <a:latin typeface="Century Gothic"/>
                <a:cs typeface="Century Gothic"/>
              </a:rPr>
              <a:t> are centered on the page. Has a width of 300px and height 100px. Add border accordingly.  Add padding of 10px.  Border radius is 10px. </a:t>
            </a:r>
          </a:p>
          <a:p>
            <a:pPr marL="0" indent="0">
              <a:buNone/>
            </a:pPr>
            <a:endParaRPr lang="en-US" sz="2900" dirty="0">
              <a:latin typeface="Century Gothic"/>
              <a:cs typeface="Century Gothic"/>
            </a:endParaRPr>
          </a:p>
          <a:p>
            <a:r>
              <a:rPr lang="en-US" sz="2900" dirty="0">
                <a:latin typeface="Century Gothic"/>
                <a:cs typeface="Century Gothic"/>
              </a:rPr>
              <a:t> Pizza is in a red container.</a:t>
            </a:r>
          </a:p>
          <a:p>
            <a:r>
              <a:rPr lang="en-US" sz="2900" dirty="0">
                <a:latin typeface="Century Gothic"/>
                <a:cs typeface="Century Gothic"/>
              </a:rPr>
              <a:t> All texts have “</a:t>
            </a:r>
            <a:r>
              <a:rPr lang="en-US" sz="2900" b="1" dirty="0">
                <a:latin typeface="Century Gothic"/>
                <a:cs typeface="Century Gothic"/>
              </a:rPr>
              <a:t>Georgia</a:t>
            </a:r>
            <a:r>
              <a:rPr lang="en-US" sz="2900" dirty="0">
                <a:latin typeface="Century Gothic"/>
                <a:cs typeface="Century Gothic"/>
              </a:rPr>
              <a:t>” font. </a:t>
            </a:r>
          </a:p>
          <a:p>
            <a:r>
              <a:rPr lang="en-US" sz="2900" b="1" dirty="0">
                <a:latin typeface="Century Gothic"/>
                <a:cs typeface="Century Gothic"/>
              </a:rPr>
              <a:t>“My can of beer” is bolded.</a:t>
            </a:r>
          </a:p>
          <a:p>
            <a:r>
              <a:rPr lang="en-US" sz="2900" dirty="0">
                <a:latin typeface="Century Gothic"/>
                <a:cs typeface="Century Gothic"/>
              </a:rPr>
              <a:t>“Soap” is italic. </a:t>
            </a:r>
          </a:p>
          <a:p>
            <a:endParaRPr lang="en-US" dirty="0"/>
          </a:p>
        </p:txBody>
      </p:sp>
    </p:spTree>
    <p:extLst>
      <p:ext uri="{BB962C8B-B14F-4D97-AF65-F5344CB8AC3E}">
        <p14:creationId xmlns:p14="http://schemas.microsoft.com/office/powerpoint/2010/main" val="50017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Normal flow of the page</a:t>
            </a:r>
            <a:endParaRPr lang="en-US" dirty="0"/>
          </a:p>
        </p:txBody>
      </p:sp>
      <p:sp>
        <p:nvSpPr>
          <p:cNvPr id="5" name="Content Placeholder 2"/>
          <p:cNvSpPr>
            <a:spLocks noGrp="1"/>
          </p:cNvSpPr>
          <p:nvPr>
            <p:ph idx="1"/>
          </p:nvPr>
        </p:nvSpPr>
        <p:spPr>
          <a:xfrm>
            <a:off x="128905" y="1740167"/>
            <a:ext cx="7909606" cy="4672507"/>
          </a:xfrm>
        </p:spPr>
        <p:txBody>
          <a:bodyPr>
            <a:normAutofit fontScale="85000" lnSpcReduction="10000"/>
          </a:bodyPr>
          <a:lstStyle/>
          <a:p>
            <a:r>
              <a:rPr lang="en-US" dirty="0">
                <a:latin typeface="Century Gothic"/>
                <a:cs typeface="Century Gothic"/>
              </a:rPr>
              <a:t>Statically-positioned elements are positioned according to the “normal flow of the page”.</a:t>
            </a:r>
          </a:p>
          <a:p>
            <a:pPr marL="0" indent="0">
              <a:buNone/>
            </a:pPr>
            <a:endParaRPr lang="en-US" dirty="0">
              <a:latin typeface="Century Gothic"/>
              <a:cs typeface="Century Gothic"/>
            </a:endParaRPr>
          </a:p>
          <a:p>
            <a:r>
              <a:rPr lang="en-US" dirty="0">
                <a:latin typeface="Century Gothic"/>
                <a:cs typeface="Century Gothic"/>
              </a:rPr>
              <a:t>Block element: always take up the full width available, with </a:t>
            </a:r>
            <a:r>
              <a:rPr lang="en-US" b="1" dirty="0">
                <a:latin typeface="Century Gothic"/>
                <a:cs typeface="Century Gothic"/>
              </a:rPr>
              <a:t>newlines</a:t>
            </a:r>
            <a:r>
              <a:rPr lang="en-US" dirty="0">
                <a:latin typeface="Century Gothic"/>
                <a:cs typeface="Century Gothic"/>
              </a:rPr>
              <a:t> before and after.</a:t>
            </a:r>
          </a:p>
          <a:p>
            <a:pPr lvl="1">
              <a:buNone/>
            </a:pPr>
            <a:r>
              <a:rPr lang="en-US" dirty="0">
                <a:solidFill>
                  <a:srgbClr val="FF0000"/>
                </a:solidFill>
                <a:latin typeface="Century Gothic"/>
                <a:cs typeface="Century Gothic"/>
              </a:rPr>
              <a:t>div, h1,p, </a:t>
            </a:r>
            <a:r>
              <a:rPr lang="en-US" dirty="0" err="1">
                <a:solidFill>
                  <a:srgbClr val="FF0000"/>
                </a:solidFill>
                <a:latin typeface="Century Gothic"/>
                <a:cs typeface="Century Gothic"/>
              </a:rPr>
              <a:t>ul</a:t>
            </a:r>
            <a:r>
              <a:rPr lang="en-US" dirty="0">
                <a:solidFill>
                  <a:srgbClr val="FF0000"/>
                </a:solidFill>
                <a:latin typeface="Century Gothic"/>
                <a:cs typeface="Century Gothic"/>
              </a:rPr>
              <a:t>, table, etc.</a:t>
            </a:r>
          </a:p>
          <a:p>
            <a:r>
              <a:rPr lang="en-US" dirty="0">
                <a:latin typeface="Century Gothic"/>
                <a:cs typeface="Century Gothic"/>
              </a:rPr>
              <a:t>In-line element: only takes as much width as needed and do not force new lines</a:t>
            </a:r>
          </a:p>
          <a:p>
            <a:pPr lvl="1">
              <a:buNone/>
            </a:pPr>
            <a:r>
              <a:rPr lang="en-US" dirty="0">
                <a:latin typeface="Century Gothic"/>
                <a:cs typeface="Century Gothic"/>
              </a:rPr>
              <a:t> </a:t>
            </a:r>
            <a:r>
              <a:rPr lang="en-US" dirty="0">
                <a:solidFill>
                  <a:srgbClr val="FF0000"/>
                </a:solidFill>
                <a:latin typeface="Century Gothic"/>
                <a:cs typeface="Century Gothic"/>
              </a:rPr>
              <a:t>span, a, </a:t>
            </a:r>
            <a:r>
              <a:rPr lang="en-US" dirty="0" err="1">
                <a:solidFill>
                  <a:srgbClr val="FF0000"/>
                </a:solidFill>
                <a:latin typeface="Century Gothic"/>
                <a:cs typeface="Century Gothic"/>
              </a:rPr>
              <a:t>img</a:t>
            </a:r>
            <a:r>
              <a:rPr lang="en-US" dirty="0">
                <a:solidFill>
                  <a:srgbClr val="FF0000"/>
                </a:solidFill>
                <a:latin typeface="Century Gothic"/>
                <a:cs typeface="Century Gothic"/>
              </a:rPr>
              <a:t>, </a:t>
            </a:r>
            <a:r>
              <a:rPr lang="en-US" dirty="0" err="1">
                <a:solidFill>
                  <a:srgbClr val="FF0000"/>
                </a:solidFill>
                <a:latin typeface="Century Gothic"/>
                <a:cs typeface="Century Gothic"/>
              </a:rPr>
              <a:t>etc</a:t>
            </a:r>
            <a:endParaRPr lang="en-US" dirty="0">
              <a:solidFill>
                <a:srgbClr val="FF0000"/>
              </a:solidFill>
              <a:latin typeface="Century Gothic"/>
              <a:cs typeface="Century Gothic"/>
            </a:endParaRPr>
          </a:p>
          <a:p>
            <a:endParaRPr lang="en-US" dirty="0"/>
          </a:p>
        </p:txBody>
      </p:sp>
    </p:spTree>
    <p:extLst>
      <p:ext uri="{BB962C8B-B14F-4D97-AF65-F5344CB8AC3E}">
        <p14:creationId xmlns:p14="http://schemas.microsoft.com/office/powerpoint/2010/main" val="176850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The CSS Float</a:t>
            </a:r>
          </a:p>
        </p:txBody>
      </p:sp>
      <p:sp>
        <p:nvSpPr>
          <p:cNvPr id="3" name="Content Placeholder 2"/>
          <p:cNvSpPr>
            <a:spLocks noGrp="1"/>
          </p:cNvSpPr>
          <p:nvPr>
            <p:ph idx="1"/>
          </p:nvPr>
        </p:nvSpPr>
        <p:spPr/>
        <p:txBody>
          <a:bodyPr>
            <a:normAutofit fontScale="77500" lnSpcReduction="20000"/>
          </a:bodyPr>
          <a:lstStyle/>
          <a:p>
            <a:pPr>
              <a:buNone/>
            </a:pPr>
            <a:r>
              <a:rPr lang="en-US" dirty="0">
                <a:latin typeface="Century Gothic"/>
                <a:cs typeface="Century Gothic"/>
              </a:rPr>
              <a:t>Informally:</a:t>
            </a:r>
          </a:p>
          <a:p>
            <a:r>
              <a:rPr lang="en-US" dirty="0">
                <a:latin typeface="Century Gothic"/>
                <a:cs typeface="Century Gothic"/>
              </a:rPr>
              <a:t>A float element is removed from normal document flow. </a:t>
            </a:r>
          </a:p>
          <a:p>
            <a:r>
              <a:rPr lang="en-US" dirty="0">
                <a:latin typeface="Century Gothic"/>
                <a:cs typeface="Century Gothic"/>
              </a:rPr>
              <a:t>Two properties: “</a:t>
            </a:r>
            <a:r>
              <a:rPr lang="en-US" dirty="0" err="1">
                <a:latin typeface="Century Gothic"/>
                <a:cs typeface="Century Gothic"/>
              </a:rPr>
              <a:t>float:left</a:t>
            </a:r>
            <a:r>
              <a:rPr lang="en-US" dirty="0">
                <a:latin typeface="Century Gothic"/>
                <a:cs typeface="Century Gothic"/>
              </a:rPr>
              <a:t>” and “</a:t>
            </a:r>
            <a:r>
              <a:rPr lang="en-US" dirty="0" err="1">
                <a:latin typeface="Century Gothic"/>
                <a:cs typeface="Century Gothic"/>
              </a:rPr>
              <a:t>float:right</a:t>
            </a:r>
            <a:r>
              <a:rPr lang="en-US" dirty="0">
                <a:latin typeface="Century Gothic"/>
                <a:cs typeface="Century Gothic"/>
              </a:rPr>
              <a:t>” pushing it to the left or right of the containing element .</a:t>
            </a:r>
          </a:p>
          <a:p>
            <a:pPr marL="0" indent="0">
              <a:buNone/>
            </a:pPr>
            <a:endParaRPr lang="en-US" dirty="0">
              <a:latin typeface="Century Gothic"/>
              <a:cs typeface="Century Gothic"/>
            </a:endParaRPr>
          </a:p>
          <a:p>
            <a:r>
              <a:rPr lang="en-US" dirty="0">
                <a:solidFill>
                  <a:srgbClr val="FF0000"/>
                </a:solidFill>
                <a:latin typeface="Century Gothic"/>
                <a:cs typeface="Century Gothic"/>
              </a:rPr>
              <a:t>Block elements will ignore it.</a:t>
            </a:r>
          </a:p>
          <a:p>
            <a:r>
              <a:rPr lang="en-US" dirty="0">
                <a:solidFill>
                  <a:srgbClr val="FF0000"/>
                </a:solidFill>
                <a:latin typeface="Century Gothic"/>
                <a:cs typeface="Century Gothic"/>
              </a:rPr>
              <a:t>Inline elements will wrap around it.</a:t>
            </a:r>
          </a:p>
          <a:p>
            <a:endParaRPr lang="en-US" dirty="0">
              <a:solidFill>
                <a:srgbClr val="FF0000"/>
              </a:solidFill>
              <a:latin typeface="Century Gothic"/>
              <a:cs typeface="Century Gothic"/>
            </a:endParaRPr>
          </a:p>
          <a:p>
            <a:r>
              <a:rPr lang="en-US" dirty="0">
                <a:latin typeface="Century Gothic"/>
                <a:cs typeface="Century Gothic"/>
              </a:rPr>
              <a:t>One use for float is for text to wrap around an image since text is inline.</a:t>
            </a:r>
          </a:p>
        </p:txBody>
      </p:sp>
    </p:spTree>
    <p:extLst>
      <p:ext uri="{BB962C8B-B14F-4D97-AF65-F5344CB8AC3E}">
        <p14:creationId xmlns:p14="http://schemas.microsoft.com/office/powerpoint/2010/main" val="165298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Normal Flow</a:t>
            </a:r>
          </a:p>
        </p:txBody>
      </p:sp>
      <p:pic>
        <p:nvPicPr>
          <p:cNvPr id="7" name="Picture 6">
            <a:extLst>
              <a:ext uri="{FF2B5EF4-FFF2-40B4-BE49-F238E27FC236}">
                <a16:creationId xmlns:a16="http://schemas.microsoft.com/office/drawing/2014/main" id="{FE52D857-1B49-3044-9E98-7A605487AE94}"/>
              </a:ext>
            </a:extLst>
          </p:cNvPr>
          <p:cNvPicPr>
            <a:picLocks noChangeAspect="1"/>
          </p:cNvPicPr>
          <p:nvPr/>
        </p:nvPicPr>
        <p:blipFill>
          <a:blip r:embed="rId3"/>
          <a:stretch>
            <a:fillRect/>
          </a:stretch>
        </p:blipFill>
        <p:spPr>
          <a:xfrm>
            <a:off x="1003300" y="488950"/>
            <a:ext cx="7137400" cy="5880100"/>
          </a:xfrm>
          <a:prstGeom prst="rect">
            <a:avLst/>
          </a:prstGeom>
        </p:spPr>
      </p:pic>
      <p:sp>
        <p:nvSpPr>
          <p:cNvPr id="11" name="Rectangle 10">
            <a:extLst>
              <a:ext uri="{FF2B5EF4-FFF2-40B4-BE49-F238E27FC236}">
                <a16:creationId xmlns:a16="http://schemas.microsoft.com/office/drawing/2014/main" id="{6EBD7587-79D3-6F4C-A632-AAD7001E1A1E}"/>
              </a:ext>
            </a:extLst>
          </p:cNvPr>
          <p:cNvSpPr/>
          <p:nvPr/>
        </p:nvSpPr>
        <p:spPr>
          <a:xfrm>
            <a:off x="634376" y="6369050"/>
            <a:ext cx="6704575" cy="646331"/>
          </a:xfrm>
          <a:prstGeom prst="rect">
            <a:avLst/>
          </a:prstGeom>
        </p:spPr>
        <p:txBody>
          <a:bodyPr wrap="square">
            <a:spAutoFit/>
          </a:bodyPr>
          <a:lstStyle/>
          <a:p>
            <a:r>
              <a:rPr lang="en-US" dirty="0">
                <a:hlinkClick r:id="rId4"/>
              </a:rPr>
              <a:t>https://codepen.io/pen/?&amp;editable=true</a:t>
            </a:r>
            <a:endParaRPr lang="en-US" dirty="0"/>
          </a:p>
          <a:p>
            <a:endParaRPr lang="en-US" dirty="0"/>
          </a:p>
        </p:txBody>
      </p:sp>
    </p:spTree>
    <p:extLst>
      <p:ext uri="{BB962C8B-B14F-4D97-AF65-F5344CB8AC3E}">
        <p14:creationId xmlns:p14="http://schemas.microsoft.com/office/powerpoint/2010/main" val="352049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Example</a:t>
            </a:r>
          </a:p>
        </p:txBody>
      </p:sp>
      <p:pic>
        <p:nvPicPr>
          <p:cNvPr id="4" name="Picture 3" descr="Screen Shot 2018-02-06 at 3.22.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60800"/>
            <a:ext cx="7683500" cy="2341542"/>
          </a:xfrm>
          <a:prstGeom prst="rect">
            <a:avLst/>
          </a:prstGeom>
          <a:ln>
            <a:solidFill>
              <a:srgbClr val="4F81BD"/>
            </a:solidFill>
          </a:ln>
        </p:spPr>
      </p:pic>
      <p:sp>
        <p:nvSpPr>
          <p:cNvPr id="5" name="TextBox 4"/>
          <p:cNvSpPr txBox="1"/>
          <p:nvPr/>
        </p:nvSpPr>
        <p:spPr>
          <a:xfrm>
            <a:off x="457200" y="1417638"/>
            <a:ext cx="7886700" cy="923330"/>
          </a:xfrm>
          <a:prstGeom prst="rect">
            <a:avLst/>
          </a:prstGeom>
          <a:noFill/>
        </p:spPr>
        <p:txBody>
          <a:bodyPr wrap="square" rtlCol="0">
            <a:spAutoFit/>
          </a:bodyPr>
          <a:lstStyle/>
          <a:p>
            <a:r>
              <a:rPr lang="en-US" dirty="0"/>
              <a:t>The red block is a non-floating (regular) block element (a div). It’s only 100px wide, but since it is a block element, the browser positions it on its own line (spanning the width of the page). </a:t>
            </a:r>
          </a:p>
        </p:txBody>
      </p:sp>
      <p:sp>
        <p:nvSpPr>
          <p:cNvPr id="6" name="TextBox 5"/>
          <p:cNvSpPr txBox="1"/>
          <p:nvPr/>
        </p:nvSpPr>
        <p:spPr>
          <a:xfrm>
            <a:off x="471966" y="2488648"/>
            <a:ext cx="7886700" cy="923330"/>
          </a:xfrm>
          <a:prstGeom prst="rect">
            <a:avLst/>
          </a:prstGeom>
          <a:solidFill>
            <a:srgbClr val="C6D9F1"/>
          </a:solidFill>
        </p:spPr>
        <p:txBody>
          <a:bodyPr wrap="square" rtlCol="0">
            <a:spAutoFit/>
          </a:bodyPr>
          <a:lstStyle/>
          <a:p>
            <a:r>
              <a:rPr lang="en-US" dirty="0"/>
              <a:t>&lt;div&gt;  (white background)</a:t>
            </a:r>
          </a:p>
          <a:p>
            <a:r>
              <a:rPr lang="en-US" dirty="0"/>
              <a:t>&lt;div&gt; (red block)</a:t>
            </a:r>
          </a:p>
          <a:p>
            <a:r>
              <a:rPr lang="en-US" dirty="0"/>
              <a:t>&lt;p&gt;    (text)</a:t>
            </a:r>
          </a:p>
        </p:txBody>
      </p:sp>
    </p:spTree>
    <p:extLst>
      <p:ext uri="{BB962C8B-B14F-4D97-AF65-F5344CB8AC3E}">
        <p14:creationId xmlns:p14="http://schemas.microsoft.com/office/powerpoint/2010/main" val="242735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Example</a:t>
            </a:r>
          </a:p>
        </p:txBody>
      </p:sp>
      <p:sp>
        <p:nvSpPr>
          <p:cNvPr id="5" name="TextBox 4"/>
          <p:cNvSpPr txBox="1"/>
          <p:nvPr/>
        </p:nvSpPr>
        <p:spPr>
          <a:xfrm>
            <a:off x="457200" y="1417638"/>
            <a:ext cx="7886700" cy="923330"/>
          </a:xfrm>
          <a:prstGeom prst="rect">
            <a:avLst/>
          </a:prstGeom>
          <a:noFill/>
        </p:spPr>
        <p:txBody>
          <a:bodyPr wrap="square" rtlCol="0">
            <a:spAutoFit/>
          </a:bodyPr>
          <a:lstStyle/>
          <a:p>
            <a:r>
              <a:rPr lang="en-US" dirty="0"/>
              <a:t>Now the red block has the float CSS property set to left. This tells the browser to give the elements as much spaces as it needs, and then start brining the next content up from below and fill the cracks. </a:t>
            </a:r>
          </a:p>
        </p:txBody>
      </p:sp>
      <p:sp>
        <p:nvSpPr>
          <p:cNvPr id="6" name="TextBox 5"/>
          <p:cNvSpPr txBox="1"/>
          <p:nvPr/>
        </p:nvSpPr>
        <p:spPr>
          <a:xfrm>
            <a:off x="457200" y="2518187"/>
            <a:ext cx="7886700" cy="923330"/>
          </a:xfrm>
          <a:prstGeom prst="rect">
            <a:avLst/>
          </a:prstGeom>
          <a:solidFill>
            <a:srgbClr val="C6D9F1"/>
          </a:solidFill>
        </p:spPr>
        <p:txBody>
          <a:bodyPr wrap="square" rtlCol="0">
            <a:spAutoFit/>
          </a:bodyPr>
          <a:lstStyle/>
          <a:p>
            <a:r>
              <a:rPr lang="en-US" dirty="0"/>
              <a:t>&lt;div&gt;  (white background)</a:t>
            </a:r>
          </a:p>
          <a:p>
            <a:r>
              <a:rPr lang="en-US" dirty="0"/>
              <a:t>&lt;div&gt; (red block, floating left)</a:t>
            </a:r>
          </a:p>
          <a:p>
            <a:r>
              <a:rPr lang="en-US" dirty="0"/>
              <a:t>&lt;p&gt;    (text)</a:t>
            </a:r>
          </a:p>
        </p:txBody>
      </p:sp>
      <p:pic>
        <p:nvPicPr>
          <p:cNvPr id="3" name="Picture 2" descr="Screen Shot 2018-02-06 at 3.25.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72666"/>
            <a:ext cx="8358557" cy="2233371"/>
          </a:xfrm>
          <a:prstGeom prst="rect">
            <a:avLst/>
          </a:prstGeom>
          <a:ln>
            <a:solidFill>
              <a:srgbClr val="4F81BD"/>
            </a:solidFill>
          </a:ln>
        </p:spPr>
      </p:pic>
    </p:spTree>
    <p:extLst>
      <p:ext uri="{BB962C8B-B14F-4D97-AF65-F5344CB8AC3E}">
        <p14:creationId xmlns:p14="http://schemas.microsoft.com/office/powerpoint/2010/main" val="249636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The CSS float property</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459419582"/>
              </p:ext>
            </p:extLst>
          </p:nvPr>
        </p:nvGraphicFramePr>
        <p:xfrm>
          <a:off x="628269" y="1908320"/>
          <a:ext cx="7007482" cy="1209699"/>
        </p:xfrm>
        <a:graphic>
          <a:graphicData uri="http://schemas.openxmlformats.org/drawingml/2006/table">
            <a:tbl>
              <a:tblPr>
                <a:tableStyleId>{2D5ABB26-0587-4C30-8999-92F81FD0307C}</a:tableStyleId>
              </a:tblPr>
              <a:tblGrid>
                <a:gridCol w="1335381">
                  <a:extLst>
                    <a:ext uri="{9D8B030D-6E8A-4147-A177-3AD203B41FA5}">
                      <a16:colId xmlns:a16="http://schemas.microsoft.com/office/drawing/2014/main" val="20000"/>
                    </a:ext>
                  </a:extLst>
                </a:gridCol>
                <a:gridCol w="5672101">
                  <a:extLst>
                    <a:ext uri="{9D8B030D-6E8A-4147-A177-3AD203B41FA5}">
                      <a16:colId xmlns:a16="http://schemas.microsoft.com/office/drawing/2014/main" val="20001"/>
                    </a:ext>
                  </a:extLst>
                </a:gridCol>
              </a:tblGrid>
              <a:tr h="427379">
                <a:tc>
                  <a:txBody>
                    <a:bodyPr/>
                    <a:lstStyle/>
                    <a:p>
                      <a:pPr fontAlgn="t"/>
                      <a:r>
                        <a:rPr lang="en-US" sz="24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427379">
                <a:tc>
                  <a:txBody>
                    <a:bodyPr/>
                    <a:lstStyle/>
                    <a:p>
                      <a:pPr fontAlgn="t"/>
                      <a:r>
                        <a:rPr lang="en-US" sz="2400" dirty="0">
                          <a:effectLst/>
                          <a:hlinkClick r:id="rId2"/>
                        </a:rPr>
                        <a:t>float</a:t>
                      </a:r>
                      <a:endParaRPr lang="en-US" sz="2400"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dirty="0">
                          <a:effectLst/>
                        </a:rPr>
                        <a:t>side to hover on; can be left, right, or none (default)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6" name="Rectangle 5"/>
          <p:cNvSpPr/>
          <p:nvPr/>
        </p:nvSpPr>
        <p:spPr>
          <a:xfrm>
            <a:off x="-63097" y="3812064"/>
            <a:ext cx="6096000" cy="1569660"/>
          </a:xfrm>
          <a:prstGeom prst="rect">
            <a:avLst/>
          </a:prstGeom>
        </p:spPr>
        <p:txBody>
          <a:bodyPr>
            <a:spAutoFit/>
          </a:bodyPr>
          <a:lstStyle/>
          <a:p>
            <a:pPr>
              <a:buFont typeface="Arial" panose="020B0604020202020204" pitchFamily="34" charset="0"/>
              <a:buChar char="•"/>
            </a:pPr>
            <a:r>
              <a:rPr lang="en-US" sz="2400" dirty="0">
                <a:solidFill>
                  <a:srgbClr val="000000"/>
                </a:solidFill>
                <a:latin typeface="Calibri" panose="020F0502020204030204" pitchFamily="34" charset="0"/>
              </a:rPr>
              <a:t>   a </a:t>
            </a:r>
            <a:r>
              <a:rPr lang="en-US" sz="2400" b="1" i="1" dirty="0">
                <a:solidFill>
                  <a:srgbClr val="000000"/>
                </a:solidFill>
                <a:latin typeface="Calibri" panose="020F0502020204030204" pitchFamily="34" charset="0"/>
              </a:rPr>
              <a:t>floating</a:t>
            </a:r>
            <a:r>
              <a:rPr lang="en-US" sz="2400" dirty="0">
                <a:solidFill>
                  <a:srgbClr val="000000"/>
                </a:solidFill>
                <a:latin typeface="Calibri" panose="020F0502020204030204" pitchFamily="34" charset="0"/>
              </a:rPr>
              <a:t> element is removed from normal document flow</a:t>
            </a:r>
          </a:p>
          <a:p>
            <a:pPr>
              <a:buFont typeface="Arial" panose="020B0604020202020204" pitchFamily="34" charset="0"/>
              <a:buChar char="•"/>
            </a:pPr>
            <a:r>
              <a:rPr lang="en-US" sz="2400" dirty="0">
                <a:solidFill>
                  <a:srgbClr val="000000"/>
                </a:solidFill>
                <a:latin typeface="Calibri" panose="020F0502020204030204" pitchFamily="34" charset="0"/>
              </a:rPr>
              <a:t>    Underlying text wraps around it as necessary</a:t>
            </a:r>
            <a:endParaRPr lang="en-US" sz="2400" b="0" i="0" dirty="0">
              <a:solidFill>
                <a:srgbClr val="000000"/>
              </a:solidFill>
              <a:effectLst/>
              <a:latin typeface="Calibri" panose="020F0502020204030204" pitchFamily="34" charset="0"/>
            </a:endParaRPr>
          </a:p>
        </p:txBody>
      </p:sp>
      <p:pic>
        <p:nvPicPr>
          <p:cNvPr id="7" name="Picture 3" descr="flo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364" y="3812064"/>
            <a:ext cx="3198773" cy="1678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6394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Float example</a:t>
            </a:r>
            <a:endParaRPr lang="en-US" dirty="0"/>
          </a:p>
        </p:txBody>
      </p:sp>
      <p:sp>
        <p:nvSpPr>
          <p:cNvPr id="8" name="Content Placeholder 2"/>
          <p:cNvSpPr>
            <a:spLocks noGrp="1"/>
          </p:cNvSpPr>
          <p:nvPr>
            <p:ph idx="1"/>
          </p:nvPr>
        </p:nvSpPr>
        <p:spPr>
          <a:xfrm>
            <a:off x="1097280" y="1739908"/>
            <a:ext cx="6931598" cy="739481"/>
          </a:xfrm>
          <a:solidFill>
            <a:srgbClr val="E7F6FF"/>
          </a:solidFill>
          <a:ln w="19050">
            <a:solidFill>
              <a:schemeClr val="tx1"/>
            </a:solidFill>
          </a:ln>
        </p:spPr>
        <p:txBody>
          <a:bodyPr>
            <a:normAutofit fontScale="40000" lnSpcReduction="20000"/>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="images/koala.jpg" alt="Koala" class="</a:t>
            </a:r>
            <a:r>
              <a:rPr lang="en-US" dirty="0" err="1">
                <a:latin typeface="Courier New" panose="02070309020205020404" pitchFamily="49" charset="0"/>
                <a:cs typeface="Courier New" panose="02070309020205020404" pitchFamily="49" charset="0"/>
              </a:rPr>
              <a:t>headericon</a:t>
            </a:r>
            <a:r>
              <a:rPr lang="en-US" dirty="0">
                <a:latin typeface="Courier New" panose="02070309020205020404" pitchFamily="49" charset="0"/>
                <a:cs typeface="Courier New" panose="02070309020205020404" pitchFamily="49" charset="0"/>
              </a:rPr>
              <a:t>" /&gt;</a:t>
            </a:r>
          </a:p>
          <a:p>
            <a:r>
              <a:rPr lang="en-US" dirty="0" err="1">
                <a:latin typeface="Courier New" panose="02070309020205020404" pitchFamily="49" charset="0"/>
                <a:cs typeface="Courier New" panose="02070309020205020404" pitchFamily="49" charset="0"/>
              </a:rPr>
              <a:t>Lorem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ipsum</a:t>
            </a:r>
            <a:r>
              <a:rPr lang="en-US" dirty="0">
                <a:latin typeface="Courier New" panose="02070309020205020404" pitchFamily="49" charset="0"/>
                <a:cs typeface="Courier New" panose="02070309020205020404" pitchFamily="49" charset="0"/>
              </a:rPr>
              <a:t> dolor sit </a:t>
            </a:r>
            <a:r>
              <a:rPr lang="en-US" dirty="0" err="1">
                <a:latin typeface="Courier New" panose="02070309020205020404" pitchFamily="49" charset="0"/>
                <a:cs typeface="Courier New" panose="02070309020205020404" pitchFamily="49" charset="0"/>
              </a:rPr>
              <a:t>amet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consectetur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adipiscing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elit</a:t>
            </a:r>
            <a:r>
              <a:rPr lang="en-US" dirty="0">
                <a:latin typeface="Courier New" panose="02070309020205020404" pitchFamily="49" charset="0"/>
                <a:cs typeface="Courier New" panose="02070309020205020404" pitchFamily="49" charset="0"/>
              </a:rPr>
              <a:t>....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1097280" y="2622675"/>
            <a:ext cx="6931598" cy="923330"/>
          </a:xfrm>
          <a:prstGeom prst="rect">
            <a:avLst/>
          </a:prstGeom>
          <a:solidFill>
            <a:srgbClr val="E7F6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img.headericon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float: left;</a:t>
            </a:r>
          </a:p>
          <a:p>
            <a:r>
              <a:rPr lang="en-US" dirty="0">
                <a:latin typeface="Courier New" panose="02070309020205020404" pitchFamily="49" charset="0"/>
                <a:cs typeface="Courier New" panose="02070309020205020404" pitchFamily="49" charset="0"/>
              </a:rPr>
              <a:t>}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13" name="Rectangle 12"/>
          <p:cNvSpPr/>
          <p:nvPr/>
        </p:nvSpPr>
        <p:spPr>
          <a:xfrm>
            <a:off x="457199" y="3973592"/>
            <a:ext cx="8686801" cy="1938992"/>
          </a:xfrm>
          <a:prstGeom prst="rect">
            <a:avLst/>
          </a:prstGeom>
          <a:ln w="19050">
            <a:solidFill>
              <a:schemeClr val="tx1"/>
            </a:solidFill>
          </a:ln>
        </p:spPr>
        <p:txBody>
          <a:bodyPr wrap="square">
            <a:spAutoFit/>
          </a:bodyPr>
          <a:lstStyle/>
          <a:p>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Lorem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ipsum</a:t>
            </a:r>
            <a:r>
              <a:rPr lang="en-US" sz="2000" dirty="0">
                <a:solidFill>
                  <a:srgbClr val="000000"/>
                </a:solidFill>
                <a:latin typeface="Times New Roman" panose="02020603050405020304" pitchFamily="18" charset="0"/>
              </a:rPr>
              <a:t> dolor sit </a:t>
            </a:r>
            <a:r>
              <a:rPr lang="en-US" sz="2000" dirty="0" err="1">
                <a:solidFill>
                  <a:srgbClr val="000000"/>
                </a:solidFill>
                <a:latin typeface="Times New Roman" panose="02020603050405020304" pitchFamily="18" charset="0"/>
              </a:rPr>
              <a:t>amet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consectetur</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adipiscing</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elit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Aliquam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sc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elerisque</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pu</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rus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ut</a:t>
            </a:r>
            <a:r>
              <a:rPr lang="en-US" sz="2000" dirty="0">
                <a:solidFill>
                  <a:srgbClr val="000000"/>
                </a:solidFill>
                <a:latin typeface="Times New Roman" panose="02020603050405020304" pitchFamily="18" charset="0"/>
              </a:rPr>
              <a:t> dui </a:t>
            </a:r>
            <a:r>
              <a:rPr lang="en-US" sz="2000" dirty="0" err="1">
                <a:solidFill>
                  <a:srgbClr val="000000"/>
                </a:solidFill>
                <a:latin typeface="Times New Roman" panose="02020603050405020304" pitchFamily="18" charset="0"/>
              </a:rPr>
              <a:t>mollis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sed</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malesuada</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leo</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pretium</a:t>
            </a:r>
            <a:r>
              <a:rPr lang="en-US" sz="2000" dirty="0">
                <a:solidFill>
                  <a:srgbClr val="000000"/>
                </a:solidFill>
                <a:latin typeface="Times New Roman" panose="02020603050405020304" pitchFamily="18" charset="0"/>
              </a:rPr>
              <a:t>. M    </a:t>
            </a:r>
            <a:r>
              <a:rPr lang="en-US" sz="2000" dirty="0" err="1">
                <a:solidFill>
                  <a:srgbClr val="000000"/>
                </a:solidFill>
                <a:latin typeface="Times New Roman" panose="02020603050405020304" pitchFamily="18" charset="0"/>
              </a:rPr>
              <a:t>orbi</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bibend</a:t>
            </a:r>
            <a:r>
              <a:rPr lang="en-US" sz="2000" dirty="0">
                <a:solidFill>
                  <a:srgbClr val="000000"/>
                </a:solidFill>
                <a:latin typeface="Times New Roman" panose="02020603050405020304" pitchFamily="18" charset="0"/>
              </a:rPr>
              <a:t>   um mi at lacus r </a:t>
            </a:r>
            <a:r>
              <a:rPr lang="en-US" sz="2000" dirty="0" err="1">
                <a:solidFill>
                  <a:srgbClr val="000000"/>
                </a:solidFill>
                <a:latin typeface="Times New Roman" panose="02020603050405020304" pitchFamily="18" charset="0"/>
              </a:rPr>
              <a:t>ut</a:t>
            </a:r>
            <a:r>
              <a:rPr lang="en-US" sz="2000" dirty="0">
                <a:solidFill>
                  <a:srgbClr val="000000"/>
                </a:solidFill>
                <a:latin typeface="Times New Roman" panose="02020603050405020304" pitchFamily="18" charset="0"/>
              </a:rPr>
              <a:t>   rum </a:t>
            </a:r>
            <a:r>
              <a:rPr lang="en-US" sz="2000" dirty="0" err="1">
                <a:solidFill>
                  <a:srgbClr val="000000"/>
                </a:solidFill>
                <a:latin typeface="Times New Roman" panose="02020603050405020304" pitchFamily="18" charset="0"/>
              </a:rPr>
              <a:t>convallis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Duis</a:t>
            </a:r>
            <a:r>
              <a:rPr lang="en-US" sz="2000" dirty="0">
                <a:solidFill>
                  <a:srgbClr val="000000"/>
                </a:solidFill>
                <a:latin typeface="Times New Roman" panose="02020603050405020304" pitchFamily="18" charset="0"/>
              </a:rPr>
              <a:t> id </a:t>
            </a:r>
            <a:r>
              <a:rPr lang="en-US" sz="2000" dirty="0" err="1">
                <a:solidFill>
                  <a:srgbClr val="000000"/>
                </a:solidFill>
                <a:latin typeface="Times New Roman" panose="02020603050405020304" pitchFamily="18" charset="0"/>
              </a:rPr>
              <a:t>eros</a:t>
            </a:r>
            <a:r>
              <a:rPr lang="en-US" sz="2000" dirty="0">
                <a:solidFill>
                  <a:srgbClr val="000000"/>
                </a:solidFill>
                <a:latin typeface="Times New Roman" panose="02020603050405020304" pitchFamily="18" charset="0"/>
              </a:rPr>
              <a:t>   dolor. In id </a:t>
            </a:r>
            <a:r>
              <a:rPr lang="en-US" sz="2000" dirty="0" err="1">
                <a:solidFill>
                  <a:srgbClr val="000000"/>
                </a:solidFill>
                <a:latin typeface="Times New Roman" panose="02020603050405020304" pitchFamily="18" charset="0"/>
              </a:rPr>
              <a:t>eros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blandit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lectus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viverra</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facilisis</a:t>
            </a:r>
            <a:r>
              <a:rPr lang="en-US" sz="2000" dirty="0">
                <a:solidFill>
                  <a:srgbClr val="000000"/>
                </a:solidFill>
                <a:latin typeface="Times New Roman" panose="02020603050405020304" pitchFamily="18" charset="0"/>
              </a:rPr>
              <a:t> at c  </a:t>
            </a:r>
            <a:r>
              <a:rPr lang="en-US" sz="2000" dirty="0" err="1">
                <a:solidFill>
                  <a:srgbClr val="000000"/>
                </a:solidFill>
                <a:latin typeface="Times New Roman" panose="02020603050405020304" pitchFamily="18" charset="0"/>
              </a:rPr>
              <a:t>ommodo</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velit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Cras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pretium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nunc</a:t>
            </a:r>
            <a:r>
              <a:rPr lang="en-US" sz="2000" dirty="0">
                <a:solidFill>
                  <a:srgbClr val="000000"/>
                </a:solidFill>
                <a:latin typeface="Times New Roman" panose="02020603050405020304" pitchFamily="18" charset="0"/>
              </a:rPr>
              <a:t> id </a:t>
            </a:r>
            <a:r>
              <a:rPr lang="en-US" sz="2000" dirty="0" err="1">
                <a:solidFill>
                  <a:srgbClr val="000000"/>
                </a:solidFill>
                <a:latin typeface="Times New Roman" panose="02020603050405020304" pitchFamily="18" charset="0"/>
              </a:rPr>
              <a:t>nisl</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elementum</a:t>
            </a:r>
            <a:r>
              <a:rPr lang="en-US" sz="2000" dirty="0">
                <a:solidFill>
                  <a:srgbClr val="000000"/>
                </a:solidFill>
                <a:latin typeface="Times New Roman" panose="02020603050405020304" pitchFamily="18" charset="0"/>
              </a:rPr>
              <a:t>, at </a:t>
            </a:r>
            <a:r>
              <a:rPr lang="en-US" sz="2000" dirty="0" err="1">
                <a:solidFill>
                  <a:srgbClr val="000000"/>
                </a:solidFill>
                <a:latin typeface="Times New Roman" panose="02020603050405020304" pitchFamily="18" charset="0"/>
              </a:rPr>
              <a:t>interdum</a:t>
            </a:r>
            <a:r>
              <a:rPr lang="en-US" sz="2000" dirty="0">
                <a:solidFill>
                  <a:srgbClr val="000000"/>
                </a:solidFill>
                <a:latin typeface="Times New Roman" panose="02020603050405020304" pitchFamily="18" charset="0"/>
              </a:rPr>
              <a:t> </a:t>
            </a:r>
          </a:p>
          <a:p>
            <a:endParaRPr lang="en-US" sz="2000" dirty="0">
              <a:solidFill>
                <a:srgbClr val="000000"/>
              </a:solidFill>
              <a:latin typeface="Times New Roman" panose="02020603050405020304" pitchFamily="18" charset="0"/>
            </a:endParaRPr>
          </a:p>
          <a:p>
            <a:r>
              <a:rPr lang="en-US" sz="2000" dirty="0" err="1">
                <a:solidFill>
                  <a:srgbClr val="000000"/>
                </a:solidFill>
                <a:latin typeface="Times New Roman" panose="02020603050405020304" pitchFamily="18" charset="0"/>
              </a:rPr>
              <a:t>odio</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blandit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Donec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luctusrutrum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iaculis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Praesent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luctus</a:t>
            </a:r>
            <a:r>
              <a:rPr lang="en-US" sz="2000" dirty="0">
                <a:solidFill>
                  <a:srgbClr val="000000"/>
                </a:solidFill>
                <a:latin typeface="Times New Roman" panose="02020603050405020304" pitchFamily="18" charset="0"/>
              </a:rPr>
              <a:t> ante et </a:t>
            </a:r>
            <a:r>
              <a:rPr lang="en-US" sz="2000" dirty="0" err="1">
                <a:solidFill>
                  <a:srgbClr val="000000"/>
                </a:solidFill>
                <a:latin typeface="Times New Roman" panose="02020603050405020304" pitchFamily="18" charset="0"/>
              </a:rPr>
              <a:t>cursus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suscipit</a:t>
            </a:r>
            <a:r>
              <a:rPr lang="en-US" sz="2000" dirty="0">
                <a:solidFill>
                  <a:srgbClr val="000000"/>
                </a:solidFill>
                <a:latin typeface="Times New Roman" panose="02020603050405020304" pitchFamily="18" charset="0"/>
              </a:rPr>
              <a:t>. </a:t>
            </a:r>
            <a:endParaRPr lang="en-US" sz="2000" b="1" dirty="0">
              <a:solidFill>
                <a:schemeClr val="bg1">
                  <a:lumMod val="65000"/>
                </a:schemeClr>
              </a:solidFill>
            </a:endParaRPr>
          </a:p>
        </p:txBody>
      </p:sp>
      <p:pic>
        <p:nvPicPr>
          <p:cNvPr id="14" name="Picture 6" descr="Koa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0" y="3973593"/>
            <a:ext cx="1229680" cy="14553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941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Float demo</a:t>
            </a:r>
            <a:endParaRPr lang="en-US" dirty="0"/>
          </a:p>
        </p:txBody>
      </p:sp>
      <p:pic>
        <p:nvPicPr>
          <p:cNvPr id="7" name="Picture 6" descr="Screen Shot 2016-02-02 at 12.58.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60" y="3679837"/>
            <a:ext cx="5957396" cy="3058130"/>
          </a:xfrm>
          <a:prstGeom prst="rect">
            <a:avLst/>
          </a:prstGeom>
        </p:spPr>
      </p:pic>
      <p:sp>
        <p:nvSpPr>
          <p:cNvPr id="11" name="Rectangle 10"/>
          <p:cNvSpPr/>
          <p:nvPr/>
        </p:nvSpPr>
        <p:spPr>
          <a:xfrm>
            <a:off x="483851" y="1379724"/>
            <a:ext cx="5957396" cy="2031325"/>
          </a:xfrm>
          <a:prstGeom prst="rect">
            <a:avLst/>
          </a:prstGeom>
          <a:solidFill>
            <a:schemeClr val="tx1">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img</a:t>
            </a:r>
            <a:r>
              <a:rPr lang="en-US" dirty="0"/>
              <a:t> </a:t>
            </a:r>
          </a:p>
          <a:p>
            <a:r>
              <a:rPr lang="en-US" dirty="0"/>
              <a:t>{</a:t>
            </a:r>
          </a:p>
          <a:p>
            <a:r>
              <a:rPr lang="en-US" dirty="0" err="1"/>
              <a:t>float:left</a:t>
            </a:r>
            <a:r>
              <a:rPr lang="en-US" dirty="0"/>
              <a:t>;</a:t>
            </a:r>
          </a:p>
          <a:p>
            <a:r>
              <a:rPr lang="en-US" dirty="0"/>
              <a:t>margin:5px 10px 10px 5px;</a:t>
            </a:r>
          </a:p>
          <a:p>
            <a:r>
              <a:rPr lang="en-US" dirty="0"/>
              <a:t>height:300px;</a:t>
            </a:r>
          </a:p>
          <a:p>
            <a:r>
              <a:rPr lang="en-US" dirty="0"/>
              <a:t>width:370px;</a:t>
            </a:r>
          </a:p>
          <a:p>
            <a:r>
              <a:rPr lang="en-US" dirty="0"/>
              <a:t>}</a:t>
            </a:r>
          </a:p>
        </p:txBody>
      </p:sp>
    </p:spTree>
    <p:extLst>
      <p:ext uri="{BB962C8B-B14F-4D97-AF65-F5344CB8AC3E}">
        <p14:creationId xmlns:p14="http://schemas.microsoft.com/office/powerpoint/2010/main" val="26794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Float demo</a:t>
            </a:r>
            <a:endParaRPr lang="en-US" dirty="0"/>
          </a:p>
        </p:txBody>
      </p:sp>
      <p:pic>
        <p:nvPicPr>
          <p:cNvPr id="10" name="Content Placeholder 3" descr="Screen shot 2014-02-06 at 12.46.45 PM.png"/>
          <p:cNvPicPr>
            <a:picLocks noGrp="1" noChangeAspect="1"/>
          </p:cNvPicPr>
          <p:nvPr>
            <p:ph idx="1"/>
          </p:nvPr>
        </p:nvPicPr>
        <p:blipFill>
          <a:blip r:embed="rId3"/>
          <a:srcRect l="-17358" r="-17358"/>
          <a:stretch>
            <a:fillRect/>
          </a:stretch>
        </p:blipFill>
        <p:spPr>
          <a:xfrm>
            <a:off x="457200" y="1600200"/>
            <a:ext cx="8229600" cy="4525963"/>
          </a:xfrm>
        </p:spPr>
      </p:pic>
    </p:spTree>
    <p:extLst>
      <p:ext uri="{BB962C8B-B14F-4D97-AF65-F5344CB8AC3E}">
        <p14:creationId xmlns:p14="http://schemas.microsoft.com/office/powerpoint/2010/main" val="99391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Activity Outline</a:t>
            </a:r>
          </a:p>
        </p:txBody>
      </p:sp>
      <p:sp>
        <p:nvSpPr>
          <p:cNvPr id="6" name="Content Placeholder 2"/>
          <p:cNvSpPr>
            <a:spLocks noGrp="1"/>
          </p:cNvSpPr>
          <p:nvPr>
            <p:ph idx="1"/>
          </p:nvPr>
        </p:nvSpPr>
        <p:spPr>
          <a:xfrm>
            <a:off x="128904" y="1740168"/>
            <a:ext cx="9015095" cy="4103774"/>
          </a:xfrm>
        </p:spPr>
        <p:txBody>
          <a:bodyPr>
            <a:normAutofit/>
          </a:bodyPr>
          <a:lstStyle/>
          <a:p>
            <a:endParaRPr lang="en-US" dirty="0"/>
          </a:p>
          <a:p>
            <a:r>
              <a:rPr lang="en-US" dirty="0"/>
              <a:t>Document object model (DOM) and cascading</a:t>
            </a:r>
          </a:p>
          <a:p>
            <a:r>
              <a:rPr lang="en-US" dirty="0"/>
              <a:t>Float, Positioning, Display</a:t>
            </a:r>
          </a:p>
          <a:p>
            <a:r>
              <a:rPr lang="en-US" dirty="0"/>
              <a:t>Page Layout Exercise</a:t>
            </a:r>
          </a:p>
          <a:p>
            <a:pPr marL="0" indent="0">
              <a:buNone/>
            </a:pPr>
            <a:endParaRPr lang="en-US" sz="2400" dirty="0"/>
          </a:p>
          <a:p>
            <a:pPr marL="0" indent="0">
              <a:buNone/>
            </a:pP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176759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Float demo</a:t>
            </a:r>
            <a:endParaRPr lang="en-US" dirty="0"/>
          </a:p>
        </p:txBody>
      </p:sp>
      <p:pic>
        <p:nvPicPr>
          <p:cNvPr id="4" name="Picture 3" descr="Screen Shot 2016-02-02 at 1.06.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6078359" cy="4819189"/>
          </a:xfrm>
          <a:prstGeom prst="rect">
            <a:avLst/>
          </a:prstGeom>
        </p:spPr>
      </p:pic>
    </p:spTree>
    <p:extLst>
      <p:ext uri="{BB962C8B-B14F-4D97-AF65-F5344CB8AC3E}">
        <p14:creationId xmlns:p14="http://schemas.microsoft.com/office/powerpoint/2010/main" val="158526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Float content with width</a:t>
            </a:r>
            <a:endParaRPr lang="en-US" dirty="0"/>
          </a:p>
        </p:txBody>
      </p:sp>
      <p:sp>
        <p:nvSpPr>
          <p:cNvPr id="6" name="Content Placeholder 5"/>
          <p:cNvSpPr>
            <a:spLocks noGrp="1"/>
          </p:cNvSpPr>
          <p:nvPr>
            <p:ph idx="1"/>
          </p:nvPr>
        </p:nvSpPr>
        <p:spPr>
          <a:xfrm>
            <a:off x="822960" y="1845734"/>
            <a:ext cx="7543800" cy="420388"/>
          </a:xfrm>
          <a:solidFill>
            <a:srgbClr val="FF0000"/>
          </a:solidFill>
        </p:spPr>
        <p:txBody>
          <a:bodyPr>
            <a:normAutofit fontScale="77500" lnSpcReduction="20000"/>
          </a:bodyPr>
          <a:lstStyle/>
          <a:p>
            <a:r>
              <a:rPr lang="en-US" dirty="0"/>
              <a:t>I am not floating, no width set</a:t>
            </a:r>
          </a:p>
        </p:txBody>
      </p:sp>
      <p:sp>
        <p:nvSpPr>
          <p:cNvPr id="5" name="Rectangle 1"/>
          <p:cNvSpPr>
            <a:spLocks noChangeArrowheads="1"/>
          </p:cNvSpPr>
          <p:nvPr/>
        </p:nvSpPr>
        <p:spPr bwMode="auto">
          <a:xfrm>
            <a:off x="822961" y="4172417"/>
            <a:ext cx="7543800" cy="181295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a:ln>
                  <a:noFill/>
                </a:ln>
                <a:solidFill>
                  <a:srgbClr val="000000"/>
                </a:solidFill>
                <a:effectLst/>
                <a:latin typeface="Calibri" panose="020F0502020204030204" pitchFamily="34" charset="0"/>
              </a:rPr>
              <a:t>  often floating elements should have a </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width</a:t>
            </a:r>
            <a:r>
              <a:rPr kumimoji="0" lang="en-US" sz="2200" b="0" i="0" u="none" strike="noStrike" cap="none" normalizeH="0" baseline="0" dirty="0">
                <a:ln>
                  <a:noFill/>
                </a:ln>
                <a:solidFill>
                  <a:srgbClr val="000000"/>
                </a:solidFill>
                <a:effectLst/>
                <a:latin typeface="Calibri" panose="020F0502020204030204" pitchFamily="34" charset="0"/>
              </a:rPr>
              <a:t> property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a:ln>
                  <a:noFill/>
                </a:ln>
                <a:solidFill>
                  <a:srgbClr val="000000"/>
                </a:solidFill>
                <a:effectLst/>
                <a:latin typeface="Calibri" panose="020F0502020204030204" pitchFamily="34" charset="0"/>
              </a:rPr>
              <a:t>  if no </a:t>
            </a:r>
            <a:r>
              <a:rPr kumimoji="0" lang="en-US" sz="22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width</a:t>
            </a:r>
            <a:r>
              <a:rPr kumimoji="0" lang="en-US" sz="2200" b="0" i="0" u="none" strike="noStrike" cap="none" normalizeH="0" baseline="0" dirty="0">
                <a:ln>
                  <a:noFill/>
                </a:ln>
                <a:solidFill>
                  <a:srgbClr val="000000"/>
                </a:solidFill>
                <a:effectLst/>
                <a:latin typeface="Calibri" panose="020F0502020204030204" pitchFamily="34" charset="0"/>
              </a:rPr>
              <a:t> is specified, other content may be unable to wrap around the floating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5241236" y="2410247"/>
            <a:ext cx="3125525" cy="369332"/>
          </a:xfrm>
          <a:prstGeom prst="rect">
            <a:avLst/>
          </a:prstGeom>
          <a:solidFill>
            <a:srgbClr val="C5C5D1"/>
          </a:solidFill>
        </p:spPr>
        <p:txBody>
          <a:bodyPr wrap="none">
            <a:spAutoFit/>
          </a:bodyPr>
          <a:lstStyle/>
          <a:p>
            <a:r>
              <a:rPr lang="en-US" dirty="0">
                <a:solidFill>
                  <a:srgbClr val="000000"/>
                </a:solidFill>
                <a:latin typeface="Calibri" panose="020F0502020204030204" pitchFamily="34" charset="0"/>
              </a:rPr>
              <a:t>I am floating right, no width set</a:t>
            </a:r>
            <a:endParaRPr lang="en-US" dirty="0"/>
          </a:p>
        </p:txBody>
      </p:sp>
      <p:sp>
        <p:nvSpPr>
          <p:cNvPr id="8" name="Rectangle 7"/>
          <p:cNvSpPr/>
          <p:nvPr/>
        </p:nvSpPr>
        <p:spPr>
          <a:xfrm>
            <a:off x="822960" y="2965678"/>
            <a:ext cx="7543800" cy="646331"/>
          </a:xfrm>
          <a:prstGeom prst="rect">
            <a:avLst/>
          </a:prstGeom>
          <a:solidFill>
            <a:srgbClr val="C5C5D1"/>
          </a:solidFill>
        </p:spPr>
        <p:txBody>
          <a:bodyPr wrap="square">
            <a:spAutoFit/>
          </a:bodyPr>
          <a:lstStyle/>
          <a:p>
            <a:r>
              <a:rPr lang="en-US" dirty="0">
                <a:solidFill>
                  <a:srgbClr val="000000"/>
                </a:solidFill>
                <a:latin typeface="Calibri" panose="020F0502020204030204" pitchFamily="34" charset="0"/>
              </a:rPr>
              <a:t>I am floating right, no width set, but my text is very long so this paragraph doesn't really seem like it's floating at all, darn</a:t>
            </a:r>
            <a:endParaRPr lang="en-US" dirty="0"/>
          </a:p>
        </p:txBody>
      </p:sp>
      <p:sp>
        <p:nvSpPr>
          <p:cNvPr id="9" name="Rectangle 8"/>
          <p:cNvSpPr/>
          <p:nvPr/>
        </p:nvSpPr>
        <p:spPr>
          <a:xfrm>
            <a:off x="822960" y="3803085"/>
            <a:ext cx="3142753" cy="369332"/>
          </a:xfrm>
          <a:prstGeom prst="rect">
            <a:avLst/>
          </a:prstGeom>
          <a:solidFill>
            <a:srgbClr val="FF0000"/>
          </a:solidFill>
        </p:spPr>
        <p:txBody>
          <a:bodyPr wrap="square">
            <a:spAutoFit/>
          </a:bodyPr>
          <a:lstStyle/>
          <a:p>
            <a:r>
              <a:rPr lang="en-US" dirty="0">
                <a:solidFill>
                  <a:srgbClr val="000000"/>
                </a:solidFill>
                <a:latin typeface="Calibri" panose="020F0502020204030204" pitchFamily="34" charset="0"/>
              </a:rPr>
              <a:t>I am not floating, 45% width</a:t>
            </a:r>
          </a:p>
        </p:txBody>
      </p:sp>
      <p:sp>
        <p:nvSpPr>
          <p:cNvPr id="10" name="Rectangle 9"/>
          <p:cNvSpPr/>
          <p:nvPr/>
        </p:nvSpPr>
        <p:spPr>
          <a:xfrm>
            <a:off x="4837191" y="3803085"/>
            <a:ext cx="3529569" cy="369332"/>
          </a:xfrm>
          <a:prstGeom prst="rect">
            <a:avLst/>
          </a:prstGeom>
          <a:solidFill>
            <a:srgbClr val="C5C5D1"/>
          </a:solidFill>
        </p:spPr>
        <p:txBody>
          <a:bodyPr wrap="square">
            <a:spAutoFit/>
          </a:bodyPr>
          <a:lstStyle/>
          <a:p>
            <a:r>
              <a:rPr lang="en-US" dirty="0">
                <a:solidFill>
                  <a:srgbClr val="000000"/>
                </a:solidFill>
                <a:latin typeface="Calibri" panose="020F0502020204030204" pitchFamily="34" charset="0"/>
              </a:rPr>
              <a:t>I am floating right, 45% width</a:t>
            </a:r>
            <a:endParaRPr lang="en-US" dirty="0"/>
          </a:p>
        </p:txBody>
      </p:sp>
    </p:spTree>
    <p:extLst>
      <p:ext uri="{BB962C8B-B14F-4D97-AF65-F5344CB8AC3E}">
        <p14:creationId xmlns:p14="http://schemas.microsoft.com/office/powerpoint/2010/main" val="186115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dirty="0">
                <a:solidFill>
                  <a:srgbClr val="000090"/>
                </a:solidFill>
              </a:rPr>
              <a:t>Float</a:t>
            </a:r>
            <a:endParaRPr lang="en-US" dirty="0"/>
          </a:p>
        </p:txBody>
      </p:sp>
      <p:sp>
        <p:nvSpPr>
          <p:cNvPr id="14" name="Content Placeholder 2"/>
          <p:cNvSpPr>
            <a:spLocks noGrp="1"/>
          </p:cNvSpPr>
          <p:nvPr>
            <p:ph idx="1"/>
          </p:nvPr>
        </p:nvSpPr>
        <p:spPr/>
        <p:txBody>
          <a:bodyPr>
            <a:normAutofit fontScale="92500" lnSpcReduction="20000"/>
          </a:bodyPr>
          <a:lstStyle/>
          <a:p>
            <a:pPr>
              <a:buFont typeface="Wingdings" charset="2"/>
              <a:buChar char="§"/>
            </a:pPr>
            <a:r>
              <a:rPr lang="en-US" dirty="0">
                <a:latin typeface="Century Gothic"/>
                <a:cs typeface="Century Gothic"/>
              </a:rPr>
              <a:t>It is the common way to get block elements to sit side-by-side.</a:t>
            </a:r>
          </a:p>
          <a:p>
            <a:pPr marL="0" indent="0">
              <a:buNone/>
            </a:pPr>
            <a:endParaRPr lang="en-US" dirty="0">
              <a:latin typeface="Century Gothic"/>
              <a:cs typeface="Century Gothic"/>
            </a:endParaRPr>
          </a:p>
          <a:p>
            <a:pPr>
              <a:buFont typeface="Wingdings" charset="2"/>
              <a:buChar char="§"/>
            </a:pPr>
            <a:r>
              <a:rPr lang="en-US" dirty="0">
                <a:latin typeface="Century Gothic"/>
                <a:cs typeface="Century Gothic"/>
              </a:rPr>
              <a:t>Specifics:</a:t>
            </a:r>
          </a:p>
          <a:p>
            <a:pPr lvl="1">
              <a:buFont typeface="Wingdings" charset="2"/>
              <a:buChar char="§"/>
            </a:pPr>
            <a:r>
              <a:rPr lang="en-US" dirty="0">
                <a:latin typeface="Century Gothic"/>
                <a:cs typeface="Century Gothic"/>
              </a:rPr>
              <a:t>A left-floated box will float to the left until it touches either the edge of the parent element, or the edge of another floated box</a:t>
            </a:r>
          </a:p>
          <a:p>
            <a:pPr marL="274320" lvl="1" indent="0">
              <a:buNone/>
            </a:pPr>
            <a:endParaRPr lang="en-US" dirty="0">
              <a:latin typeface="Century Gothic"/>
              <a:cs typeface="Century Gothic"/>
            </a:endParaRPr>
          </a:p>
          <a:p>
            <a:pPr lvl="1">
              <a:buFont typeface="Wingdings" charset="2"/>
              <a:buChar char="§"/>
            </a:pPr>
            <a:r>
              <a:rPr lang="en-US" dirty="0">
                <a:latin typeface="Century Gothic"/>
                <a:cs typeface="Century Gothic"/>
              </a:rPr>
              <a:t>If the size of the floated box exceeds the available horizontal space, the floated box will be shifted down</a:t>
            </a:r>
          </a:p>
          <a:p>
            <a:endParaRPr lang="en-US" dirty="0"/>
          </a:p>
          <a:p>
            <a:endParaRPr lang="en-US" dirty="0"/>
          </a:p>
        </p:txBody>
      </p:sp>
    </p:spTree>
    <p:extLst>
      <p:ext uri="{BB962C8B-B14F-4D97-AF65-F5344CB8AC3E}">
        <p14:creationId xmlns:p14="http://schemas.microsoft.com/office/powerpoint/2010/main" val="226336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Clear property</a:t>
            </a:r>
            <a:endParaRPr lang="en-US" dirty="0"/>
          </a:p>
        </p:txBody>
      </p:sp>
      <p:sp>
        <p:nvSpPr>
          <p:cNvPr id="4" name="Content Placeholder 2"/>
          <p:cNvSpPr>
            <a:spLocks noGrp="1"/>
          </p:cNvSpPr>
          <p:nvPr>
            <p:ph idx="1"/>
          </p:nvPr>
        </p:nvSpPr>
        <p:spPr>
          <a:xfrm>
            <a:off x="1097280" y="1845733"/>
            <a:ext cx="7589520" cy="868891"/>
          </a:xfrm>
          <a:solidFill>
            <a:srgbClr val="E7F6FF"/>
          </a:solidFill>
          <a:ln w="19050">
            <a:solidFill>
              <a:schemeClr val="tx1"/>
            </a:solidFill>
          </a:ln>
        </p:spPr>
        <p:txBody>
          <a:bodyPr>
            <a:normAutofit fontScale="62500" lnSpcReduction="20000"/>
          </a:bodyPr>
          <a:lstStyle/>
          <a:p>
            <a:r>
              <a:rPr lang="en-US" dirty="0">
                <a:latin typeface="Courier New" panose="02070309020205020404" pitchFamily="49" charset="0"/>
                <a:cs typeface="Courier New" panose="02070309020205020404" pitchFamily="49" charset="0"/>
              </a:rPr>
              <a:t>p { background-color: fuchsia; }</a:t>
            </a:r>
          </a:p>
          <a:p>
            <a:r>
              <a:rPr lang="en-US" dirty="0">
                <a:latin typeface="Courier New" panose="02070309020205020404" pitchFamily="49" charset="0"/>
                <a:cs typeface="Courier New" panose="02070309020205020404" pitchFamily="49" charset="0"/>
              </a:rPr>
              <a:t>h2 { clear: right; background-color: cyan; }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890701"/>
            <a:ext cx="6813319" cy="369332"/>
          </a:xfrm>
          <a:prstGeom prst="rect">
            <a:avLst/>
          </a:prstGeom>
          <a:solidFill>
            <a:srgbClr val="FF33CC"/>
          </a:solidFill>
        </p:spPr>
        <p:txBody>
          <a:bodyPr wrap="square">
            <a:spAutoFit/>
          </a:bodyPr>
          <a:lstStyle/>
          <a:p>
            <a:r>
              <a:rPr lang="en-US" dirty="0">
                <a:solidFill>
                  <a:srgbClr val="000000"/>
                </a:solidFill>
                <a:latin typeface="Times New Roman" panose="02020603050405020304" pitchFamily="18" charset="0"/>
              </a:rPr>
              <a:t>XKCD a </a:t>
            </a:r>
            <a:r>
              <a:rPr lang="en-US" dirty="0" err="1">
                <a:solidFill>
                  <a:srgbClr val="000000"/>
                </a:solidFill>
                <a:latin typeface="Times New Roman" panose="02020603050405020304" pitchFamily="18" charset="0"/>
              </a:rPr>
              <a:t>webcomic</a:t>
            </a:r>
            <a:r>
              <a:rPr lang="en-US" dirty="0">
                <a:solidFill>
                  <a:srgbClr val="000000"/>
                </a:solidFill>
                <a:latin typeface="Times New Roman" panose="02020603050405020304" pitchFamily="18" charset="0"/>
              </a:rPr>
              <a:t> of romance, sarcasm, math, and language...</a:t>
            </a:r>
            <a:endParaRPr lang="en-US" dirty="0"/>
          </a:p>
        </p:txBody>
      </p:sp>
      <p:pic>
        <p:nvPicPr>
          <p:cNvPr id="6" name="Picture 2" descr="the man in the h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080" y="2863224"/>
            <a:ext cx="1188920" cy="157421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1049655" y="4485068"/>
            <a:ext cx="8046720" cy="523220"/>
          </a:xfrm>
          <a:prstGeom prst="rect">
            <a:avLst/>
          </a:prstGeom>
          <a:solidFill>
            <a:srgbClr val="27C7C2"/>
          </a:solidFill>
        </p:spPr>
        <p:txBody>
          <a:bodyPr wrap="square">
            <a:spAutoFit/>
          </a:bodyPr>
          <a:lstStyle/>
          <a:p>
            <a:r>
              <a:rPr lang="en-US" sz="2800" b="1" dirty="0">
                <a:solidFill>
                  <a:srgbClr val="000000"/>
                </a:solidFill>
                <a:latin typeface="Times New Roman" panose="02020603050405020304" pitchFamily="18" charset="0"/>
              </a:rPr>
              <a:t>My XKCD Fan Site</a:t>
            </a:r>
            <a:endParaRPr lang="en-US" sz="2800" b="1" i="0" dirty="0">
              <a:solidFill>
                <a:srgbClr val="000000"/>
              </a:solidFill>
              <a:effectLst/>
              <a:latin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64690145"/>
              </p:ext>
            </p:extLst>
          </p:nvPr>
        </p:nvGraphicFramePr>
        <p:xfrm>
          <a:off x="701448" y="5214663"/>
          <a:ext cx="8302852" cy="1325837"/>
        </p:xfrm>
        <a:graphic>
          <a:graphicData uri="http://schemas.openxmlformats.org/drawingml/2006/table">
            <a:tbl>
              <a:tblPr>
                <a:tableStyleId>{2D5ABB26-0587-4C30-8999-92F81FD0307C}</a:tableStyleId>
              </a:tblPr>
              <a:tblGrid>
                <a:gridCol w="1316281">
                  <a:extLst>
                    <a:ext uri="{9D8B030D-6E8A-4147-A177-3AD203B41FA5}">
                      <a16:colId xmlns:a16="http://schemas.microsoft.com/office/drawing/2014/main" val="20000"/>
                    </a:ext>
                  </a:extLst>
                </a:gridCol>
                <a:gridCol w="6986571">
                  <a:extLst>
                    <a:ext uri="{9D8B030D-6E8A-4147-A177-3AD203B41FA5}">
                      <a16:colId xmlns:a16="http://schemas.microsoft.com/office/drawing/2014/main" val="20001"/>
                    </a:ext>
                  </a:extLst>
                </a:gridCol>
              </a:tblGrid>
              <a:tr h="537911">
                <a:tc>
                  <a:txBody>
                    <a:bodyPr/>
                    <a:lstStyle/>
                    <a:p>
                      <a:pPr fontAlgn="t"/>
                      <a:r>
                        <a:rPr lang="en-US" sz="22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787926">
                <a:tc>
                  <a:txBody>
                    <a:bodyPr/>
                    <a:lstStyle/>
                    <a:p>
                      <a:pPr fontAlgn="t"/>
                      <a:r>
                        <a:rPr lang="en-US" sz="2200" dirty="0">
                          <a:effectLst/>
                          <a:hlinkClick r:id="rId3"/>
                        </a:rPr>
                        <a:t>clear</a:t>
                      </a:r>
                      <a:endParaRPr lang="en-US" sz="2200"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dirty="0">
                          <a:effectLst/>
                        </a:rPr>
                        <a:t>disallows floating elements from overlapping this element; </a:t>
                      </a:r>
                      <a:br>
                        <a:rPr lang="en-US" sz="2200" dirty="0">
                          <a:effectLst/>
                        </a:rPr>
                      </a:br>
                      <a:r>
                        <a:rPr lang="en-US" sz="2200" dirty="0">
                          <a:effectLst/>
                        </a:rPr>
                        <a:t>can be left, right, both, or none (default)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385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Common error: container too short</a:t>
            </a:r>
            <a:endParaRPr lang="en-US" dirty="0"/>
          </a:p>
        </p:txBody>
      </p:sp>
      <p:sp>
        <p:nvSpPr>
          <p:cNvPr id="3" name="Content Placeholder 2"/>
          <p:cNvSpPr>
            <a:spLocks noGrp="1"/>
          </p:cNvSpPr>
          <p:nvPr>
            <p:ph idx="1"/>
          </p:nvPr>
        </p:nvSpPr>
        <p:spPr>
          <a:xfrm>
            <a:off x="822960" y="1845735"/>
            <a:ext cx="7543800" cy="1086309"/>
          </a:xfrm>
          <a:noFill/>
          <a:ln w="19050">
            <a:solidFill>
              <a:schemeClr val="accent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&lt;p&gt;&lt;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="images/xkcd.png" alt="the man in the hat" /&gt;</a:t>
            </a:r>
          </a:p>
          <a:p>
            <a:pPr marL="0" indent="0">
              <a:spcBef>
                <a:spcPts val="0"/>
              </a:spcBef>
              <a:buNone/>
            </a:pPr>
            <a:r>
              <a:rPr lang="en-US" dirty="0">
                <a:latin typeface="Courier New" panose="02070309020205020404" pitchFamily="49" charset="0"/>
                <a:cs typeface="Courier New" panose="02070309020205020404" pitchFamily="49" charset="0"/>
              </a:rPr>
              <a:t>  XKCD a </a:t>
            </a:r>
            <a:r>
              <a:rPr lang="en-US" dirty="0" err="1">
                <a:latin typeface="Courier New" panose="02070309020205020404" pitchFamily="49" charset="0"/>
                <a:cs typeface="Courier New" panose="02070309020205020404" pitchFamily="49" charset="0"/>
              </a:rPr>
              <a:t>webcomic</a:t>
            </a:r>
            <a:r>
              <a:rPr lang="en-US" dirty="0">
                <a:latin typeface="Courier New" panose="02070309020205020404" pitchFamily="49" charset="0"/>
                <a:cs typeface="Courier New" panose="02070309020205020404" pitchFamily="49" charset="0"/>
              </a:rPr>
              <a:t> of romance, sarcasm, </a:t>
            </a:r>
          </a:p>
          <a:p>
            <a:pPr marL="0" indent="0">
              <a:spcBef>
                <a:spcPts val="0"/>
              </a:spcBef>
              <a:buNone/>
            </a:pPr>
            <a:r>
              <a:rPr lang="en-US" dirty="0">
                <a:latin typeface="Courier New" panose="02070309020205020404" pitchFamily="49" charset="0"/>
                <a:cs typeface="Courier New" panose="02070309020205020404" pitchFamily="49" charset="0"/>
              </a:rPr>
              <a:t>    math, and language...&lt;/p&gt;         HTML</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822960" y="3033643"/>
            <a:ext cx="7543800" cy="707886"/>
          </a:xfrm>
          <a:prstGeom prst="rect">
            <a:avLst/>
          </a:prstGeom>
          <a:solidFill>
            <a:srgbClr val="E7F6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p { border: 2px dashed black; }</a:t>
            </a:r>
          </a:p>
          <a:p>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 float: right; }                  CSS                         </a:t>
            </a:r>
            <a:endParaRPr lang="en-US" sz="20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822960" y="3972211"/>
            <a:ext cx="7543800" cy="830997"/>
          </a:xfrm>
          <a:prstGeom prst="rect">
            <a:avLst/>
          </a:prstGeom>
          <a:ln w="28575">
            <a:solidFill>
              <a:schemeClr val="tx1"/>
            </a:solidFill>
            <a:prstDash val="dash"/>
          </a:ln>
        </p:spPr>
        <p:txBody>
          <a:bodyPr wrap="square">
            <a:spAutoFit/>
          </a:bodyPr>
          <a:lstStyle/>
          <a:p>
            <a:r>
              <a:rPr lang="en-US" sz="2400" dirty="0">
                <a:solidFill>
                  <a:srgbClr val="000000"/>
                </a:solidFill>
                <a:latin typeface="Times New Roman" panose="02020603050405020304" pitchFamily="18" charset="0"/>
              </a:rPr>
              <a:t>XKCD a </a:t>
            </a:r>
            <a:r>
              <a:rPr lang="en-US" sz="2400" dirty="0" err="1">
                <a:solidFill>
                  <a:srgbClr val="000000"/>
                </a:solidFill>
                <a:latin typeface="Times New Roman" panose="02020603050405020304" pitchFamily="18" charset="0"/>
              </a:rPr>
              <a:t>webcomic</a:t>
            </a:r>
            <a:r>
              <a:rPr lang="en-US" sz="2400" dirty="0">
                <a:solidFill>
                  <a:srgbClr val="000000"/>
                </a:solidFill>
                <a:latin typeface="Times New Roman" panose="02020603050405020304" pitchFamily="18" charset="0"/>
              </a:rPr>
              <a:t> of romance, sarcasm, math, and language...</a:t>
            </a:r>
            <a:endParaRPr lang="en-US" sz="2400" dirty="0"/>
          </a:p>
        </p:txBody>
      </p:sp>
      <p:pic>
        <p:nvPicPr>
          <p:cNvPr id="6148" name="Picture 4" descr="the man in the h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781" y="3992089"/>
            <a:ext cx="771525" cy="13620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5"/>
          <p:cNvSpPr>
            <a:spLocks noChangeArrowheads="1"/>
          </p:cNvSpPr>
          <p:nvPr/>
        </p:nvSpPr>
        <p:spPr bwMode="auto">
          <a:xfrm>
            <a:off x="822960" y="4886426"/>
            <a:ext cx="7543800" cy="1597515"/>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alibri" panose="020F0502020204030204" pitchFamily="34" charset="0"/>
              </a:rPr>
              <a:t>   We want the </a:t>
            </a:r>
            <a:r>
              <a:rPr kumimoji="0" lang="en-US" sz="2400" b="0" i="0" u="none" strike="noStrike" cap="none" normalizeH="0" baseline="0" dirty="0">
                <a:ln>
                  <a:noFill/>
                </a:ln>
                <a:solidFill>
                  <a:srgbClr val="224444"/>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a:ln>
                  <a:noFill/>
                </a:ln>
                <a:solidFill>
                  <a:srgbClr val="000000"/>
                </a:solidFill>
                <a:effectLst/>
                <a:latin typeface="Calibri" panose="020F0502020204030204" pitchFamily="34" charset="0"/>
              </a:rPr>
              <a:t> containing the image to extend downward so that its border encloses the entire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807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hlinkClick r:id="rId2"/>
              </a:rPr>
              <a:t>Positioning</a:t>
            </a:r>
            <a:r>
              <a:rPr lang="en-US" dirty="0">
                <a:solidFill>
                  <a:srgbClr val="000090"/>
                </a:solidFill>
              </a:rPr>
              <a:t> Elements</a:t>
            </a:r>
            <a:endParaRPr lang="en-US" dirty="0"/>
          </a:p>
        </p:txBody>
      </p:sp>
      <p:sp>
        <p:nvSpPr>
          <p:cNvPr id="7" name="TextBox 6"/>
          <p:cNvSpPr txBox="1"/>
          <p:nvPr/>
        </p:nvSpPr>
        <p:spPr>
          <a:xfrm>
            <a:off x="1358900" y="2184400"/>
            <a:ext cx="6273800" cy="2308324"/>
          </a:xfrm>
          <a:prstGeom prst="rect">
            <a:avLst/>
          </a:prstGeom>
          <a:noFill/>
        </p:spPr>
        <p:txBody>
          <a:bodyPr wrap="square" rtlCol="0">
            <a:spAutoFit/>
          </a:bodyPr>
          <a:lstStyle/>
          <a:p>
            <a:r>
              <a:rPr lang="en-US" dirty="0">
                <a:solidFill>
                  <a:srgbClr val="3366FF"/>
                </a:solidFill>
              </a:rPr>
              <a:t>position: fixed</a:t>
            </a:r>
          </a:p>
          <a:p>
            <a:r>
              <a:rPr lang="en-US" dirty="0"/>
              <a:t>	 Puts an element at a position within the browser window. Always stays the same place even if the page is scrolled. </a:t>
            </a:r>
          </a:p>
          <a:p>
            <a:endParaRPr lang="en-US" dirty="0"/>
          </a:p>
          <a:p>
            <a:r>
              <a:rPr lang="en-US" dirty="0">
                <a:solidFill>
                  <a:srgbClr val="3366FF"/>
                </a:solidFill>
              </a:rPr>
              <a:t>position: absolute</a:t>
            </a:r>
          </a:p>
          <a:p>
            <a:r>
              <a:rPr lang="en-US" dirty="0"/>
              <a:t>          Puts an element at an absolute position with respect to whole webpage or a parent container.</a:t>
            </a:r>
          </a:p>
          <a:p>
            <a:r>
              <a:rPr lang="en-US" dirty="0"/>
              <a:t> </a:t>
            </a:r>
          </a:p>
        </p:txBody>
      </p:sp>
    </p:spTree>
    <p:extLst>
      <p:ext uri="{BB962C8B-B14F-4D97-AF65-F5344CB8AC3E}">
        <p14:creationId xmlns:p14="http://schemas.microsoft.com/office/powerpoint/2010/main" val="187939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Effects on Parent Containers</a:t>
            </a:r>
            <a:endParaRPr lang="en-US" dirty="0"/>
          </a:p>
        </p:txBody>
      </p:sp>
      <p:sp>
        <p:nvSpPr>
          <p:cNvPr id="7" name="TextBox 6"/>
          <p:cNvSpPr txBox="1"/>
          <p:nvPr/>
        </p:nvSpPr>
        <p:spPr>
          <a:xfrm>
            <a:off x="1358900" y="2184400"/>
            <a:ext cx="6273800" cy="1754327"/>
          </a:xfrm>
          <a:prstGeom prst="rect">
            <a:avLst/>
          </a:prstGeom>
          <a:noFill/>
        </p:spPr>
        <p:txBody>
          <a:bodyPr wrap="square" rtlCol="0">
            <a:spAutoFit/>
          </a:bodyPr>
          <a:lstStyle/>
          <a:p>
            <a:r>
              <a:rPr lang="en-US" dirty="0">
                <a:solidFill>
                  <a:srgbClr val="3366FF"/>
                </a:solidFill>
              </a:rPr>
              <a:t>position: relative</a:t>
            </a:r>
          </a:p>
          <a:p>
            <a:r>
              <a:rPr lang="en-US" dirty="0"/>
              <a:t>	Makes children positioned relative to the container. </a:t>
            </a:r>
          </a:p>
          <a:p>
            <a:endParaRPr lang="en-US" dirty="0"/>
          </a:p>
          <a:p>
            <a:r>
              <a:rPr lang="en-US" dirty="0">
                <a:solidFill>
                  <a:srgbClr val="3366FF"/>
                </a:solidFill>
              </a:rPr>
              <a:t>position: absolute</a:t>
            </a:r>
          </a:p>
          <a:p>
            <a:r>
              <a:rPr lang="en-US" dirty="0"/>
              <a:t>          Makes children positioned relative to the container. </a:t>
            </a:r>
          </a:p>
          <a:p>
            <a:r>
              <a:rPr lang="en-US" dirty="0"/>
              <a:t> </a:t>
            </a:r>
          </a:p>
        </p:txBody>
      </p:sp>
    </p:spTree>
    <p:extLst>
      <p:ext uri="{BB962C8B-B14F-4D97-AF65-F5344CB8AC3E}">
        <p14:creationId xmlns:p14="http://schemas.microsoft.com/office/powerpoint/2010/main" val="249451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The position property</a:t>
            </a:r>
            <a:endParaRPr lang="en-US" dirty="0"/>
          </a:p>
        </p:txBody>
      </p:sp>
      <p:sp>
        <p:nvSpPr>
          <p:cNvPr id="3" name="Content Placeholder 2"/>
          <p:cNvSpPr>
            <a:spLocks noGrp="1"/>
          </p:cNvSpPr>
          <p:nvPr>
            <p:ph idx="1"/>
          </p:nvPr>
        </p:nvSpPr>
        <p:spPr>
          <a:xfrm>
            <a:off x="468771" y="1836489"/>
            <a:ext cx="8470543" cy="1424239"/>
          </a:xfrm>
          <a:solidFill>
            <a:srgbClr val="E7F6FF"/>
          </a:solidFill>
          <a:ln w="19050">
            <a:solidFill>
              <a:schemeClr val="tx1"/>
            </a:solidFill>
          </a:ln>
        </p:spPr>
        <p:txBody>
          <a:bodyPr>
            <a:normAutofit fontScale="92500" lnSpcReduction="20000"/>
          </a:bodyPr>
          <a:lstStyle/>
          <a:p>
            <a:pPr marL="0" indent="0">
              <a:spcBef>
                <a:spcPts val="0"/>
              </a:spcBef>
              <a:buNone/>
            </a:pPr>
            <a:r>
              <a:rPr lang="en-US" sz="2200" dirty="0">
                <a:latin typeface="Courier New" panose="02070309020205020404" pitchFamily="49" charset="0"/>
                <a:cs typeface="Courier New" panose="02070309020205020404" pitchFamily="49" charset="0"/>
              </a:rPr>
              <a:t>div#ad {</a:t>
            </a:r>
          </a:p>
          <a:p>
            <a:pPr marL="0" indent="0">
              <a:spcBef>
                <a:spcPts val="0"/>
              </a:spcBef>
              <a:buNone/>
            </a:pPr>
            <a:r>
              <a:rPr lang="en-US" sz="2200" dirty="0">
                <a:latin typeface="Courier New" panose="02070309020205020404" pitchFamily="49" charset="0"/>
                <a:cs typeface="Courier New" panose="02070309020205020404" pitchFamily="49" charset="0"/>
              </a:rPr>
              <a:t>  position: fixed;</a:t>
            </a:r>
          </a:p>
          <a:p>
            <a:pPr marL="0" indent="0">
              <a:spcBef>
                <a:spcPts val="0"/>
              </a:spcBef>
              <a:buNone/>
            </a:pPr>
            <a:r>
              <a:rPr lang="en-US" sz="2200" dirty="0">
                <a:latin typeface="Courier New" panose="02070309020205020404" pitchFamily="49" charset="0"/>
                <a:cs typeface="Courier New" panose="02070309020205020404" pitchFamily="49" charset="0"/>
              </a:rPr>
              <a:t>  right: 10%;</a:t>
            </a:r>
          </a:p>
          <a:p>
            <a:pPr marL="0" indent="0">
              <a:spcBef>
                <a:spcPts val="0"/>
              </a:spcBef>
              <a:buNone/>
            </a:pPr>
            <a:r>
              <a:rPr lang="en-US" sz="2200" dirty="0">
                <a:latin typeface="Courier New" panose="02070309020205020404" pitchFamily="49" charset="0"/>
                <a:cs typeface="Courier New" panose="02070309020205020404" pitchFamily="49" charset="0"/>
              </a:rPr>
              <a:t>  top: 45%;</a:t>
            </a:r>
          </a:p>
          <a:p>
            <a:pPr marL="0" indent="0">
              <a:spcBef>
                <a:spcPts val="0"/>
              </a:spcBef>
              <a:buNone/>
            </a:pPr>
            <a:r>
              <a:rPr lang="en-US" sz="2200" dirty="0">
                <a:latin typeface="Courier New" panose="02070309020205020404" pitchFamily="49" charset="0"/>
                <a:cs typeface="Courier New" panose="02070309020205020404" pitchFamily="49" charset="0"/>
              </a:rPr>
              <a:t>}                                                       </a:t>
            </a:r>
            <a:endParaRPr lang="en-US" sz="2200" b="1" dirty="0">
              <a:solidFill>
                <a:schemeClr val="bg1">
                  <a:lumMod val="65000"/>
                </a:schemeClr>
              </a:solidFill>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27546738"/>
              </p:ext>
            </p:extLst>
          </p:nvPr>
        </p:nvGraphicFramePr>
        <p:xfrm>
          <a:off x="457198" y="3565874"/>
          <a:ext cx="8482116" cy="2499360"/>
        </p:xfrm>
        <a:graphic>
          <a:graphicData uri="http://schemas.openxmlformats.org/drawingml/2006/table">
            <a:tbl>
              <a:tblPr>
                <a:tableStyleId>{2D5ABB26-0587-4C30-8999-92F81FD0307C}</a:tableStyleId>
              </a:tblPr>
              <a:tblGrid>
                <a:gridCol w="1211970">
                  <a:extLst>
                    <a:ext uri="{9D8B030D-6E8A-4147-A177-3AD203B41FA5}">
                      <a16:colId xmlns:a16="http://schemas.microsoft.com/office/drawing/2014/main" val="20000"/>
                    </a:ext>
                  </a:extLst>
                </a:gridCol>
                <a:gridCol w="2648566">
                  <a:extLst>
                    <a:ext uri="{9D8B030D-6E8A-4147-A177-3AD203B41FA5}">
                      <a16:colId xmlns:a16="http://schemas.microsoft.com/office/drawing/2014/main" val="20001"/>
                    </a:ext>
                  </a:extLst>
                </a:gridCol>
                <a:gridCol w="4621580">
                  <a:extLst>
                    <a:ext uri="{9D8B030D-6E8A-4147-A177-3AD203B41FA5}">
                      <a16:colId xmlns:a16="http://schemas.microsoft.com/office/drawing/2014/main" val="20002"/>
                    </a:ext>
                  </a:extLst>
                </a:gridCol>
              </a:tblGrid>
              <a:tr h="0">
                <a:tc>
                  <a:txBody>
                    <a:bodyPr/>
                    <a:lstStyle/>
                    <a:p>
                      <a:pPr fontAlgn="t"/>
                      <a:r>
                        <a:rPr lang="en-US"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b="1" dirty="0">
                          <a:effectLst/>
                        </a:rPr>
                        <a:t>value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rowSpan="4">
                  <a:txBody>
                    <a:bodyPr/>
                    <a:lstStyle/>
                    <a:p>
                      <a:pPr fontAlgn="t"/>
                      <a:r>
                        <a:rPr lang="en-US">
                          <a:effectLst/>
                        </a:rPr>
                        <a:t>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a:effectLst/>
                        </a:rPr>
                        <a:t>static</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default 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r h="0">
                <a:tc vMerge="1">
                  <a:txBody>
                    <a:bodyPr/>
                    <a:lstStyle/>
                    <a:p>
                      <a:endParaRPr lang="en-US"/>
                    </a:p>
                  </a:txBody>
                  <a:tcPr/>
                </a:tc>
                <a:tc>
                  <a:txBody>
                    <a:bodyPr/>
                    <a:lstStyle/>
                    <a:p>
                      <a:pPr fontAlgn="t"/>
                      <a:r>
                        <a:rPr lang="en-US">
                          <a:effectLst/>
                        </a:rPr>
                        <a:t>relative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a:effectLst/>
                        </a:rPr>
                        <a:t>offset from its normal static 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fontAlgn="t"/>
                      <a:r>
                        <a:rPr lang="en-US" dirty="0">
                          <a:effectLst/>
                        </a:rPr>
                        <a:t>absolute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a:effectLst/>
                        </a:rPr>
                        <a:t>a fixed position within its containing element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3"/>
                  </a:ext>
                </a:extLst>
              </a:tr>
              <a:tr h="0">
                <a:tc vMerge="1">
                  <a:txBody>
                    <a:bodyPr/>
                    <a:lstStyle/>
                    <a:p>
                      <a:endParaRPr lang="en-US"/>
                    </a:p>
                  </a:txBody>
                  <a:tcPr/>
                </a:tc>
                <a:tc>
                  <a:txBody>
                    <a:bodyPr/>
                    <a:lstStyle/>
                    <a:p>
                      <a:pPr fontAlgn="t"/>
                      <a:r>
                        <a:rPr lang="en-US">
                          <a:effectLst/>
                        </a:rPr>
                        <a:t>fixed</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a:effectLst/>
                        </a:rPr>
                        <a:t>a fixed position within the browser window</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4"/>
                  </a:ext>
                </a:extLst>
              </a:tr>
              <a:tr h="0">
                <a:tc>
                  <a:txBody>
                    <a:bodyPr/>
                    <a:lstStyle/>
                    <a:p>
                      <a:pPr fontAlgn="t"/>
                      <a:r>
                        <a:rPr lang="en-US">
                          <a:effectLst/>
                          <a:hlinkClick r:id="rId2"/>
                        </a:rPr>
                        <a:t>top</a:t>
                      </a:r>
                      <a:r>
                        <a:rPr lang="en-US">
                          <a:effectLst/>
                        </a:rPr>
                        <a:t>, </a:t>
                      </a:r>
                      <a:r>
                        <a:rPr lang="en-US">
                          <a:effectLst/>
                          <a:hlinkClick r:id="rId3"/>
                        </a:rPr>
                        <a:t>bottom</a:t>
                      </a:r>
                      <a:r>
                        <a:rPr lang="en-US">
                          <a:effectLst/>
                        </a:rPr>
                        <a:t>, </a:t>
                      </a:r>
                      <a:br>
                        <a:rPr lang="en-US">
                          <a:effectLst/>
                        </a:rPr>
                      </a:br>
                      <a:r>
                        <a:rPr lang="en-US">
                          <a:effectLst/>
                          <a:hlinkClick r:id="rId4"/>
                        </a:rPr>
                        <a:t>left</a:t>
                      </a:r>
                      <a:r>
                        <a:rPr lang="en-US">
                          <a:effectLst/>
                        </a:rPr>
                        <a:t>, </a:t>
                      </a:r>
                      <a:r>
                        <a:rPr lang="en-US">
                          <a:effectLst/>
                          <a:hlinkClick r:id="rId5"/>
                        </a:rPr>
                        <a:t>right</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gridSpan="2">
                  <a:txBody>
                    <a:bodyPr/>
                    <a:lstStyle/>
                    <a:p>
                      <a:pPr fontAlgn="t"/>
                      <a:r>
                        <a:rPr lang="en-US" dirty="0">
                          <a:effectLst/>
                        </a:rPr>
                        <a:t>positions of box's corners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7069784" y="2687742"/>
            <a:ext cx="1516762" cy="461665"/>
          </a:xfrm>
          <a:prstGeom prst="rect">
            <a:avLst/>
          </a:prstGeom>
        </p:spPr>
        <p:txBody>
          <a:bodyPr wrap="none">
            <a:spAutoFit/>
          </a:bodyPr>
          <a:lstStyle/>
          <a:p>
            <a:r>
              <a:rPr lang="en-US" sz="2400" dirty="0">
                <a:solidFill>
                  <a:srgbClr val="000000"/>
                </a:solidFill>
                <a:latin typeface="Times New Roman" panose="02020603050405020304" pitchFamily="18" charset="0"/>
              </a:rPr>
              <a:t>Here I am!</a:t>
            </a:r>
            <a:endParaRPr lang="en-US" sz="2400" dirty="0"/>
          </a:p>
        </p:txBody>
      </p:sp>
    </p:spTree>
    <p:extLst>
      <p:ext uri="{BB962C8B-B14F-4D97-AF65-F5344CB8AC3E}">
        <p14:creationId xmlns:p14="http://schemas.microsoft.com/office/powerpoint/2010/main" val="1543681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1. Static (default)</a:t>
            </a:r>
            <a:endParaRPr lang="en-US" dirty="0">
              <a:latin typeface="Century Gothic"/>
              <a:cs typeface="Century Gothic"/>
            </a:endParaRPr>
          </a:p>
        </p:txBody>
      </p:sp>
      <p:pic>
        <p:nvPicPr>
          <p:cNvPr id="5" name="Picture 4" descr="Screen Shot 2016-02-07 at 7.02.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1792"/>
            <a:ext cx="9144000" cy="4898571"/>
          </a:xfrm>
          <a:prstGeom prst="rect">
            <a:avLst/>
          </a:prstGeom>
        </p:spPr>
      </p:pic>
      <p:sp>
        <p:nvSpPr>
          <p:cNvPr id="6" name="TextBox 5"/>
          <p:cNvSpPr txBox="1"/>
          <p:nvPr/>
        </p:nvSpPr>
        <p:spPr>
          <a:xfrm>
            <a:off x="4977494" y="624329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spTree>
    <p:extLst>
      <p:ext uri="{BB962C8B-B14F-4D97-AF65-F5344CB8AC3E}">
        <p14:creationId xmlns:p14="http://schemas.microsoft.com/office/powerpoint/2010/main" val="367752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2. Fixed position</a:t>
            </a:r>
            <a:endParaRPr lang="en-US" dirty="0">
              <a:latin typeface="Century Gothic"/>
              <a:cs typeface="Century Gothic"/>
            </a:endParaRPr>
          </a:p>
        </p:txBody>
      </p:sp>
      <p:sp>
        <p:nvSpPr>
          <p:cNvPr id="6" name="TextBox 5"/>
          <p:cNvSpPr txBox="1"/>
          <p:nvPr/>
        </p:nvSpPr>
        <p:spPr>
          <a:xfrm>
            <a:off x="4977494" y="624329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3" name="Picture 2" descr="Screen Shot 2016-02-07 at 7.34.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22" y="1518154"/>
            <a:ext cx="8686800" cy="4725144"/>
          </a:xfrm>
          <a:prstGeom prst="rect">
            <a:avLst/>
          </a:prstGeom>
        </p:spPr>
      </p:pic>
      <p:sp>
        <p:nvSpPr>
          <p:cNvPr id="4" name="TextBox 3"/>
          <p:cNvSpPr txBox="1"/>
          <p:nvPr/>
        </p:nvSpPr>
        <p:spPr>
          <a:xfrm>
            <a:off x="6858000" y="1809750"/>
            <a:ext cx="1301750" cy="646331"/>
          </a:xfrm>
          <a:prstGeom prst="rect">
            <a:avLst/>
          </a:prstGeom>
          <a:noFill/>
        </p:spPr>
        <p:txBody>
          <a:bodyPr wrap="square" rtlCol="0">
            <a:spAutoFit/>
          </a:bodyPr>
          <a:lstStyle/>
          <a:p>
            <a:r>
              <a:rPr lang="en-US" b="1" dirty="0">
                <a:latin typeface="Century Gothic"/>
                <a:cs typeface="Century Gothic"/>
              </a:rPr>
              <a:t>Browser window ! </a:t>
            </a:r>
          </a:p>
        </p:txBody>
      </p:sp>
    </p:spTree>
    <p:extLst>
      <p:ext uri="{BB962C8B-B14F-4D97-AF65-F5344CB8AC3E}">
        <p14:creationId xmlns:p14="http://schemas.microsoft.com/office/powerpoint/2010/main" val="4141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B667-D05A-9240-AF8F-82999F90BEDC}"/>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54CF1EA0-94B4-8D42-B46C-78F74758795E}"/>
              </a:ext>
            </a:extLst>
          </p:cNvPr>
          <p:cNvSpPr>
            <a:spLocks noGrp="1"/>
          </p:cNvSpPr>
          <p:nvPr>
            <p:ph idx="1"/>
          </p:nvPr>
        </p:nvSpPr>
        <p:spPr/>
        <p:txBody>
          <a:bodyPr>
            <a:normAutofit fontScale="85000" lnSpcReduction="20000"/>
          </a:bodyPr>
          <a:lstStyle/>
          <a:p>
            <a:r>
              <a:rPr lang="en-US" dirty="0"/>
              <a:t>Float:</a:t>
            </a:r>
          </a:p>
          <a:p>
            <a:endParaRPr lang="en-US" dirty="0"/>
          </a:p>
          <a:p>
            <a:r>
              <a:rPr lang="en-US" dirty="0">
                <a:hlinkClick r:id="rId2"/>
              </a:rPr>
              <a:t>https://developer.mozilla.org/en-US/docs/Web/CSS/float</a:t>
            </a:r>
            <a:endParaRPr lang="en-US" dirty="0"/>
          </a:p>
          <a:p>
            <a:endParaRPr lang="en-US" dirty="0"/>
          </a:p>
          <a:p>
            <a:r>
              <a:rPr lang="en-US" dirty="0"/>
              <a:t>Fantastic tutorial on float: </a:t>
            </a:r>
          </a:p>
          <a:p>
            <a:r>
              <a:rPr lang="en-US" dirty="0">
                <a:hlinkClick r:id="rId3"/>
              </a:rPr>
              <a:t>https://css-tricks.com/almanac/properties/f/float/</a:t>
            </a:r>
            <a:endParaRPr lang="en-US" dirty="0"/>
          </a:p>
          <a:p>
            <a:endParaRPr lang="en-US" dirty="0"/>
          </a:p>
          <a:p>
            <a:r>
              <a:rPr lang="en-US" dirty="0"/>
              <a:t>Positioning</a:t>
            </a:r>
          </a:p>
          <a:p>
            <a:r>
              <a:rPr lang="en-US" dirty="0">
                <a:hlinkClick r:id="rId4"/>
              </a:rPr>
              <a:t>https://developer.mozilla.org/en-US/docs/Learn/CSS/CSS_layout/Positioning</a:t>
            </a:r>
            <a:endParaRPr lang="en-US" dirty="0"/>
          </a:p>
          <a:p>
            <a:endParaRPr lang="en-US" dirty="0"/>
          </a:p>
          <a:p>
            <a:endParaRPr lang="en-US" dirty="0"/>
          </a:p>
        </p:txBody>
      </p:sp>
    </p:spTree>
    <p:extLst>
      <p:ext uri="{BB962C8B-B14F-4D97-AF65-F5344CB8AC3E}">
        <p14:creationId xmlns:p14="http://schemas.microsoft.com/office/powerpoint/2010/main" val="3462616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2. Fixed position do not scroll</a:t>
            </a:r>
            <a:endParaRPr lang="en-US" dirty="0">
              <a:latin typeface="Century Gothic"/>
              <a:cs typeface="Century Gothic"/>
            </a:endParaRPr>
          </a:p>
        </p:txBody>
      </p:sp>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4" name="Picture 3" descr="Screen Shot 2016-02-07 at 7.51.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 y="1397177"/>
            <a:ext cx="9144000" cy="4687338"/>
          </a:xfrm>
          <a:prstGeom prst="rect">
            <a:avLst/>
          </a:prstGeom>
        </p:spPr>
      </p:pic>
      <p:sp>
        <p:nvSpPr>
          <p:cNvPr id="5" name="Rectangle 4"/>
          <p:cNvSpPr/>
          <p:nvPr/>
        </p:nvSpPr>
        <p:spPr>
          <a:xfrm>
            <a:off x="4289544" y="5502403"/>
            <a:ext cx="4397256" cy="646331"/>
          </a:xfrm>
          <a:prstGeom prst="rect">
            <a:avLst/>
          </a:prstGeom>
        </p:spPr>
        <p:txBody>
          <a:bodyPr wrap="square">
            <a:spAutoFit/>
          </a:bodyPr>
          <a:lstStyle/>
          <a:p>
            <a:r>
              <a:rPr lang="en-US" dirty="0"/>
              <a:t>Sticky navigation Example: </a:t>
            </a:r>
            <a:r>
              <a:rPr lang="en-US" dirty="0">
                <a:hlinkClick r:id="rId3"/>
              </a:rPr>
              <a:t>https://niice.co/</a:t>
            </a:r>
            <a:endParaRPr lang="en-US" dirty="0"/>
          </a:p>
          <a:p>
            <a:endParaRPr lang="en-US" dirty="0"/>
          </a:p>
        </p:txBody>
      </p:sp>
    </p:spTree>
    <p:extLst>
      <p:ext uri="{BB962C8B-B14F-4D97-AF65-F5344CB8AC3E}">
        <p14:creationId xmlns:p14="http://schemas.microsoft.com/office/powerpoint/2010/main" val="124837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3. Absolute Position</a:t>
            </a:r>
            <a:endParaRPr lang="en-US" dirty="0">
              <a:latin typeface="Century Gothic"/>
              <a:cs typeface="Century Gothic"/>
            </a:endParaRPr>
          </a:p>
        </p:txBody>
      </p:sp>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3" name="Picture 2" descr="Screen Shot 2016-02-07 at 9.2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43" y="1708444"/>
            <a:ext cx="8191500" cy="4316715"/>
          </a:xfrm>
          <a:prstGeom prst="rect">
            <a:avLst/>
          </a:prstGeom>
        </p:spPr>
      </p:pic>
    </p:spTree>
    <p:extLst>
      <p:ext uri="{BB962C8B-B14F-4D97-AF65-F5344CB8AC3E}">
        <p14:creationId xmlns:p14="http://schemas.microsoft.com/office/powerpoint/2010/main" val="3224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3. Absolute Position</a:t>
            </a:r>
            <a:endParaRPr lang="en-US" dirty="0">
              <a:latin typeface="Century Gothic"/>
              <a:cs typeface="Century Gothic"/>
            </a:endParaRPr>
          </a:p>
        </p:txBody>
      </p:sp>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3" name="Picture 2" descr="Screen Shot 2016-02-07 at 9.32.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296415"/>
            <a:ext cx="8512735" cy="4624960"/>
          </a:xfrm>
          <a:prstGeom prst="rect">
            <a:avLst/>
          </a:prstGeom>
        </p:spPr>
      </p:pic>
      <p:sp>
        <p:nvSpPr>
          <p:cNvPr id="4" name="TextBox 3"/>
          <p:cNvSpPr txBox="1"/>
          <p:nvPr/>
        </p:nvSpPr>
        <p:spPr>
          <a:xfrm>
            <a:off x="457199" y="5786301"/>
            <a:ext cx="8382143" cy="369332"/>
          </a:xfrm>
          <a:prstGeom prst="rect">
            <a:avLst/>
          </a:prstGeom>
          <a:noFill/>
        </p:spPr>
        <p:txBody>
          <a:bodyPr wrap="square" rtlCol="0">
            <a:spAutoFit/>
          </a:bodyPr>
          <a:lstStyle/>
          <a:p>
            <a:r>
              <a:rPr lang="en-US" dirty="0"/>
              <a:t>If absolute positioned element has no positioned ancestors, it uses document body. </a:t>
            </a:r>
          </a:p>
        </p:txBody>
      </p:sp>
    </p:spTree>
    <p:extLst>
      <p:ext uri="{BB962C8B-B14F-4D97-AF65-F5344CB8AC3E}">
        <p14:creationId xmlns:p14="http://schemas.microsoft.com/office/powerpoint/2010/main" val="3873070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4. Relative Position</a:t>
            </a:r>
            <a:endParaRPr lang="en-US" dirty="0">
              <a:latin typeface="Century Gothic"/>
              <a:cs typeface="Century Gothic"/>
            </a:endParaRPr>
          </a:p>
        </p:txBody>
      </p:sp>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7" name="Picture 6" descr="Screen Shot 2016-02-07 at 10.06.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8"/>
            <a:ext cx="9144000" cy="5160854"/>
          </a:xfrm>
          <a:prstGeom prst="rect">
            <a:avLst/>
          </a:prstGeom>
        </p:spPr>
      </p:pic>
    </p:spTree>
    <p:extLst>
      <p:ext uri="{BB962C8B-B14F-4D97-AF65-F5344CB8AC3E}">
        <p14:creationId xmlns:p14="http://schemas.microsoft.com/office/powerpoint/2010/main" val="1102382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4. Relative Position</a:t>
            </a:r>
            <a:endParaRPr lang="en-US" dirty="0">
              <a:latin typeface="Century Gothic"/>
              <a:cs typeface="Century Gothic"/>
            </a:endParaRPr>
          </a:p>
        </p:txBody>
      </p:sp>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pic>
        <p:nvPicPr>
          <p:cNvPr id="3" name="Picture 2" descr="Screen Shot 2016-02-07 at 10.08.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25" y="1417638"/>
            <a:ext cx="8207375" cy="4486478"/>
          </a:xfrm>
          <a:prstGeom prst="rect">
            <a:avLst/>
          </a:prstGeom>
        </p:spPr>
      </p:pic>
    </p:spTree>
    <p:extLst>
      <p:ext uri="{BB962C8B-B14F-4D97-AF65-F5344CB8AC3E}">
        <p14:creationId xmlns:p14="http://schemas.microsoft.com/office/powerpoint/2010/main" val="414846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77494" y="6488668"/>
            <a:ext cx="3861849" cy="369332"/>
          </a:xfrm>
          <a:prstGeom prst="rect">
            <a:avLst/>
          </a:prstGeom>
          <a:noFill/>
        </p:spPr>
        <p:txBody>
          <a:bodyPr wrap="square" rtlCol="0">
            <a:spAutoFit/>
          </a:bodyPr>
          <a:lstStyle/>
          <a:p>
            <a:r>
              <a:rPr lang="en-US" i="1" dirty="0">
                <a:latin typeface="Century Gothic"/>
                <a:cs typeface="Century Gothic"/>
              </a:rPr>
              <a:t>Slide credit: Yana </a:t>
            </a:r>
            <a:r>
              <a:rPr lang="en-US" i="1" dirty="0" err="1">
                <a:latin typeface="Century Gothic"/>
                <a:cs typeface="Century Gothic"/>
              </a:rPr>
              <a:t>Sakellion</a:t>
            </a:r>
            <a:endParaRPr lang="en-US" i="1" dirty="0">
              <a:latin typeface="Century Gothic"/>
              <a:cs typeface="Century Gothic"/>
            </a:endParaRPr>
          </a:p>
        </p:txBody>
      </p:sp>
      <p:sp>
        <p:nvSpPr>
          <p:cNvPr id="4" name="Title 3"/>
          <p:cNvSpPr>
            <a:spLocks noGrp="1"/>
          </p:cNvSpPr>
          <p:nvPr>
            <p:ph type="title"/>
          </p:nvPr>
        </p:nvSpPr>
        <p:spPr/>
        <p:txBody>
          <a:bodyPr/>
          <a:lstStyle/>
          <a:p>
            <a:r>
              <a:rPr lang="en-US" b="1" dirty="0">
                <a:solidFill>
                  <a:srgbClr val="008000"/>
                </a:solidFill>
                <a:latin typeface="Century Gothic"/>
                <a:cs typeface="Century Gothic"/>
              </a:rPr>
              <a:t>CSS position summary</a:t>
            </a:r>
            <a:endParaRPr lang="en-US" dirty="0"/>
          </a:p>
        </p:txBody>
      </p:sp>
      <p:pic>
        <p:nvPicPr>
          <p:cNvPr id="5" name="Picture 4" descr="Screen Shot 2016-02-07 at 10.10.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8569468" cy="4826677"/>
          </a:xfrm>
          <a:prstGeom prst="rect">
            <a:avLst/>
          </a:prstGeom>
        </p:spPr>
      </p:pic>
    </p:spTree>
    <p:extLst>
      <p:ext uri="{BB962C8B-B14F-4D97-AF65-F5344CB8AC3E}">
        <p14:creationId xmlns:p14="http://schemas.microsoft.com/office/powerpoint/2010/main" val="311257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Positioning: static</a:t>
            </a:r>
            <a:endParaRPr lang="en-US" dirty="0"/>
          </a:p>
        </p:txBody>
      </p:sp>
      <p:sp>
        <p:nvSpPr>
          <p:cNvPr id="6" name="Content Placeholder 5"/>
          <p:cNvSpPr>
            <a:spLocks noGrp="1"/>
          </p:cNvSpPr>
          <p:nvPr>
            <p:ph idx="1"/>
          </p:nvPr>
        </p:nvSpPr>
        <p:spPr/>
        <p:txBody>
          <a:bodyPr/>
          <a:lstStyle/>
          <a:p>
            <a:r>
              <a:rPr lang="en-US" sz="2000" dirty="0"/>
              <a:t>Default position  for all element. You don’t have to specify this unless</a:t>
            </a:r>
          </a:p>
          <a:p>
            <a:pPr marL="0" indent="0">
              <a:buNone/>
            </a:pPr>
            <a:r>
              <a:rPr lang="en-US" sz="2000" dirty="0"/>
              <a:t>you want to override a position</a:t>
            </a:r>
          </a:p>
          <a:p>
            <a:pPr marL="0" indent="0">
              <a:buNone/>
            </a:pPr>
            <a:r>
              <a:rPr lang="en-US" sz="2000" dirty="0"/>
              <a:t>previously set. </a:t>
            </a:r>
          </a:p>
          <a:p>
            <a:endParaRPr lang="en-US" dirty="0"/>
          </a:p>
          <a:p>
            <a:endParaRPr lang="en-US" dirty="0"/>
          </a:p>
        </p:txBody>
      </p:sp>
      <p:sp>
        <p:nvSpPr>
          <p:cNvPr id="10" name="Rectangle 9"/>
          <p:cNvSpPr/>
          <p:nvPr/>
        </p:nvSpPr>
        <p:spPr>
          <a:xfrm>
            <a:off x="695857" y="3270270"/>
            <a:ext cx="2939997" cy="1322024"/>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a:cs typeface="Courier New"/>
              </a:rPr>
              <a:t>#div-1 {</a:t>
            </a:r>
          </a:p>
          <a:p>
            <a:r>
              <a:rPr lang="en-US" b="1" dirty="0" err="1">
                <a:latin typeface="Courier New"/>
                <a:cs typeface="Courier New"/>
              </a:rPr>
              <a:t>position:static</a:t>
            </a:r>
            <a:r>
              <a:rPr lang="en-US" b="1" dirty="0">
                <a:latin typeface="Courier New"/>
                <a:cs typeface="Courier New"/>
              </a:rPr>
              <a:t>;}</a:t>
            </a:r>
          </a:p>
          <a:p>
            <a:r>
              <a:rPr lang="en-US" dirty="0"/>
              <a:t> </a:t>
            </a:r>
          </a:p>
        </p:txBody>
      </p:sp>
      <p:pic>
        <p:nvPicPr>
          <p:cNvPr id="12" name="Picture 11" descr="Screen Shot 2016-02-04 at 3.25.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810" y="2087262"/>
            <a:ext cx="4978092" cy="4807220"/>
          </a:xfrm>
          <a:prstGeom prst="rect">
            <a:avLst/>
          </a:prstGeom>
        </p:spPr>
      </p:pic>
    </p:spTree>
    <p:extLst>
      <p:ext uri="{BB962C8B-B14F-4D97-AF65-F5344CB8AC3E}">
        <p14:creationId xmlns:p14="http://schemas.microsoft.com/office/powerpoint/2010/main" val="1592532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Positioning: relative</a:t>
            </a:r>
            <a:endParaRPr lang="en-US" dirty="0"/>
          </a:p>
        </p:txBody>
      </p:sp>
      <p:sp>
        <p:nvSpPr>
          <p:cNvPr id="6" name="Content Placeholder 5"/>
          <p:cNvSpPr>
            <a:spLocks noGrp="1"/>
          </p:cNvSpPr>
          <p:nvPr>
            <p:ph idx="1"/>
          </p:nvPr>
        </p:nvSpPr>
        <p:spPr>
          <a:xfrm>
            <a:off x="457200" y="1321879"/>
            <a:ext cx="8229600" cy="4876800"/>
          </a:xfrm>
        </p:spPr>
        <p:txBody>
          <a:bodyPr/>
          <a:lstStyle/>
          <a:p>
            <a:r>
              <a:rPr lang="en-US" sz="2000" dirty="0"/>
              <a:t> Relative position means relative</a:t>
            </a:r>
          </a:p>
          <a:p>
            <a:pPr marL="0" indent="0">
              <a:buNone/>
            </a:pPr>
            <a:r>
              <a:rPr lang="en-US" sz="2000" dirty="0"/>
              <a:t>to the element where it would normally</a:t>
            </a:r>
          </a:p>
          <a:p>
            <a:pPr marL="0" indent="0">
              <a:buNone/>
            </a:pPr>
            <a:r>
              <a:rPr lang="en-US" sz="2000" dirty="0"/>
              <a:t>occur. You can specify top,</a:t>
            </a:r>
          </a:p>
          <a:p>
            <a:pPr marL="0" indent="0">
              <a:buNone/>
            </a:pPr>
            <a:r>
              <a:rPr lang="en-US" sz="2000" dirty="0"/>
              <a:t> bottom, left or right</a:t>
            </a:r>
            <a:r>
              <a:rPr lang="en-US" dirty="0"/>
              <a:t>. </a:t>
            </a:r>
          </a:p>
        </p:txBody>
      </p:sp>
      <p:sp>
        <p:nvSpPr>
          <p:cNvPr id="10" name="Rectangle 9"/>
          <p:cNvSpPr/>
          <p:nvPr/>
        </p:nvSpPr>
        <p:spPr>
          <a:xfrm>
            <a:off x="695857" y="3270270"/>
            <a:ext cx="2939997" cy="1617740"/>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a:cs typeface="Courier New"/>
              </a:rPr>
              <a:t>#div-1 {</a:t>
            </a:r>
          </a:p>
          <a:p>
            <a:r>
              <a:rPr lang="en-US" b="1" dirty="0">
                <a:latin typeface="Courier New"/>
                <a:cs typeface="Courier New"/>
              </a:rPr>
              <a:t> position: relative;</a:t>
            </a:r>
          </a:p>
          <a:p>
            <a:r>
              <a:rPr lang="en-US" b="1" dirty="0">
                <a:latin typeface="Courier New"/>
                <a:cs typeface="Courier New"/>
              </a:rPr>
              <a:t> top:20px;</a:t>
            </a:r>
          </a:p>
          <a:p>
            <a:r>
              <a:rPr lang="en-US" b="1" dirty="0">
                <a:latin typeface="Courier New"/>
                <a:cs typeface="Courier New"/>
              </a:rPr>
              <a:t> right:-40px;}</a:t>
            </a:r>
          </a:p>
          <a:p>
            <a:r>
              <a:rPr lang="en-US" dirty="0"/>
              <a:t> </a:t>
            </a:r>
          </a:p>
        </p:txBody>
      </p:sp>
      <p:pic>
        <p:nvPicPr>
          <p:cNvPr id="3" name="Picture 2" descr="Screen Shot 2016-02-04 at 3.49.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700" y="2245737"/>
            <a:ext cx="4414516" cy="4433963"/>
          </a:xfrm>
          <a:prstGeom prst="rect">
            <a:avLst/>
          </a:prstGeom>
        </p:spPr>
      </p:pic>
    </p:spTree>
    <p:extLst>
      <p:ext uri="{BB962C8B-B14F-4D97-AF65-F5344CB8AC3E}">
        <p14:creationId xmlns:p14="http://schemas.microsoft.com/office/powerpoint/2010/main" val="1672825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Positioning: absolute</a:t>
            </a:r>
            <a:endParaRPr lang="en-US" dirty="0"/>
          </a:p>
        </p:txBody>
      </p:sp>
      <p:sp>
        <p:nvSpPr>
          <p:cNvPr id="6" name="Content Placeholder 5"/>
          <p:cNvSpPr>
            <a:spLocks noGrp="1"/>
          </p:cNvSpPr>
          <p:nvPr>
            <p:ph idx="1"/>
          </p:nvPr>
        </p:nvSpPr>
        <p:spPr>
          <a:xfrm>
            <a:off x="457200" y="1374064"/>
            <a:ext cx="8229600" cy="4876800"/>
          </a:xfrm>
        </p:spPr>
        <p:txBody>
          <a:bodyPr/>
          <a:lstStyle/>
          <a:p>
            <a:r>
              <a:rPr lang="en-US" dirty="0"/>
              <a:t>the element is removed form </a:t>
            </a:r>
          </a:p>
          <a:p>
            <a:r>
              <a:rPr lang="en-US" dirty="0"/>
              <a:t>the document and placed exactly</a:t>
            </a:r>
          </a:p>
          <a:p>
            <a:pPr marL="0" indent="0">
              <a:buNone/>
            </a:pPr>
            <a:r>
              <a:rPr lang="en-US" dirty="0"/>
              <a:t>where you tell it to go. </a:t>
            </a:r>
          </a:p>
        </p:txBody>
      </p:sp>
      <p:sp>
        <p:nvSpPr>
          <p:cNvPr id="10" name="Rectangle 9"/>
          <p:cNvSpPr/>
          <p:nvPr/>
        </p:nvSpPr>
        <p:spPr>
          <a:xfrm>
            <a:off x="695857" y="3283857"/>
            <a:ext cx="2939997" cy="2112153"/>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a:cs typeface="Courier New"/>
              </a:rPr>
              <a:t>#div-1a {</a:t>
            </a:r>
          </a:p>
          <a:p>
            <a:r>
              <a:rPr lang="en-US" b="1" dirty="0">
                <a:latin typeface="Courier New"/>
                <a:cs typeface="Courier New"/>
              </a:rPr>
              <a:t> </a:t>
            </a:r>
            <a:r>
              <a:rPr lang="en-US" b="1" dirty="0" err="1">
                <a:latin typeface="Courier New"/>
                <a:cs typeface="Courier New"/>
              </a:rPr>
              <a:t>position:absolute</a:t>
            </a:r>
            <a:r>
              <a:rPr lang="en-US" b="1" dirty="0">
                <a:latin typeface="Courier New"/>
                <a:cs typeface="Courier New"/>
              </a:rPr>
              <a:t>;</a:t>
            </a:r>
          </a:p>
          <a:p>
            <a:r>
              <a:rPr lang="en-US" b="1" dirty="0">
                <a:latin typeface="Courier New"/>
                <a:cs typeface="Courier New"/>
              </a:rPr>
              <a:t>top:5;</a:t>
            </a:r>
          </a:p>
          <a:p>
            <a:r>
              <a:rPr lang="en-US" b="1" dirty="0">
                <a:latin typeface="Courier New"/>
                <a:cs typeface="Courier New"/>
              </a:rPr>
              <a:t> left:5px;</a:t>
            </a:r>
          </a:p>
          <a:p>
            <a:r>
              <a:rPr lang="en-US" b="1" dirty="0">
                <a:latin typeface="Courier New"/>
                <a:cs typeface="Courier New"/>
              </a:rPr>
              <a:t> width:200px;</a:t>
            </a:r>
          </a:p>
          <a:p>
            <a:endParaRPr lang="en-US" b="1" dirty="0">
              <a:latin typeface="Courier New"/>
              <a:cs typeface="Courier New"/>
            </a:endParaRPr>
          </a:p>
          <a:p>
            <a:r>
              <a:rPr lang="en-US" b="1" dirty="0">
                <a:latin typeface="Courier New"/>
                <a:cs typeface="Courier New"/>
              </a:rPr>
              <a:t>}</a:t>
            </a:r>
          </a:p>
          <a:p>
            <a:r>
              <a:rPr lang="en-US" dirty="0"/>
              <a:t> </a:t>
            </a:r>
          </a:p>
        </p:txBody>
      </p:sp>
      <p:pic>
        <p:nvPicPr>
          <p:cNvPr id="5" name="Picture 4" descr="Screen Shot 2016-02-04 at 4.16.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099" y="2485570"/>
            <a:ext cx="4927401" cy="4172857"/>
          </a:xfrm>
          <a:prstGeom prst="rect">
            <a:avLst/>
          </a:prstGeom>
        </p:spPr>
      </p:pic>
    </p:spTree>
    <p:extLst>
      <p:ext uri="{BB962C8B-B14F-4D97-AF65-F5344CB8AC3E}">
        <p14:creationId xmlns:p14="http://schemas.microsoft.com/office/powerpoint/2010/main" val="4192985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Positioning: relative + position: absolute</a:t>
            </a:r>
            <a:endParaRPr lang="en-US" dirty="0"/>
          </a:p>
        </p:txBody>
      </p:sp>
      <p:sp>
        <p:nvSpPr>
          <p:cNvPr id="6" name="Content Placeholder 5"/>
          <p:cNvSpPr>
            <a:spLocks noGrp="1"/>
          </p:cNvSpPr>
          <p:nvPr>
            <p:ph idx="1"/>
          </p:nvPr>
        </p:nvSpPr>
        <p:spPr>
          <a:xfrm>
            <a:off x="457200" y="1374064"/>
            <a:ext cx="8229600" cy="4876800"/>
          </a:xfrm>
        </p:spPr>
        <p:txBody>
          <a:bodyPr/>
          <a:lstStyle/>
          <a:p>
            <a:pPr marL="0" indent="0">
              <a:buNone/>
            </a:pPr>
            <a:r>
              <a:rPr lang="en-US" dirty="0"/>
              <a:t>If we set relative positioning on div-1,</a:t>
            </a:r>
          </a:p>
          <a:p>
            <a:pPr marL="0" indent="0">
              <a:buNone/>
            </a:pPr>
            <a:r>
              <a:rPr lang="en-US" dirty="0"/>
              <a:t>Any elements within div-1 will be positioned</a:t>
            </a:r>
          </a:p>
          <a:p>
            <a:pPr marL="0" indent="0">
              <a:buNone/>
            </a:pPr>
            <a:r>
              <a:rPr lang="en-US" dirty="0"/>
              <a:t>relative to div-1. Here we move div-1a to top</a:t>
            </a:r>
          </a:p>
          <a:p>
            <a:pPr marL="0" indent="0">
              <a:buNone/>
            </a:pPr>
            <a:r>
              <a:rPr lang="en-US" dirty="0"/>
              <a:t>of div-1:</a:t>
            </a:r>
          </a:p>
          <a:p>
            <a:pPr marL="0" indent="0">
              <a:buNone/>
            </a:pPr>
            <a:endParaRPr lang="en-US" dirty="0"/>
          </a:p>
          <a:p>
            <a:pPr marL="0" indent="0">
              <a:buNone/>
            </a:pPr>
            <a:endParaRPr lang="en-US" dirty="0"/>
          </a:p>
        </p:txBody>
      </p:sp>
      <p:sp>
        <p:nvSpPr>
          <p:cNvPr id="10" name="Rectangle 9"/>
          <p:cNvSpPr/>
          <p:nvPr/>
        </p:nvSpPr>
        <p:spPr>
          <a:xfrm>
            <a:off x="927100" y="3670300"/>
            <a:ext cx="2501900" cy="2425700"/>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#div-1{</a:t>
            </a:r>
          </a:p>
          <a:p>
            <a:r>
              <a:rPr lang="en-US" dirty="0" err="1"/>
              <a:t>position:relative</a:t>
            </a:r>
            <a:r>
              <a:rPr lang="en-US" dirty="0"/>
              <a:t>;}</a:t>
            </a:r>
          </a:p>
          <a:p>
            <a:endParaRPr lang="en-US" dirty="0"/>
          </a:p>
          <a:p>
            <a:r>
              <a:rPr lang="en-US" dirty="0"/>
              <a:t>#div_1a{</a:t>
            </a:r>
          </a:p>
          <a:p>
            <a:r>
              <a:rPr lang="en-US" dirty="0" err="1"/>
              <a:t>position:absolute</a:t>
            </a:r>
            <a:r>
              <a:rPr lang="en-US" dirty="0"/>
              <a:t>;</a:t>
            </a:r>
          </a:p>
          <a:p>
            <a:r>
              <a:rPr lang="en-US" dirty="0"/>
              <a:t>top:0</a:t>
            </a:r>
          </a:p>
          <a:p>
            <a:r>
              <a:rPr lang="en-US" dirty="0"/>
              <a:t>right:0</a:t>
            </a:r>
          </a:p>
          <a:p>
            <a:r>
              <a:rPr lang="en-US" dirty="0"/>
              <a:t>width:200px;</a:t>
            </a:r>
          </a:p>
          <a:p>
            <a:r>
              <a:rPr lang="en-US" dirty="0"/>
              <a:t>} </a:t>
            </a:r>
          </a:p>
        </p:txBody>
      </p:sp>
      <p:pic>
        <p:nvPicPr>
          <p:cNvPr id="3" name="Picture 2" descr="Screen Shot 2016-02-04 at 4.21.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238" y="3165383"/>
            <a:ext cx="4893641" cy="4184907"/>
          </a:xfrm>
          <a:prstGeom prst="rect">
            <a:avLst/>
          </a:prstGeom>
        </p:spPr>
      </p:pic>
    </p:spTree>
    <p:extLst>
      <p:ext uri="{BB962C8B-B14F-4D97-AF65-F5344CB8AC3E}">
        <p14:creationId xmlns:p14="http://schemas.microsoft.com/office/powerpoint/2010/main" val="378440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Last class: CSS Box Model</a:t>
            </a:r>
          </a:p>
        </p:txBody>
      </p:sp>
      <p:sp>
        <p:nvSpPr>
          <p:cNvPr id="3" name="TextBox 2"/>
          <p:cNvSpPr txBox="1"/>
          <p:nvPr/>
        </p:nvSpPr>
        <p:spPr>
          <a:xfrm>
            <a:off x="457200" y="2071270"/>
            <a:ext cx="4302057" cy="3139321"/>
          </a:xfrm>
          <a:prstGeom prst="rect">
            <a:avLst/>
          </a:prstGeom>
          <a:noFill/>
        </p:spPr>
        <p:txBody>
          <a:bodyPr wrap="square" rtlCol="0">
            <a:spAutoFit/>
          </a:bodyPr>
          <a:lstStyle/>
          <a:p>
            <a:r>
              <a:rPr lang="en-US" dirty="0">
                <a:solidFill>
                  <a:srgbClr val="3366FF"/>
                </a:solidFill>
              </a:rPr>
              <a:t>Margin</a:t>
            </a:r>
          </a:p>
          <a:p>
            <a:pPr lvl="1"/>
            <a:r>
              <a:rPr lang="en-US" dirty="0"/>
              <a:t>(outside) space between different elements</a:t>
            </a:r>
          </a:p>
          <a:p>
            <a:endParaRPr lang="en-US" dirty="0"/>
          </a:p>
          <a:p>
            <a:r>
              <a:rPr lang="en-US" dirty="0">
                <a:solidFill>
                  <a:srgbClr val="3366FF"/>
                </a:solidFill>
              </a:rPr>
              <a:t>Border</a:t>
            </a:r>
          </a:p>
          <a:p>
            <a:pPr lvl="1"/>
            <a:r>
              <a:rPr lang="en-US" dirty="0"/>
              <a:t>(optionally visible) line that separates elements</a:t>
            </a:r>
          </a:p>
          <a:p>
            <a:endParaRPr lang="en-US" dirty="0"/>
          </a:p>
          <a:p>
            <a:r>
              <a:rPr lang="en-US" dirty="0">
                <a:solidFill>
                  <a:srgbClr val="3366FF"/>
                </a:solidFill>
              </a:rPr>
              <a:t>Padding</a:t>
            </a:r>
          </a:p>
          <a:p>
            <a:pPr lvl="1"/>
            <a:r>
              <a:rPr lang="en-US" dirty="0"/>
              <a:t>(inside) space between elements content and border</a:t>
            </a:r>
          </a:p>
        </p:txBody>
      </p:sp>
      <p:pic>
        <p:nvPicPr>
          <p:cNvPr id="4" name="Picture 3" descr="Screen Shot 2018-02-02 at 2.12.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650" y="2071270"/>
            <a:ext cx="3263900" cy="2984500"/>
          </a:xfrm>
          <a:prstGeom prst="rect">
            <a:avLst/>
          </a:prstGeom>
        </p:spPr>
      </p:pic>
    </p:spTree>
    <p:extLst>
      <p:ext uri="{BB962C8B-B14F-4D97-AF65-F5344CB8AC3E}">
        <p14:creationId xmlns:p14="http://schemas.microsoft.com/office/powerpoint/2010/main" val="4290400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Positioning: two columns layout</a:t>
            </a:r>
            <a:endParaRPr lang="en-US" dirty="0"/>
          </a:p>
        </p:txBody>
      </p:sp>
      <p:sp>
        <p:nvSpPr>
          <p:cNvPr id="6" name="Content Placeholder 5"/>
          <p:cNvSpPr>
            <a:spLocks noGrp="1"/>
          </p:cNvSpPr>
          <p:nvPr>
            <p:ph idx="1"/>
          </p:nvPr>
        </p:nvSpPr>
        <p:spPr>
          <a:xfrm>
            <a:off x="457200" y="1374064"/>
            <a:ext cx="8229600" cy="4876800"/>
          </a:xfrm>
        </p:spPr>
        <p:txBody>
          <a:bodyPr/>
          <a:lstStyle/>
          <a:p>
            <a:pPr marL="0" indent="0">
              <a:buNone/>
            </a:pPr>
            <a:r>
              <a:rPr lang="en-US" dirty="0"/>
              <a:t>How do we make the page has two columns using position relative and absolute? </a:t>
            </a:r>
          </a:p>
          <a:p>
            <a:pPr marL="0" indent="0">
              <a:buNone/>
            </a:pPr>
            <a:r>
              <a:rPr lang="en-US" dirty="0"/>
              <a:t>Please modify div-1, div-1a and div-1b to make the page appear:</a:t>
            </a:r>
          </a:p>
          <a:p>
            <a:pPr marL="0" indent="0">
              <a:buNone/>
            </a:pPr>
            <a:endParaRPr lang="en-US" dirty="0"/>
          </a:p>
          <a:p>
            <a:pPr marL="0" indent="0">
              <a:buNone/>
            </a:pPr>
            <a:endParaRPr lang="en-US" dirty="0"/>
          </a:p>
        </p:txBody>
      </p:sp>
      <p:pic>
        <p:nvPicPr>
          <p:cNvPr id="4" name="Picture 3" descr="Screen Shot 2016-02-04 at 4.24.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429000"/>
            <a:ext cx="5030581" cy="3770045"/>
          </a:xfrm>
          <a:prstGeom prst="rect">
            <a:avLst/>
          </a:prstGeom>
        </p:spPr>
      </p:pic>
    </p:spTree>
    <p:extLst>
      <p:ext uri="{BB962C8B-B14F-4D97-AF65-F5344CB8AC3E}">
        <p14:creationId xmlns:p14="http://schemas.microsoft.com/office/powerpoint/2010/main" val="309457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Positioning: two columns layout</a:t>
            </a:r>
            <a:endParaRPr lang="en-US" dirty="0"/>
          </a:p>
        </p:txBody>
      </p:sp>
      <p:sp>
        <p:nvSpPr>
          <p:cNvPr id="6" name="Content Placeholder 5"/>
          <p:cNvSpPr>
            <a:spLocks noGrp="1"/>
          </p:cNvSpPr>
          <p:nvPr>
            <p:ph idx="1"/>
          </p:nvPr>
        </p:nvSpPr>
        <p:spPr>
          <a:xfrm>
            <a:off x="457200" y="1257080"/>
            <a:ext cx="8229600" cy="4876800"/>
          </a:xfrm>
        </p:spPr>
        <p:txBody>
          <a:bodyPr/>
          <a:lstStyle/>
          <a:p>
            <a:pPr marL="0" indent="0">
              <a:buNone/>
            </a:pPr>
            <a:r>
              <a:rPr lang="en-US" dirty="0"/>
              <a:t>How do we make the page has two columns using position relative and absolute? </a:t>
            </a:r>
          </a:p>
          <a:p>
            <a:pPr marL="0" indent="0">
              <a:buNone/>
            </a:pPr>
            <a:r>
              <a:rPr lang="en-US" dirty="0"/>
              <a:t>Please modify div-1, div-1a and div-1b to make the page appear:</a:t>
            </a:r>
          </a:p>
          <a:p>
            <a:pPr marL="0" indent="0">
              <a:buNone/>
            </a:pPr>
            <a:endParaRPr lang="en-US" dirty="0"/>
          </a:p>
          <a:p>
            <a:pPr marL="0" indent="0">
              <a:buNone/>
            </a:pPr>
            <a:endParaRPr lang="en-US" dirty="0"/>
          </a:p>
        </p:txBody>
      </p:sp>
      <p:pic>
        <p:nvPicPr>
          <p:cNvPr id="4" name="Picture 3" descr="Screen Shot 2016-02-04 at 4.24.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42" y="3087955"/>
            <a:ext cx="5030581" cy="3770045"/>
          </a:xfrm>
          <a:prstGeom prst="rect">
            <a:avLst/>
          </a:prstGeom>
        </p:spPr>
      </p:pic>
      <p:sp>
        <p:nvSpPr>
          <p:cNvPr id="5" name="Rectangle 4"/>
          <p:cNvSpPr/>
          <p:nvPr/>
        </p:nvSpPr>
        <p:spPr>
          <a:xfrm>
            <a:off x="5953657" y="2506736"/>
            <a:ext cx="2985658" cy="4913199"/>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#div-1{</a:t>
            </a:r>
          </a:p>
          <a:p>
            <a:r>
              <a:rPr lang="en-US" dirty="0" err="1"/>
              <a:t>position:relative</a:t>
            </a:r>
            <a:r>
              <a:rPr lang="en-US" dirty="0"/>
              <a:t>;}</a:t>
            </a:r>
          </a:p>
          <a:p>
            <a:r>
              <a:rPr lang="en-US" dirty="0"/>
              <a:t>#div_1a{</a:t>
            </a:r>
          </a:p>
          <a:p>
            <a:r>
              <a:rPr lang="en-US" dirty="0" err="1"/>
              <a:t>position:absolute</a:t>
            </a:r>
            <a:r>
              <a:rPr lang="en-US" dirty="0"/>
              <a:t>;</a:t>
            </a:r>
          </a:p>
          <a:p>
            <a:r>
              <a:rPr lang="en-US" dirty="0"/>
              <a:t>top:0</a:t>
            </a:r>
          </a:p>
          <a:p>
            <a:r>
              <a:rPr lang="en-US" dirty="0"/>
              <a:t>right:0</a:t>
            </a:r>
          </a:p>
          <a:p>
            <a:r>
              <a:rPr lang="en-US" dirty="0"/>
              <a:t>width:200px;</a:t>
            </a:r>
          </a:p>
          <a:p>
            <a:r>
              <a:rPr lang="en-US" dirty="0"/>
              <a:t>} </a:t>
            </a:r>
          </a:p>
          <a:p>
            <a:r>
              <a:rPr lang="en-US" dirty="0"/>
              <a:t>#div_1b{</a:t>
            </a:r>
          </a:p>
          <a:p>
            <a:r>
              <a:rPr lang="en-US" dirty="0" err="1"/>
              <a:t>position:absolute</a:t>
            </a:r>
            <a:r>
              <a:rPr lang="en-US" dirty="0"/>
              <a:t>;</a:t>
            </a:r>
          </a:p>
          <a:p>
            <a:r>
              <a:rPr lang="en-US" dirty="0"/>
              <a:t>top:0</a:t>
            </a:r>
          </a:p>
          <a:p>
            <a:r>
              <a:rPr lang="en-US" dirty="0"/>
              <a:t>left:0</a:t>
            </a:r>
          </a:p>
          <a:p>
            <a:r>
              <a:rPr lang="en-US" dirty="0"/>
              <a:t>width:200px;</a:t>
            </a:r>
          </a:p>
          <a:p>
            <a:r>
              <a:rPr lang="en-US" dirty="0"/>
              <a:t>} </a:t>
            </a:r>
          </a:p>
          <a:p>
            <a:endParaRPr lang="en-US" dirty="0"/>
          </a:p>
          <a:p>
            <a:endParaRPr lang="en-US" dirty="0"/>
          </a:p>
        </p:txBody>
      </p:sp>
    </p:spTree>
    <p:extLst>
      <p:ext uri="{BB962C8B-B14F-4D97-AF65-F5344CB8AC3E}">
        <p14:creationId xmlns:p14="http://schemas.microsoft.com/office/powerpoint/2010/main" val="3827218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Positioning: two columns layout</a:t>
            </a:r>
            <a:endParaRPr lang="en-US" dirty="0"/>
          </a:p>
        </p:txBody>
      </p:sp>
      <p:sp>
        <p:nvSpPr>
          <p:cNvPr id="6" name="Content Placeholder 5"/>
          <p:cNvSpPr>
            <a:spLocks noGrp="1"/>
          </p:cNvSpPr>
          <p:nvPr>
            <p:ph idx="1"/>
          </p:nvPr>
        </p:nvSpPr>
        <p:spPr>
          <a:xfrm>
            <a:off x="457200" y="1257080"/>
            <a:ext cx="8229600" cy="4876800"/>
          </a:xfrm>
        </p:spPr>
        <p:txBody>
          <a:bodyPr/>
          <a:lstStyle/>
          <a:p>
            <a:pPr marL="0" indent="0">
              <a:buNone/>
            </a:pPr>
            <a:r>
              <a:rPr lang="en-US" dirty="0"/>
              <a:t>Two columns that have absolute height</a:t>
            </a:r>
          </a:p>
          <a:p>
            <a:pPr marL="0" indent="0">
              <a:buNone/>
            </a:pPr>
            <a:endParaRPr lang="en-US" dirty="0"/>
          </a:p>
          <a:p>
            <a:pPr marL="0" indent="0">
              <a:buNone/>
            </a:pPr>
            <a:endParaRPr lang="en-US" dirty="0"/>
          </a:p>
        </p:txBody>
      </p:sp>
      <p:pic>
        <p:nvPicPr>
          <p:cNvPr id="3" name="Picture 2" descr="Screen Shot 2016-02-04 at 4.33.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3" y="2108200"/>
            <a:ext cx="5473700" cy="4749800"/>
          </a:xfrm>
          <a:prstGeom prst="rect">
            <a:avLst/>
          </a:prstGeom>
        </p:spPr>
      </p:pic>
      <p:sp>
        <p:nvSpPr>
          <p:cNvPr id="7" name="Rectangle 6"/>
          <p:cNvSpPr/>
          <p:nvPr/>
        </p:nvSpPr>
        <p:spPr>
          <a:xfrm>
            <a:off x="6142353" y="1944801"/>
            <a:ext cx="2985658" cy="4913199"/>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#div-1{</a:t>
            </a:r>
          </a:p>
          <a:p>
            <a:r>
              <a:rPr lang="en-US" dirty="0" err="1"/>
              <a:t>position:relative</a:t>
            </a:r>
            <a:r>
              <a:rPr lang="en-US" dirty="0"/>
              <a:t>;</a:t>
            </a:r>
          </a:p>
          <a:p>
            <a:r>
              <a:rPr lang="en-US" dirty="0"/>
              <a:t>height: 250px}</a:t>
            </a:r>
          </a:p>
          <a:p>
            <a:r>
              <a:rPr lang="en-US" dirty="0"/>
              <a:t>#div_1a{</a:t>
            </a:r>
          </a:p>
          <a:p>
            <a:r>
              <a:rPr lang="en-US" dirty="0" err="1"/>
              <a:t>position:absolute</a:t>
            </a:r>
            <a:r>
              <a:rPr lang="en-US" dirty="0"/>
              <a:t>;</a:t>
            </a:r>
          </a:p>
          <a:p>
            <a:r>
              <a:rPr lang="en-US" dirty="0"/>
              <a:t>top:0</a:t>
            </a:r>
          </a:p>
          <a:p>
            <a:r>
              <a:rPr lang="en-US" dirty="0"/>
              <a:t>right:0</a:t>
            </a:r>
          </a:p>
          <a:p>
            <a:r>
              <a:rPr lang="en-US" dirty="0"/>
              <a:t>width:200px;</a:t>
            </a:r>
          </a:p>
          <a:p>
            <a:r>
              <a:rPr lang="en-US" dirty="0"/>
              <a:t>} </a:t>
            </a:r>
          </a:p>
          <a:p>
            <a:r>
              <a:rPr lang="en-US" dirty="0"/>
              <a:t>#div_1b{</a:t>
            </a:r>
          </a:p>
          <a:p>
            <a:r>
              <a:rPr lang="en-US" dirty="0" err="1"/>
              <a:t>position:absolute</a:t>
            </a:r>
            <a:r>
              <a:rPr lang="en-US" dirty="0"/>
              <a:t>;</a:t>
            </a:r>
          </a:p>
          <a:p>
            <a:r>
              <a:rPr lang="en-US" dirty="0"/>
              <a:t>top:0</a:t>
            </a:r>
          </a:p>
          <a:p>
            <a:r>
              <a:rPr lang="en-US" dirty="0"/>
              <a:t>left:0</a:t>
            </a:r>
          </a:p>
          <a:p>
            <a:r>
              <a:rPr lang="en-US" dirty="0"/>
              <a:t>width:200px;</a:t>
            </a:r>
          </a:p>
          <a:p>
            <a:r>
              <a:rPr lang="en-US" dirty="0"/>
              <a:t>} </a:t>
            </a:r>
          </a:p>
          <a:p>
            <a:endParaRPr lang="en-US" dirty="0"/>
          </a:p>
          <a:p>
            <a:endParaRPr lang="en-US" dirty="0"/>
          </a:p>
        </p:txBody>
      </p:sp>
    </p:spTree>
    <p:extLst>
      <p:ext uri="{BB962C8B-B14F-4D97-AF65-F5344CB8AC3E}">
        <p14:creationId xmlns:p14="http://schemas.microsoft.com/office/powerpoint/2010/main" val="969485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This can also be easily achieved by float but notice text will wrap around</a:t>
            </a:r>
            <a:endParaRPr lang="en-US" dirty="0"/>
          </a:p>
        </p:txBody>
      </p:sp>
      <p:sp>
        <p:nvSpPr>
          <p:cNvPr id="6" name="Content Placeholder 5"/>
          <p:cNvSpPr>
            <a:spLocks noGrp="1"/>
          </p:cNvSpPr>
          <p:nvPr>
            <p:ph idx="1"/>
          </p:nvPr>
        </p:nvSpPr>
        <p:spPr>
          <a:xfrm>
            <a:off x="457200" y="1981200"/>
            <a:ext cx="8229600" cy="4876800"/>
          </a:xfrm>
        </p:spPr>
        <p:txBody>
          <a:bodyPr/>
          <a:lstStyle/>
          <a:p>
            <a:pPr marL="0" indent="0">
              <a:buNone/>
            </a:pPr>
            <a:endParaRPr lang="en-US" dirty="0"/>
          </a:p>
          <a:p>
            <a:pPr marL="0" indent="0">
              <a:buNone/>
            </a:pPr>
            <a:endParaRPr lang="en-US" dirty="0"/>
          </a:p>
        </p:txBody>
      </p:sp>
      <p:pic>
        <p:nvPicPr>
          <p:cNvPr id="4" name="Picture 3" descr="Screen Shot 2016-02-04 at 4.35.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5" y="1649440"/>
            <a:ext cx="4908831" cy="5001450"/>
          </a:xfrm>
          <a:prstGeom prst="rect">
            <a:avLst/>
          </a:prstGeom>
        </p:spPr>
      </p:pic>
      <p:sp>
        <p:nvSpPr>
          <p:cNvPr id="8" name="Rectangle 7"/>
          <p:cNvSpPr/>
          <p:nvPr/>
        </p:nvSpPr>
        <p:spPr>
          <a:xfrm>
            <a:off x="5701142" y="2681264"/>
            <a:ext cx="2985658" cy="3010543"/>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#div-1{</a:t>
            </a:r>
          </a:p>
          <a:p>
            <a:r>
              <a:rPr lang="en-US" dirty="0" err="1"/>
              <a:t>position:relative</a:t>
            </a:r>
            <a:r>
              <a:rPr lang="en-US" dirty="0"/>
              <a:t>;}</a:t>
            </a:r>
          </a:p>
          <a:p>
            <a:r>
              <a:rPr lang="en-US" dirty="0"/>
              <a:t>#div_1a{</a:t>
            </a:r>
          </a:p>
          <a:p>
            <a:r>
              <a:rPr lang="en-US" dirty="0" err="1"/>
              <a:t>float:left</a:t>
            </a:r>
            <a:endParaRPr lang="en-US" dirty="0"/>
          </a:p>
          <a:p>
            <a:r>
              <a:rPr lang="en-US" dirty="0"/>
              <a:t>} </a:t>
            </a:r>
          </a:p>
          <a:p>
            <a:r>
              <a:rPr lang="en-US" dirty="0"/>
              <a:t>#div_1b{</a:t>
            </a:r>
          </a:p>
          <a:p>
            <a:r>
              <a:rPr lang="en-US" dirty="0"/>
              <a:t>} </a:t>
            </a:r>
          </a:p>
          <a:p>
            <a:endParaRPr lang="en-US" dirty="0"/>
          </a:p>
          <a:p>
            <a:endParaRPr lang="en-US" dirty="0"/>
          </a:p>
        </p:txBody>
      </p:sp>
    </p:spTree>
    <p:extLst>
      <p:ext uri="{BB962C8B-B14F-4D97-AF65-F5344CB8AC3E}">
        <p14:creationId xmlns:p14="http://schemas.microsoft.com/office/powerpoint/2010/main" val="1188112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How to achieve this? Use clear </a:t>
            </a:r>
            <a:endParaRPr lang="en-US" dirty="0"/>
          </a:p>
        </p:txBody>
      </p:sp>
      <p:sp>
        <p:nvSpPr>
          <p:cNvPr id="6" name="Content Placeholder 5"/>
          <p:cNvSpPr>
            <a:spLocks noGrp="1"/>
          </p:cNvSpPr>
          <p:nvPr>
            <p:ph idx="1"/>
          </p:nvPr>
        </p:nvSpPr>
        <p:spPr>
          <a:xfrm>
            <a:off x="457200" y="1981200"/>
            <a:ext cx="8229600" cy="4876800"/>
          </a:xfrm>
        </p:spPr>
        <p:txBody>
          <a:bodyPr/>
          <a:lstStyle/>
          <a:p>
            <a:pPr marL="0" indent="0">
              <a:buNone/>
            </a:pPr>
            <a:endParaRPr lang="en-US" dirty="0"/>
          </a:p>
          <a:p>
            <a:pPr marL="0" indent="0">
              <a:buNone/>
            </a:pPr>
            <a:endParaRPr lang="en-US" dirty="0"/>
          </a:p>
        </p:txBody>
      </p:sp>
      <p:pic>
        <p:nvPicPr>
          <p:cNvPr id="3" name="Picture 2" descr="Screen Shot 2016-02-04 at 4.39.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5868"/>
            <a:ext cx="5014306" cy="5653492"/>
          </a:xfrm>
          <a:prstGeom prst="rect">
            <a:avLst/>
          </a:prstGeom>
        </p:spPr>
      </p:pic>
    </p:spTree>
    <p:extLst>
      <p:ext uri="{BB962C8B-B14F-4D97-AF65-F5344CB8AC3E}">
        <p14:creationId xmlns:p14="http://schemas.microsoft.com/office/powerpoint/2010/main" val="2736143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How to achieve this? Use clear </a:t>
            </a:r>
            <a:endParaRPr lang="en-US" dirty="0"/>
          </a:p>
        </p:txBody>
      </p:sp>
      <p:sp>
        <p:nvSpPr>
          <p:cNvPr id="6" name="Content Placeholder 5"/>
          <p:cNvSpPr>
            <a:spLocks noGrp="1"/>
          </p:cNvSpPr>
          <p:nvPr>
            <p:ph idx="1"/>
          </p:nvPr>
        </p:nvSpPr>
        <p:spPr>
          <a:xfrm>
            <a:off x="457200" y="1981200"/>
            <a:ext cx="8229600" cy="4876800"/>
          </a:xfrm>
        </p:spPr>
        <p:txBody>
          <a:bodyPr/>
          <a:lstStyle/>
          <a:p>
            <a:pPr marL="0" indent="0">
              <a:buNone/>
            </a:pPr>
            <a:endParaRPr lang="en-US" dirty="0"/>
          </a:p>
          <a:p>
            <a:pPr marL="0" indent="0">
              <a:buNone/>
            </a:pPr>
            <a:endParaRPr lang="en-US" dirty="0"/>
          </a:p>
        </p:txBody>
      </p:sp>
      <p:pic>
        <p:nvPicPr>
          <p:cNvPr id="3" name="Picture 2" descr="Screen Shot 2016-02-04 at 4.39.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61280"/>
            <a:ext cx="5014306" cy="5653492"/>
          </a:xfrm>
          <a:prstGeom prst="rect">
            <a:avLst/>
          </a:prstGeom>
        </p:spPr>
      </p:pic>
      <p:sp>
        <p:nvSpPr>
          <p:cNvPr id="7" name="Rectangle 6"/>
          <p:cNvSpPr/>
          <p:nvPr/>
        </p:nvSpPr>
        <p:spPr>
          <a:xfrm>
            <a:off x="5701142" y="1754712"/>
            <a:ext cx="2985658" cy="3937095"/>
          </a:xfrm>
          <a:prstGeom prst="rect">
            <a:avLst/>
          </a:prstGeom>
          <a:solidFill>
            <a:srgbClr val="C9D9F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#div-1{</a:t>
            </a:r>
          </a:p>
          <a:p>
            <a:r>
              <a:rPr lang="en-US" dirty="0" err="1"/>
              <a:t>position:relative</a:t>
            </a:r>
            <a:r>
              <a:rPr lang="en-US" dirty="0"/>
              <a:t>;}</a:t>
            </a:r>
          </a:p>
          <a:p>
            <a:r>
              <a:rPr lang="en-US" dirty="0"/>
              <a:t>#div_1a{</a:t>
            </a:r>
          </a:p>
          <a:p>
            <a:r>
              <a:rPr lang="en-US" dirty="0" err="1"/>
              <a:t>float:left</a:t>
            </a:r>
            <a:r>
              <a:rPr lang="en-US" dirty="0"/>
              <a:t>;</a:t>
            </a:r>
          </a:p>
          <a:p>
            <a:r>
              <a:rPr lang="en-US" dirty="0"/>
              <a:t>width:190px</a:t>
            </a:r>
          </a:p>
          <a:p>
            <a:r>
              <a:rPr lang="en-US" dirty="0"/>
              <a:t>} </a:t>
            </a:r>
          </a:p>
          <a:p>
            <a:r>
              <a:rPr lang="en-US" dirty="0"/>
              <a:t>#div_1b{</a:t>
            </a:r>
          </a:p>
          <a:p>
            <a:r>
              <a:rPr lang="en-US" dirty="0" err="1"/>
              <a:t>float:left</a:t>
            </a:r>
            <a:endParaRPr lang="en-US" dirty="0"/>
          </a:p>
          <a:p>
            <a:r>
              <a:rPr lang="en-US" dirty="0"/>
              <a:t>width:190px</a:t>
            </a:r>
          </a:p>
          <a:p>
            <a:r>
              <a:rPr lang="en-US" dirty="0"/>
              <a:t>} </a:t>
            </a:r>
          </a:p>
          <a:p>
            <a:r>
              <a:rPr lang="en-US" dirty="0"/>
              <a:t>#div_1c{</a:t>
            </a:r>
          </a:p>
          <a:p>
            <a:r>
              <a:rPr lang="en-US" dirty="0" err="1"/>
              <a:t>clear:both</a:t>
            </a:r>
            <a:r>
              <a:rPr lang="en-US" dirty="0"/>
              <a:t>:</a:t>
            </a:r>
          </a:p>
          <a:p>
            <a:r>
              <a:rPr lang="en-US" dirty="0"/>
              <a:t>}</a:t>
            </a:r>
          </a:p>
          <a:p>
            <a:endParaRPr lang="en-US" dirty="0"/>
          </a:p>
        </p:txBody>
      </p:sp>
    </p:spTree>
    <p:extLst>
      <p:ext uri="{BB962C8B-B14F-4D97-AF65-F5344CB8AC3E}">
        <p14:creationId xmlns:p14="http://schemas.microsoft.com/office/powerpoint/2010/main" val="3955519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Alignment vs. float vs. position</a:t>
            </a:r>
            <a:endParaRPr lang="en-US" dirty="0"/>
          </a:p>
        </p:txBody>
      </p:sp>
      <p:sp>
        <p:nvSpPr>
          <p:cNvPr id="3" name="Rectangle 1"/>
          <p:cNvSpPr>
            <a:spLocks noGrp="1" noChangeArrowheads="1"/>
          </p:cNvSpPr>
          <p:nvPr>
            <p:ph idx="1"/>
          </p:nvPr>
        </p:nvSpPr>
        <p:spPr bwMode="auto">
          <a:xfrm>
            <a:off x="457200" y="979609"/>
            <a:ext cx="8482115" cy="6029496"/>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a:ln>
                  <a:noFill/>
                </a:ln>
                <a:solidFill>
                  <a:srgbClr val="000000"/>
                </a:solidFill>
                <a:effectLst/>
                <a:latin typeface="Century Gothic"/>
                <a:cs typeface="Century Gothic"/>
              </a:rPr>
              <a:t>  if possible, lay out an element by </a:t>
            </a:r>
            <a:r>
              <a:rPr kumimoji="0" lang="en-US" sz="2400" b="0" i="1" u="none" strike="noStrike" cap="none" normalizeH="0" baseline="0" dirty="0">
                <a:ln>
                  <a:noFill/>
                </a:ln>
                <a:solidFill>
                  <a:srgbClr val="000000"/>
                </a:solidFill>
                <a:effectLst/>
                <a:latin typeface="Century Gothic"/>
                <a:cs typeface="Century Gothic"/>
              </a:rPr>
              <a:t>aligning</a:t>
            </a:r>
            <a:r>
              <a:rPr kumimoji="0" lang="en-US" sz="2400" b="0" i="0" u="none" strike="noStrike" cap="none" normalizeH="0" baseline="0" dirty="0">
                <a:ln>
                  <a:noFill/>
                </a:ln>
                <a:solidFill>
                  <a:srgbClr val="000000"/>
                </a:solidFill>
                <a:effectLst/>
                <a:latin typeface="Century Gothic"/>
                <a:cs typeface="Century Gothic"/>
              </a:rPr>
              <a:t> its content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entury Gothic"/>
                <a:cs typeface="Century Gothic"/>
              </a:rPr>
              <a:t>  horizontal alignment: </a:t>
            </a:r>
            <a:r>
              <a:rPr kumimoji="0" lang="en-US" sz="2400" b="0" i="0" u="none" strike="noStrike" cap="none" normalizeH="0" baseline="0" dirty="0">
                <a:ln>
                  <a:noFill/>
                </a:ln>
                <a:solidFill>
                  <a:srgbClr val="224444"/>
                </a:solidFill>
                <a:effectLst/>
                <a:latin typeface="Century Gothic"/>
                <a:cs typeface="Century Gothic"/>
              </a:rPr>
              <a:t>text-align</a:t>
            </a:r>
            <a:endParaRPr kumimoji="0" lang="en-US" sz="2400" b="0" i="0" u="none" strike="noStrike" cap="none" normalizeH="0" baseline="0" dirty="0">
              <a:ln>
                <a:noFill/>
              </a:ln>
              <a:solidFill>
                <a:srgbClr val="000000"/>
              </a:solidFill>
              <a:effectLst/>
              <a:latin typeface="Century Gothic"/>
              <a:cs typeface="Century Gothic"/>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entury Gothic"/>
                <a:cs typeface="Century Gothic"/>
              </a:rPr>
              <a:t>  set this on a block element; it aligns the content within it (not the block element itself)</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a:ln>
                <a:noFill/>
              </a:ln>
              <a:solidFill>
                <a:srgbClr val="000000"/>
              </a:solidFill>
              <a:effectLst/>
              <a:latin typeface="Century Gothic"/>
              <a:cs typeface="Century Gothi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entury Gothic"/>
                <a:cs typeface="Century Gothic"/>
              </a:rPr>
              <a:t>  vertical alignment: </a:t>
            </a:r>
            <a:r>
              <a:rPr kumimoji="0" lang="en-US" sz="2400" b="0" i="0" u="none" strike="noStrike" cap="none" normalizeH="0" baseline="0" dirty="0">
                <a:ln>
                  <a:noFill/>
                </a:ln>
                <a:solidFill>
                  <a:srgbClr val="224444"/>
                </a:solidFill>
                <a:effectLst/>
                <a:latin typeface="Century Gothic"/>
                <a:cs typeface="Century Gothic"/>
              </a:rPr>
              <a:t>vertical-align</a:t>
            </a:r>
            <a:endParaRPr kumimoji="0" lang="en-US" sz="2400" b="0" i="0" u="none" strike="noStrike" cap="none" normalizeH="0" baseline="0" dirty="0">
              <a:ln>
                <a:noFill/>
              </a:ln>
              <a:solidFill>
                <a:srgbClr val="000000"/>
              </a:solidFill>
              <a:effectLst/>
              <a:latin typeface="Century Gothic"/>
              <a:cs typeface="Century Gothic"/>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entury Gothic"/>
                <a:cs typeface="Century Gothic"/>
              </a:rPr>
              <a:t>  set this on an inline element, and it aligns it vertically within its containing element</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a:ln>
                <a:noFill/>
              </a:ln>
              <a:solidFill>
                <a:srgbClr val="000000"/>
              </a:solidFill>
              <a:effectLst/>
              <a:latin typeface="Century Gothic"/>
              <a:cs typeface="Century Gothic"/>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a:ln>
                  <a:noFill/>
                </a:ln>
                <a:solidFill>
                  <a:srgbClr val="000000"/>
                </a:solidFill>
                <a:effectLst/>
                <a:latin typeface="Century Gothic"/>
                <a:cs typeface="Century Gothic"/>
              </a:rPr>
              <a:t>  if alignment won't work, try </a:t>
            </a:r>
            <a:r>
              <a:rPr kumimoji="0" lang="en-US" sz="2400" b="0" i="1" u="none" strike="noStrike" cap="none" normalizeH="0" baseline="0" dirty="0">
                <a:ln>
                  <a:noFill/>
                </a:ln>
                <a:solidFill>
                  <a:srgbClr val="000000"/>
                </a:solidFill>
                <a:effectLst/>
                <a:latin typeface="Century Gothic"/>
                <a:cs typeface="Century Gothic"/>
              </a:rPr>
              <a:t>floating</a:t>
            </a:r>
            <a:r>
              <a:rPr kumimoji="0" lang="en-US" sz="2400" b="0" i="0" u="none" strike="noStrike" cap="none" normalizeH="0" baseline="0" dirty="0">
                <a:ln>
                  <a:noFill/>
                </a:ln>
                <a:solidFill>
                  <a:srgbClr val="000000"/>
                </a:solidFill>
                <a:effectLst/>
                <a:latin typeface="Century Gothic"/>
                <a:cs typeface="Century Gothic"/>
              </a:rPr>
              <a:t> the element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a:ln>
                <a:noFill/>
              </a:ln>
              <a:solidFill>
                <a:srgbClr val="000000"/>
              </a:solidFill>
              <a:effectLst/>
              <a:latin typeface="Century Gothic"/>
              <a:cs typeface="Century Gothic"/>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a:ln>
                  <a:noFill/>
                </a:ln>
                <a:solidFill>
                  <a:srgbClr val="000000"/>
                </a:solidFill>
                <a:effectLst/>
                <a:latin typeface="Century Gothic"/>
                <a:cs typeface="Century Gothic"/>
              </a:rPr>
              <a:t>  if floating won't work, try </a:t>
            </a:r>
            <a:r>
              <a:rPr kumimoji="0" lang="en-US" sz="2400" b="0" i="1" u="none" strike="noStrike" cap="none" normalizeH="0" baseline="0" dirty="0">
                <a:ln>
                  <a:noFill/>
                </a:ln>
                <a:solidFill>
                  <a:srgbClr val="000000"/>
                </a:solidFill>
                <a:effectLst/>
                <a:latin typeface="Century Gothic"/>
                <a:cs typeface="Century Gothic"/>
              </a:rPr>
              <a:t>positioning</a:t>
            </a:r>
            <a:r>
              <a:rPr kumimoji="0" lang="en-US" sz="2400" b="0" i="0" u="none" strike="noStrike" cap="none" normalizeH="0" baseline="0" dirty="0">
                <a:ln>
                  <a:noFill/>
                </a:ln>
                <a:solidFill>
                  <a:srgbClr val="000000"/>
                </a:solidFill>
                <a:effectLst/>
                <a:latin typeface="Century Gothic"/>
                <a:cs typeface="Century Gothic"/>
              </a:rPr>
              <a:t> the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latin typeface="Century Gothic"/>
                <a:cs typeface="Century Gothic"/>
              </a:rPr>
              <a:t> </a:t>
            </a:r>
            <a:r>
              <a:rPr kumimoji="0" lang="en-US" sz="2400" b="0" i="0" u="none" strike="noStrike" cap="none" normalizeH="0" baseline="0" dirty="0">
                <a:ln>
                  <a:noFill/>
                </a:ln>
                <a:solidFill>
                  <a:srgbClr val="FF0000"/>
                </a:solidFill>
                <a:effectLst/>
                <a:latin typeface="Century Gothic"/>
                <a:cs typeface="Century Gothic"/>
              </a:rPr>
              <a:t> absolute/fixed positioning are a last resort and should not be overused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3920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hlinkClick r:id="rId3"/>
              </a:rPr>
              <a:t>display</a:t>
            </a:r>
            <a:r>
              <a:rPr lang="en-US" dirty="0">
                <a:solidFill>
                  <a:srgbClr val="000090"/>
                </a:solidFill>
              </a:rPr>
              <a:t> property</a:t>
            </a:r>
            <a:endParaRPr lang="en-US" dirty="0"/>
          </a:p>
        </p:txBody>
      </p:sp>
      <p:sp>
        <p:nvSpPr>
          <p:cNvPr id="4" name="Content Placeholder 3"/>
          <p:cNvSpPr>
            <a:spLocks noGrp="1"/>
          </p:cNvSpPr>
          <p:nvPr>
            <p:ph idx="1"/>
          </p:nvPr>
        </p:nvSpPr>
        <p:spPr/>
        <p:txBody>
          <a:bodyPr>
            <a:normAutofit fontScale="85000" lnSpcReduction="10000"/>
          </a:bodyPr>
          <a:lstStyle/>
          <a:p>
            <a:r>
              <a:rPr lang="en-US" dirty="0"/>
              <a:t>Affects how an element is displayed.</a:t>
            </a:r>
          </a:p>
          <a:p>
            <a:r>
              <a:rPr lang="en-US" b="1" dirty="0"/>
              <a:t>none</a:t>
            </a:r>
            <a:r>
              <a:rPr lang="en-US" dirty="0"/>
              <a:t>- removes element from page. Other elements as positioned as if element doesn’t exist.</a:t>
            </a:r>
          </a:p>
          <a:p>
            <a:r>
              <a:rPr lang="en-US" b="1" dirty="0"/>
              <a:t>block-element </a:t>
            </a:r>
            <a:r>
              <a:rPr lang="en-US" dirty="0"/>
              <a:t>is treated as a block element.</a:t>
            </a:r>
          </a:p>
          <a:p>
            <a:r>
              <a:rPr lang="en-US" b="1" dirty="0"/>
              <a:t>inline-element </a:t>
            </a:r>
            <a:r>
              <a:rPr lang="en-US" dirty="0"/>
              <a:t>is treated as inline element. </a:t>
            </a:r>
            <a:r>
              <a:rPr lang="en-US" dirty="0">
                <a:solidFill>
                  <a:srgbClr val="FF0000"/>
                </a:solidFill>
              </a:rPr>
              <a:t>You can’t specify width and height.</a:t>
            </a:r>
          </a:p>
          <a:p>
            <a:r>
              <a:rPr lang="en-US" b="1" dirty="0"/>
              <a:t>Inline-block</a:t>
            </a:r>
            <a:r>
              <a:rPr lang="en-US" dirty="0"/>
              <a:t>-element only takes up available width and doesn’t force newlines, but you can specify width, height, and margins, etc.</a:t>
            </a:r>
          </a:p>
          <a:p>
            <a:pPr lvl="1"/>
            <a:r>
              <a:rPr lang="en-US" dirty="0"/>
              <a:t>    Another way to get block elements to go side by side.</a:t>
            </a:r>
          </a:p>
          <a:p>
            <a:endParaRPr lang="en-US" dirty="0"/>
          </a:p>
        </p:txBody>
      </p:sp>
    </p:spTree>
    <p:extLst>
      <p:ext uri="{BB962C8B-B14F-4D97-AF65-F5344CB8AC3E}">
        <p14:creationId xmlns:p14="http://schemas.microsoft.com/office/powerpoint/2010/main" val="2518534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Display block elements as inline</a:t>
            </a:r>
            <a:endParaRPr lang="en-US" dirty="0"/>
          </a:p>
        </p:txBody>
      </p:sp>
      <p:sp>
        <p:nvSpPr>
          <p:cNvPr id="3" name="Content Placeholder 2"/>
          <p:cNvSpPr>
            <a:spLocks noGrp="1"/>
          </p:cNvSpPr>
          <p:nvPr>
            <p:ph idx="1"/>
          </p:nvPr>
        </p:nvSpPr>
        <p:spPr>
          <a:xfrm>
            <a:off x="595228" y="1524000"/>
            <a:ext cx="8091572" cy="1416434"/>
          </a:xfrm>
          <a:solidFill>
            <a:srgbClr val="E7F6FF"/>
          </a:solidFill>
          <a:ln w="19050">
            <a:solidFill>
              <a:schemeClr val="tx1"/>
            </a:solidFill>
          </a:ln>
        </p:spPr>
        <p:txBody>
          <a:bodyPr>
            <a:normAutofit lnSpcReduction="10000"/>
          </a:bodyPr>
          <a:lstStyle/>
          <a:p>
            <a:pPr>
              <a:spcBef>
                <a:spcPts val="0"/>
              </a:spcBef>
            </a:pPr>
            <a:r>
              <a:rPr lang="it-IT" sz="1800" dirty="0">
                <a:latin typeface="Courier New" panose="02070309020205020404" pitchFamily="49" charset="0"/>
                <a:cs typeface="Courier New" panose="02070309020205020404" pitchFamily="49" charset="0"/>
              </a:rPr>
              <a:t>&lt;ul id="topmenu"&gt;</a:t>
            </a:r>
          </a:p>
          <a:p>
            <a:pPr>
              <a:spcBef>
                <a:spcPts val="0"/>
              </a:spcBef>
            </a:pPr>
            <a:r>
              <a:rPr lang="it-IT" sz="1800" dirty="0">
                <a:latin typeface="Courier New" panose="02070309020205020404" pitchFamily="49" charset="0"/>
                <a:cs typeface="Courier New" panose="02070309020205020404" pitchFamily="49" charset="0"/>
              </a:rPr>
              <a:t>  &lt;li&gt;Item 1&lt;/li&gt;</a:t>
            </a:r>
          </a:p>
          <a:p>
            <a:pPr>
              <a:spcBef>
                <a:spcPts val="0"/>
              </a:spcBef>
            </a:pPr>
            <a:r>
              <a:rPr lang="it-IT" sz="1800" dirty="0">
                <a:latin typeface="Courier New" panose="02070309020205020404" pitchFamily="49" charset="0"/>
                <a:cs typeface="Courier New" panose="02070309020205020404" pitchFamily="49" charset="0"/>
              </a:rPr>
              <a:t>  &lt;li&gt;Item 2&lt;/li&gt;</a:t>
            </a:r>
          </a:p>
          <a:p>
            <a:pPr>
              <a:spcBef>
                <a:spcPts val="0"/>
              </a:spcBef>
            </a:pPr>
            <a:r>
              <a:rPr lang="it-IT" sz="1800" dirty="0">
                <a:latin typeface="Courier New" panose="02070309020205020404" pitchFamily="49" charset="0"/>
                <a:cs typeface="Courier New" panose="02070309020205020404" pitchFamily="49" charset="0"/>
              </a:rPr>
              <a:t>  &lt;li&gt;Item 3&lt;/li&gt;</a:t>
            </a:r>
          </a:p>
          <a:p>
            <a:pPr>
              <a:spcBef>
                <a:spcPts val="0"/>
              </a:spcBef>
            </a:pPr>
            <a:r>
              <a:rPr lang="it-IT" sz="1800" dirty="0">
                <a:latin typeface="Courier New" panose="02070309020205020404" pitchFamily="49" charset="0"/>
                <a:cs typeface="Courier New" panose="02070309020205020404" pitchFamily="49" charset="0"/>
              </a:rPr>
              <a:t>&lt;/</a:t>
            </a:r>
            <a:r>
              <a:rPr lang="it-IT" sz="1800" dirty="0" err="1">
                <a:latin typeface="Courier New" panose="02070309020205020404" pitchFamily="49" charset="0"/>
                <a:cs typeface="Courier New" panose="02070309020205020404" pitchFamily="49" charset="0"/>
              </a:rPr>
              <a:t>ul</a:t>
            </a:r>
            <a:r>
              <a:rPr lang="it-IT" sz="1800" dirty="0">
                <a:latin typeface="Courier New" panose="02070309020205020404" pitchFamily="49" charset="0"/>
                <a:cs typeface="Courier New" panose="02070309020205020404" pitchFamily="49" charset="0"/>
              </a:rPr>
              <a:t>&gt;</a:t>
            </a:r>
            <a:endParaRPr lang="en-US" sz="1800" b="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595228" y="3114486"/>
            <a:ext cx="8205457" cy="1508105"/>
          </a:xfrm>
          <a:prstGeom prst="rect">
            <a:avLst/>
          </a:prstGeom>
          <a:solidFill>
            <a:srgbClr val="E7F6FF"/>
          </a:solidFill>
          <a:ln w="19050">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topmenu</a:t>
            </a:r>
            <a:r>
              <a:rPr lang="en-US" dirty="0">
                <a:latin typeface="Courier New" panose="02070309020205020404" pitchFamily="49" charset="0"/>
                <a:cs typeface="Courier New" panose="02070309020205020404" pitchFamily="49" charset="0"/>
              </a:rPr>
              <a:t> li {</a:t>
            </a:r>
          </a:p>
          <a:p>
            <a:r>
              <a:rPr lang="en-US" dirty="0">
                <a:latin typeface="Courier New" panose="02070309020205020404" pitchFamily="49" charset="0"/>
                <a:cs typeface="Courier New" panose="02070309020205020404" pitchFamily="49" charset="0"/>
              </a:rPr>
              <a:t>  display: inline;</a:t>
            </a:r>
          </a:p>
          <a:p>
            <a:r>
              <a:rPr lang="en-US" dirty="0">
                <a:latin typeface="Courier New" panose="02070309020205020404" pitchFamily="49" charset="0"/>
                <a:cs typeface="Courier New" panose="02070309020205020404" pitchFamily="49" charset="0"/>
              </a:rPr>
              <a:t>  border: 2px solid gray;</a:t>
            </a:r>
          </a:p>
          <a:p>
            <a:r>
              <a:rPr lang="en-US" dirty="0">
                <a:latin typeface="Courier New" panose="02070309020205020404" pitchFamily="49" charset="0"/>
                <a:cs typeface="Courier New" panose="02070309020205020404" pitchFamily="49" charset="0"/>
              </a:rPr>
              <a:t>  margin-right: 1em;</a:t>
            </a:r>
          </a:p>
          <a:p>
            <a:r>
              <a:rPr lang="en-US" dirty="0">
                <a:latin typeface="Courier New" panose="02070309020205020404" pitchFamily="49" charset="0"/>
                <a:cs typeface="Courier New" panose="02070309020205020404" pitchFamily="49" charset="0"/>
              </a:rPr>
              <a: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77193" y="5471522"/>
            <a:ext cx="8800684" cy="1015663"/>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Calibri" panose="020F0502020204030204" pitchFamily="34" charset="0"/>
              </a:rPr>
              <a:t>   lists and other block elements can be displayed inline</a:t>
            </a:r>
          </a:p>
          <a:p>
            <a:pPr marL="742950" lvl="1" indent="-285750">
              <a:buFont typeface="Arial" panose="020B0604020202020204" pitchFamily="34" charset="0"/>
              <a:buChar char="•"/>
            </a:pPr>
            <a:r>
              <a:rPr lang="en-US" sz="2000" dirty="0">
                <a:solidFill>
                  <a:srgbClr val="000000"/>
                </a:solidFill>
                <a:latin typeface="Calibri" panose="020F0502020204030204" pitchFamily="34" charset="0"/>
              </a:rPr>
              <a:t>flow left-to-right on same line</a:t>
            </a:r>
          </a:p>
          <a:p>
            <a:pPr marL="742950" lvl="1" indent="-285750">
              <a:buFont typeface="Arial" panose="020B0604020202020204" pitchFamily="34" charset="0"/>
              <a:buChar char="•"/>
            </a:pPr>
            <a:r>
              <a:rPr lang="en-US" sz="2000" dirty="0">
                <a:solidFill>
                  <a:srgbClr val="000000"/>
                </a:solidFill>
                <a:latin typeface="Calibri" panose="020F0502020204030204" pitchFamily="34" charset="0"/>
              </a:rPr>
              <a:t>width is determined by content (block elements are 100% of page width)</a:t>
            </a:r>
            <a:endParaRPr lang="en-US" sz="2000" b="0" i="0" dirty="0">
              <a:solidFill>
                <a:srgbClr val="000000"/>
              </a:solidFill>
              <a:effectLst/>
              <a:latin typeface="Calibri" panose="020F0502020204030204" pitchFamily="34" charset="0"/>
            </a:endParaRPr>
          </a:p>
        </p:txBody>
      </p:sp>
      <p:sp>
        <p:nvSpPr>
          <p:cNvPr id="6" name="TextBox 5"/>
          <p:cNvSpPr txBox="1"/>
          <p:nvPr/>
        </p:nvSpPr>
        <p:spPr>
          <a:xfrm>
            <a:off x="457200" y="4801051"/>
            <a:ext cx="8343485" cy="523220"/>
          </a:xfrm>
          <a:prstGeom prst="rect">
            <a:avLst/>
          </a:prstGeom>
          <a:noFill/>
          <a:ln w="19050">
            <a:solidFill>
              <a:schemeClr val="tx1"/>
            </a:solidFill>
          </a:ln>
        </p:spPr>
        <p:txBody>
          <a:bodyPr wrap="square" rtlCol="0">
            <a:spAutoFit/>
          </a:bodyPr>
          <a:lstStyle/>
          <a:p>
            <a:r>
              <a:rPr lang="en-US" sz="1000" dirty="0"/>
              <a:t>                       </a:t>
            </a:r>
          </a:p>
          <a:p>
            <a:endParaRPr lang="en-US" b="1" dirty="0">
              <a:solidFill>
                <a:schemeClr val="bg1">
                  <a:lumMod val="65000"/>
                </a:schemeClr>
              </a:solidFill>
            </a:endParaRPr>
          </a:p>
        </p:txBody>
      </p:sp>
      <p:sp>
        <p:nvSpPr>
          <p:cNvPr id="7" name="Rectangle 6"/>
          <p:cNvSpPr/>
          <p:nvPr/>
        </p:nvSpPr>
        <p:spPr>
          <a:xfrm>
            <a:off x="990928"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1</a:t>
            </a:r>
            <a:endParaRPr lang="en-US" b="0" i="0" dirty="0">
              <a:solidFill>
                <a:srgbClr val="000000"/>
              </a:solidFill>
              <a:effectLst/>
              <a:latin typeface="Times New Roman" panose="02020603050405020304" pitchFamily="18" charset="0"/>
            </a:endParaRPr>
          </a:p>
        </p:txBody>
      </p:sp>
      <p:sp>
        <p:nvSpPr>
          <p:cNvPr id="8" name="Rectangle 7"/>
          <p:cNvSpPr/>
          <p:nvPr/>
        </p:nvSpPr>
        <p:spPr>
          <a:xfrm>
            <a:off x="2310177"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2</a:t>
            </a:r>
            <a:endParaRPr lang="en-US" b="0" i="0" dirty="0">
              <a:solidFill>
                <a:srgbClr val="000000"/>
              </a:solidFill>
              <a:effectLst/>
              <a:latin typeface="Times New Roman" panose="02020603050405020304" pitchFamily="18" charset="0"/>
            </a:endParaRPr>
          </a:p>
        </p:txBody>
      </p:sp>
      <p:sp>
        <p:nvSpPr>
          <p:cNvPr id="9" name="Rectangle 8"/>
          <p:cNvSpPr/>
          <p:nvPr/>
        </p:nvSpPr>
        <p:spPr>
          <a:xfrm>
            <a:off x="3614660"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3</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19169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Flexbox</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layout library built into CSS-more on this next week. </a:t>
            </a:r>
          </a:p>
          <a:p>
            <a:endParaRPr lang="en-US" dirty="0"/>
          </a:p>
          <a:p>
            <a:r>
              <a:rPr lang="en-US" dirty="0"/>
              <a:t>Useful for nestling block elements next to each other in rows or columns and specifying how much space each of the elements take up. </a:t>
            </a:r>
          </a:p>
          <a:p>
            <a:endParaRPr lang="en-US" dirty="0"/>
          </a:p>
          <a:p>
            <a:r>
              <a:rPr lang="en-US" dirty="0"/>
              <a:t>When you set a parent to </a:t>
            </a:r>
            <a:r>
              <a:rPr lang="en-US" dirty="0" err="1"/>
              <a:t>display:flex</a:t>
            </a:r>
            <a:r>
              <a:rPr lang="en-US" dirty="0"/>
              <a:t>, all items inside becomes “flex-items”. </a:t>
            </a:r>
          </a:p>
          <a:p>
            <a:endParaRPr lang="en-US" dirty="0"/>
          </a:p>
          <a:p>
            <a:r>
              <a:rPr lang="en-US" dirty="0">
                <a:hlinkClick r:id="rId2"/>
              </a:rPr>
              <a:t>https://css-tricks.com/snippets/css/a-guide-to-flexbox/</a:t>
            </a:r>
            <a:endParaRPr lang="en-US" dirty="0"/>
          </a:p>
          <a:p>
            <a:endParaRPr lang="en-US" dirty="0"/>
          </a:p>
          <a:p>
            <a:endParaRPr lang="en-US" dirty="0"/>
          </a:p>
        </p:txBody>
      </p:sp>
    </p:spTree>
    <p:extLst>
      <p:ext uri="{BB962C8B-B14F-4D97-AF65-F5344CB8AC3E}">
        <p14:creationId xmlns:p14="http://schemas.microsoft.com/office/powerpoint/2010/main" val="131334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2-06 at 5.37.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2091"/>
            <a:ext cx="9144000" cy="5118652"/>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a:solidFill>
                  <a:srgbClr val="000090"/>
                </a:solidFill>
              </a:rPr>
              <a:t>CSS Selector Summary</a:t>
            </a:r>
          </a:p>
        </p:txBody>
      </p:sp>
    </p:spTree>
    <p:extLst>
      <p:ext uri="{BB962C8B-B14F-4D97-AF65-F5344CB8AC3E}">
        <p14:creationId xmlns:p14="http://schemas.microsoft.com/office/powerpoint/2010/main" val="3777927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Exercise 1: </a:t>
            </a:r>
          </a:p>
        </p:txBody>
      </p:sp>
      <p:sp>
        <p:nvSpPr>
          <p:cNvPr id="3" name="Content Placeholder 2"/>
          <p:cNvSpPr>
            <a:spLocks noGrp="1"/>
          </p:cNvSpPr>
          <p:nvPr>
            <p:ph idx="1"/>
          </p:nvPr>
        </p:nvSpPr>
        <p:spPr/>
        <p:txBody>
          <a:bodyPr>
            <a:normAutofit/>
          </a:bodyPr>
          <a:lstStyle/>
          <a:p>
            <a:pPr>
              <a:buNone/>
            </a:pPr>
            <a:r>
              <a:rPr lang="en-US" dirty="0"/>
              <a:t>Using Display Property, create the  following page:</a:t>
            </a:r>
          </a:p>
          <a:p>
            <a:pPr>
              <a:buNone/>
            </a:pPr>
            <a:endParaRPr lang="en-US" dirty="0"/>
          </a:p>
        </p:txBody>
      </p:sp>
      <p:pic>
        <p:nvPicPr>
          <p:cNvPr id="4" name="Picture 3" descr="Screen shot 2014-02-06 at 3.01.50 PM.png"/>
          <p:cNvPicPr>
            <a:picLocks noChangeAspect="1"/>
          </p:cNvPicPr>
          <p:nvPr/>
        </p:nvPicPr>
        <p:blipFill>
          <a:blip r:embed="rId3"/>
          <a:stretch>
            <a:fillRect/>
          </a:stretch>
        </p:blipFill>
        <p:spPr>
          <a:xfrm>
            <a:off x="0" y="3032125"/>
            <a:ext cx="9144000" cy="1654175"/>
          </a:xfrm>
          <a:prstGeom prst="rect">
            <a:avLst/>
          </a:prstGeom>
        </p:spPr>
      </p:pic>
    </p:spTree>
    <p:extLst>
      <p:ext uri="{BB962C8B-B14F-4D97-AF65-F5344CB8AC3E}">
        <p14:creationId xmlns:p14="http://schemas.microsoft.com/office/powerpoint/2010/main" val="3844652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Exercise 2: Page layout</a:t>
            </a:r>
          </a:p>
        </p:txBody>
      </p:sp>
      <p:pic>
        <p:nvPicPr>
          <p:cNvPr id="3" name="Picture 2" descr="Screen shot 2014-02-06 at 3.44.10 PM.png"/>
          <p:cNvPicPr>
            <a:picLocks noChangeAspect="1"/>
          </p:cNvPicPr>
          <p:nvPr/>
        </p:nvPicPr>
        <p:blipFill>
          <a:blip r:embed="rId3"/>
          <a:stretch>
            <a:fillRect/>
          </a:stretch>
        </p:blipFill>
        <p:spPr>
          <a:xfrm>
            <a:off x="191281" y="1524000"/>
            <a:ext cx="7698685" cy="4964048"/>
          </a:xfrm>
          <a:prstGeom prst="rect">
            <a:avLst/>
          </a:prstGeom>
        </p:spPr>
      </p:pic>
    </p:spTree>
    <p:extLst>
      <p:ext uri="{BB962C8B-B14F-4D97-AF65-F5344CB8AC3E}">
        <p14:creationId xmlns:p14="http://schemas.microsoft.com/office/powerpoint/2010/main" val="127263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let’s go back to Resume</a:t>
            </a:r>
          </a:p>
        </p:txBody>
      </p:sp>
      <p:sp>
        <p:nvSpPr>
          <p:cNvPr id="4" name="Content Placeholder 2"/>
          <p:cNvSpPr>
            <a:spLocks noGrp="1"/>
          </p:cNvSpPr>
          <p:nvPr>
            <p:ph idx="1"/>
          </p:nvPr>
        </p:nvSpPr>
        <p:spPr>
          <a:xfrm>
            <a:off x="457200" y="1600200"/>
            <a:ext cx="8229600" cy="4525963"/>
          </a:xfrm>
        </p:spPr>
        <p:txBody>
          <a:bodyPr>
            <a:normAutofit/>
          </a:bodyPr>
          <a:lstStyle/>
          <a:p>
            <a:r>
              <a:rPr lang="en-US" dirty="0"/>
              <a:t>Download </a:t>
            </a:r>
            <a:r>
              <a:rPr lang="en-US" dirty="0" err="1"/>
              <a:t>SimpeResume.html</a:t>
            </a:r>
            <a:r>
              <a:rPr lang="en-US" dirty="0"/>
              <a:t> or you your own </a:t>
            </a:r>
            <a:r>
              <a:rPr lang="en-US" dirty="0" err="1"/>
              <a:t>resume.html</a:t>
            </a:r>
            <a:endParaRPr lang="en-US" dirty="0"/>
          </a:p>
          <a:p>
            <a:r>
              <a:rPr lang="en-US" dirty="0"/>
              <a:t>Add style sheets. </a:t>
            </a:r>
          </a:p>
          <a:p>
            <a:pPr marL="0" indent="0">
              <a:buNone/>
            </a:pPr>
            <a:endParaRPr lang="en-US" dirty="0"/>
          </a:p>
        </p:txBody>
      </p:sp>
      <p:pic>
        <p:nvPicPr>
          <p:cNvPr id="5" name="Picture 4" descr="Screen Shot 2018-02-06 at 4.15.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711" y="3321559"/>
            <a:ext cx="5389119" cy="3156059"/>
          </a:xfrm>
          <a:prstGeom prst="rect">
            <a:avLst/>
          </a:prstGeom>
        </p:spPr>
      </p:pic>
    </p:spTree>
    <p:extLst>
      <p:ext uri="{BB962C8B-B14F-4D97-AF65-F5344CB8AC3E}">
        <p14:creationId xmlns:p14="http://schemas.microsoft.com/office/powerpoint/2010/main" val="93627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Hyperlinks</a:t>
            </a:r>
          </a:p>
        </p:txBody>
      </p:sp>
      <p:sp>
        <p:nvSpPr>
          <p:cNvPr id="3" name="Content Placeholder 2"/>
          <p:cNvSpPr>
            <a:spLocks noGrp="1"/>
          </p:cNvSpPr>
          <p:nvPr>
            <p:ph idx="1"/>
          </p:nvPr>
        </p:nvSpPr>
        <p:spPr/>
        <p:txBody>
          <a:bodyPr>
            <a:normAutofit lnSpcReduction="10000"/>
          </a:bodyPr>
          <a:lstStyle/>
          <a:p>
            <a:r>
              <a:rPr lang="en-US" dirty="0"/>
              <a:t>Link  states</a:t>
            </a:r>
          </a:p>
          <a:p>
            <a:r>
              <a:rPr lang="en-US" dirty="0"/>
              <a:t> a: link- a normal unvisited link</a:t>
            </a:r>
          </a:p>
          <a:p>
            <a:r>
              <a:rPr lang="en-US" dirty="0"/>
              <a:t> a: visited- a link the user has visited</a:t>
            </a:r>
          </a:p>
          <a:p>
            <a:r>
              <a:rPr lang="en-US" dirty="0"/>
              <a:t> a: hover_ a link when the user </a:t>
            </a:r>
            <a:r>
              <a:rPr lang="en-US" dirty="0" err="1"/>
              <a:t>mousess</a:t>
            </a:r>
            <a:r>
              <a:rPr lang="en-US" dirty="0"/>
              <a:t> over it. </a:t>
            </a:r>
          </a:p>
          <a:p>
            <a:r>
              <a:rPr lang="en-US" dirty="0"/>
              <a:t>A: active- </a:t>
            </a:r>
            <a:r>
              <a:rPr lang="en-US" dirty="0" err="1"/>
              <a:t>alink</a:t>
            </a:r>
            <a:r>
              <a:rPr lang="en-US" dirty="0"/>
              <a:t> the moment it is clicked</a:t>
            </a:r>
          </a:p>
          <a:p>
            <a:r>
              <a:rPr lang="en-US" dirty="0"/>
              <a:t>Example a: link{…}</a:t>
            </a:r>
          </a:p>
          <a:p>
            <a:r>
              <a:rPr lang="en-US" dirty="0" err="1"/>
              <a:t>A#my_id:hover</a:t>
            </a:r>
            <a:r>
              <a:rPr lang="en-US" dirty="0"/>
              <a:t>{…}</a:t>
            </a:r>
          </a:p>
          <a:p>
            <a:endParaRPr lang="en-US" dirty="0"/>
          </a:p>
        </p:txBody>
      </p:sp>
    </p:spTree>
    <p:extLst>
      <p:ext uri="{BB962C8B-B14F-4D97-AF65-F5344CB8AC3E}">
        <p14:creationId xmlns:p14="http://schemas.microsoft.com/office/powerpoint/2010/main" val="2508291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Next Week:</a:t>
            </a:r>
          </a:p>
        </p:txBody>
      </p:sp>
      <p:sp>
        <p:nvSpPr>
          <p:cNvPr id="3" name="Content Placeholder 2"/>
          <p:cNvSpPr>
            <a:spLocks noGrp="1"/>
          </p:cNvSpPr>
          <p:nvPr>
            <p:ph idx="1"/>
          </p:nvPr>
        </p:nvSpPr>
        <p:spPr/>
        <p:txBody>
          <a:bodyPr>
            <a:normAutofit/>
          </a:bodyPr>
          <a:lstStyle/>
          <a:p>
            <a:r>
              <a:rPr lang="en-US" dirty="0"/>
              <a:t>Wrap up HTML/CSS, buttons, links, etc.</a:t>
            </a:r>
          </a:p>
          <a:p>
            <a:r>
              <a:rPr lang="en-US" dirty="0"/>
              <a:t>Finish take-home exercise: </a:t>
            </a:r>
            <a:r>
              <a:rPr lang="en-US" dirty="0" err="1"/>
              <a:t>Journal.html</a:t>
            </a:r>
            <a:r>
              <a:rPr lang="en-US" dirty="0"/>
              <a:t>. </a:t>
            </a:r>
          </a:p>
          <a:p>
            <a:r>
              <a:rPr lang="en-US" dirty="0"/>
              <a:t>Homework 2 is due on Monday, end of the day. </a:t>
            </a:r>
          </a:p>
          <a:p>
            <a:r>
              <a:rPr lang="en-US" dirty="0"/>
              <a:t>Onto JavaScript. </a:t>
            </a:r>
          </a:p>
          <a:p>
            <a:endParaRPr lang="en-US" dirty="0"/>
          </a:p>
        </p:txBody>
      </p:sp>
    </p:spTree>
    <p:extLst>
      <p:ext uri="{BB962C8B-B14F-4D97-AF65-F5344CB8AC3E}">
        <p14:creationId xmlns:p14="http://schemas.microsoft.com/office/powerpoint/2010/main" val="609733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90"/>
                </a:solidFill>
              </a:rPr>
              <a:t>Exercises &amp; Take-home reading</a:t>
            </a:r>
          </a:p>
        </p:txBody>
      </p:sp>
      <p:sp>
        <p:nvSpPr>
          <p:cNvPr id="4" name="Content Placeholder 3"/>
          <p:cNvSpPr>
            <a:spLocks noGrp="1"/>
          </p:cNvSpPr>
          <p:nvPr>
            <p:ph idx="1"/>
          </p:nvPr>
        </p:nvSpPr>
        <p:spPr/>
        <p:txBody>
          <a:bodyPr>
            <a:normAutofit fontScale="55000" lnSpcReduction="20000"/>
          </a:bodyPr>
          <a:lstStyle/>
          <a:p>
            <a:pPr marL="0" indent="0">
              <a:buNone/>
            </a:pPr>
            <a:endParaRPr lang="en-US" dirty="0"/>
          </a:p>
          <a:p>
            <a:r>
              <a:rPr lang="en-US" dirty="0"/>
              <a:t>Take-home tutorials (this will be so helpful for homework)</a:t>
            </a:r>
          </a:p>
          <a:p>
            <a:pPr marL="0" indent="0">
              <a:buNone/>
            </a:pPr>
            <a:endParaRPr lang="en-US" dirty="0"/>
          </a:p>
          <a:p>
            <a:pPr marL="0" indent="0">
              <a:buNone/>
            </a:pPr>
            <a:r>
              <a:rPr lang="en-US" dirty="0"/>
              <a:t>CSS positioning:</a:t>
            </a:r>
          </a:p>
          <a:p>
            <a:pPr marL="0" indent="0">
              <a:buNone/>
            </a:pPr>
            <a:r>
              <a:rPr lang="en-US" dirty="0">
                <a:hlinkClick r:id="rId2"/>
              </a:rPr>
              <a:t>http://www.w3schools.com/css/css_positioning.asp</a:t>
            </a:r>
            <a:endParaRPr lang="en-US" dirty="0"/>
          </a:p>
          <a:p>
            <a:pPr marL="0" indent="0">
              <a:buNone/>
            </a:pPr>
            <a:endParaRPr lang="en-US" dirty="0"/>
          </a:p>
          <a:p>
            <a:pPr marL="0" indent="0">
              <a:buNone/>
            </a:pPr>
            <a:r>
              <a:rPr lang="en-US" dirty="0"/>
              <a:t>CSS box model:</a:t>
            </a:r>
          </a:p>
          <a:p>
            <a:pPr marL="0" indent="0">
              <a:buNone/>
            </a:pPr>
            <a:r>
              <a:rPr lang="en-US" dirty="0"/>
              <a:t>This is a great read: </a:t>
            </a:r>
          </a:p>
          <a:p>
            <a:pPr marL="0" indent="0">
              <a:buNone/>
            </a:pPr>
            <a:r>
              <a:rPr lang="en-US" dirty="0">
                <a:hlinkClick r:id="rId3"/>
              </a:rPr>
              <a:t>https://css-tricks.com/the-css-box-model/</a:t>
            </a:r>
            <a:endParaRPr lang="en-US" dirty="0"/>
          </a:p>
          <a:p>
            <a:pPr marL="0" indent="0">
              <a:buNone/>
            </a:pPr>
            <a:endParaRPr lang="en-US" dirty="0"/>
          </a:p>
          <a:p>
            <a:pPr marL="0" indent="0">
              <a:buNone/>
            </a:pPr>
            <a:r>
              <a:rPr lang="en-US" dirty="0"/>
              <a:t>Simple tutorials to review:</a:t>
            </a:r>
          </a:p>
          <a:p>
            <a:pPr marL="0" indent="0">
              <a:buNone/>
            </a:pPr>
            <a:r>
              <a:rPr lang="en-US" dirty="0">
                <a:hlinkClick r:id="rId4"/>
              </a:rPr>
              <a:t>http://www.w3schools.com/css/css_boxmodel.asp</a:t>
            </a:r>
            <a:endParaRPr lang="en-US" dirty="0"/>
          </a:p>
          <a:p>
            <a:pPr marL="0" indent="0">
              <a:buNone/>
            </a:pPr>
            <a:endParaRPr lang="en-US" dirty="0">
              <a:hlinkClick r:id="rId5"/>
            </a:endParaRPr>
          </a:p>
          <a:p>
            <a:pPr marL="0" indent="0">
              <a:buNone/>
            </a:pPr>
            <a:r>
              <a:rPr lang="en-US" dirty="0">
                <a:hlinkClick r:id="rId5"/>
              </a:rPr>
              <a:t>https://developer.mozilla.org/en-US/docs/Web/CSS/CSS_Box_Model/Introduction_to_the_CSS_box_model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066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Document object model (DOM) tree </a:t>
            </a:r>
          </a:p>
        </p:txBody>
      </p:sp>
      <p:sp>
        <p:nvSpPr>
          <p:cNvPr id="8" name="Rectangle 7"/>
          <p:cNvSpPr/>
          <p:nvPr/>
        </p:nvSpPr>
        <p:spPr>
          <a:xfrm>
            <a:off x="835728" y="4790356"/>
            <a:ext cx="7043224" cy="1754327"/>
          </a:xfrm>
          <a:prstGeom prst="rect">
            <a:avLst/>
          </a:prstGeom>
        </p:spPr>
        <p:txBody>
          <a:bodyPr wrap="square">
            <a:spAutoFit/>
          </a:bodyPr>
          <a:lstStyle/>
          <a:p>
            <a:pPr marL="285750" indent="-285750">
              <a:buFont typeface="Arial"/>
              <a:buChar char="•"/>
            </a:pPr>
            <a:r>
              <a:rPr lang="en-US" dirty="0"/>
              <a:t>The Document Object Model (DOM) is a cross-platform and language-independent convention for representing and interacting with objects in HTML, XHTML, and XML documents.</a:t>
            </a:r>
          </a:p>
          <a:p>
            <a:pPr marL="285750" indent="-285750">
              <a:buFont typeface="Arial"/>
              <a:buChar char="•"/>
            </a:pPr>
            <a:endParaRPr lang="en-US" dirty="0"/>
          </a:p>
          <a:p>
            <a:pPr marL="285750" indent="-285750">
              <a:buFont typeface="Arial"/>
              <a:buChar char="•"/>
            </a:pPr>
            <a:r>
              <a:rPr lang="en-US" dirty="0"/>
              <a:t>JavaScript can add, remove any element and attribute in HTML, CSS, creating events, etc. </a:t>
            </a:r>
          </a:p>
        </p:txBody>
      </p:sp>
      <p:pic>
        <p:nvPicPr>
          <p:cNvPr id="5" name="Picture 3" descr="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147" y="1288488"/>
            <a:ext cx="2718073" cy="336038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5349045" y="1417638"/>
            <a:ext cx="2819076"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urier New"/>
                <a:cs typeface="Courier New"/>
              </a:rPr>
              <a:t>&lt;html&gt;</a:t>
            </a:r>
          </a:p>
          <a:p>
            <a:r>
              <a:rPr lang="en-US" dirty="0">
                <a:latin typeface="Courier New"/>
                <a:cs typeface="Courier New"/>
              </a:rPr>
              <a:t>  &lt;head&gt;</a:t>
            </a:r>
          </a:p>
          <a:p>
            <a:r>
              <a:rPr lang="en-US" dirty="0">
                <a:latin typeface="Courier New"/>
                <a:cs typeface="Courier New"/>
              </a:rPr>
              <a:t>    &lt;title&gt; ... &lt;/title&gt;</a:t>
            </a:r>
          </a:p>
          <a:p>
            <a:r>
              <a:rPr lang="en-US" dirty="0">
                <a:latin typeface="Courier New"/>
                <a:cs typeface="Courier New"/>
              </a:rPr>
              <a:t>  &lt;/head&gt;</a:t>
            </a:r>
          </a:p>
          <a:p>
            <a:r>
              <a:rPr lang="en-US" dirty="0">
                <a:latin typeface="Courier New"/>
                <a:cs typeface="Courier New"/>
              </a:rPr>
              <a:t>  &lt;body&gt;</a:t>
            </a:r>
          </a:p>
          <a:p>
            <a:r>
              <a:rPr lang="en-US" dirty="0">
                <a:latin typeface="Courier New"/>
                <a:cs typeface="Courier New"/>
              </a:rPr>
              <a:t>    &lt;h1&gt; ... &lt;/h1&gt;</a:t>
            </a:r>
          </a:p>
          <a:p>
            <a:r>
              <a:rPr lang="en-US" dirty="0">
                <a:latin typeface="Courier New"/>
                <a:cs typeface="Courier New"/>
              </a:rPr>
              <a:t>    &lt;div&gt;</a:t>
            </a:r>
          </a:p>
          <a:p>
            <a:r>
              <a:rPr lang="en-US" dirty="0">
                <a:latin typeface="Courier New"/>
                <a:cs typeface="Courier New"/>
              </a:rPr>
              <a:t>      &lt;p&gt; ... &lt;/p&gt;</a:t>
            </a:r>
          </a:p>
          <a:p>
            <a:r>
              <a:rPr lang="en-US" dirty="0">
                <a:latin typeface="Courier New"/>
                <a:cs typeface="Courier New"/>
              </a:rPr>
              <a:t>    &lt;/div&gt;</a:t>
            </a:r>
          </a:p>
          <a:p>
            <a:r>
              <a:rPr lang="en-US" dirty="0">
                <a:latin typeface="Courier New"/>
                <a:cs typeface="Courier New"/>
              </a:rPr>
              <a:t>  &lt;/body&gt;</a:t>
            </a:r>
          </a:p>
          <a:p>
            <a:r>
              <a:rPr lang="en-US" dirty="0">
                <a:latin typeface="Courier New"/>
                <a:cs typeface="Courier New"/>
              </a:rPr>
              <a:t>&lt;/html&gt;</a:t>
            </a:r>
          </a:p>
        </p:txBody>
      </p:sp>
    </p:spTree>
    <p:extLst>
      <p:ext uri="{BB962C8B-B14F-4D97-AF65-F5344CB8AC3E}">
        <p14:creationId xmlns:p14="http://schemas.microsoft.com/office/powerpoint/2010/main" val="52624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90"/>
                </a:solidFill>
              </a:rPr>
              <a:t>Document object model (DOM) tree </a:t>
            </a:r>
          </a:p>
        </p:txBody>
      </p:sp>
      <p:sp>
        <p:nvSpPr>
          <p:cNvPr id="8" name="Rectangle 7"/>
          <p:cNvSpPr/>
          <p:nvPr/>
        </p:nvSpPr>
        <p:spPr>
          <a:xfrm>
            <a:off x="835728" y="4790356"/>
            <a:ext cx="7043224" cy="1754327"/>
          </a:xfrm>
          <a:prstGeom prst="rect">
            <a:avLst/>
          </a:prstGeom>
        </p:spPr>
        <p:txBody>
          <a:bodyPr wrap="square">
            <a:spAutoFit/>
          </a:bodyPr>
          <a:lstStyle/>
          <a:p>
            <a:pPr marL="285750" indent="-285750">
              <a:buFont typeface="Arial"/>
              <a:buChar char="•"/>
            </a:pPr>
            <a:r>
              <a:rPr lang="en-US" dirty="0"/>
              <a:t>The Document Object Model (DOM) is a cross-platform and language-independent convention for representing and interacting with objects in HTML, XHTML, and XML documents.</a:t>
            </a:r>
          </a:p>
          <a:p>
            <a:pPr marL="285750" indent="-285750">
              <a:buFont typeface="Arial"/>
              <a:buChar char="•"/>
            </a:pPr>
            <a:endParaRPr lang="en-US" dirty="0"/>
          </a:p>
          <a:p>
            <a:pPr marL="285750" indent="-285750">
              <a:buFont typeface="Arial"/>
              <a:buChar char="•"/>
            </a:pPr>
            <a:r>
              <a:rPr lang="en-US" dirty="0"/>
              <a:t>JavaScript can add, remove any element and attribute in HTML, CSS, creating events, etc. </a:t>
            </a:r>
          </a:p>
        </p:txBody>
      </p:sp>
      <p:pic>
        <p:nvPicPr>
          <p:cNvPr id="5" name="Picture 3" descr="flo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027" y="1524000"/>
            <a:ext cx="3198773" cy="167817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 descr="D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773" y="1305883"/>
            <a:ext cx="2718073" cy="33603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378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CSS inheritance</a:t>
            </a:r>
          </a:p>
        </p:txBody>
      </p:sp>
      <p:sp>
        <p:nvSpPr>
          <p:cNvPr id="5" name="Content Placeholder 2"/>
          <p:cNvSpPr>
            <a:spLocks noGrp="1"/>
          </p:cNvSpPr>
          <p:nvPr>
            <p:ph idx="1"/>
          </p:nvPr>
        </p:nvSpPr>
        <p:spPr>
          <a:xfrm>
            <a:off x="128905" y="1115808"/>
            <a:ext cx="7909606" cy="4672507"/>
          </a:xfrm>
        </p:spPr>
        <p:txBody>
          <a:bodyPr>
            <a:normAutofit/>
          </a:bodyPr>
          <a:lstStyle/>
          <a:p>
            <a:pPr marL="0" indent="0">
              <a:buNone/>
            </a:pPr>
            <a:endParaRPr lang="en-US" sz="2400" dirty="0"/>
          </a:p>
          <a:p>
            <a:r>
              <a:rPr lang="en-US" sz="2000" dirty="0"/>
              <a:t>The CSS properties set on an element via the cascade can be inherited by that element's child  elements.</a:t>
            </a:r>
          </a:p>
          <a:p>
            <a:pPr marL="0" indent="0">
              <a:buNone/>
            </a:pPr>
            <a:endParaRPr lang="en-US" sz="2000" dirty="0"/>
          </a:p>
          <a:p>
            <a:r>
              <a:rPr lang="en-US" sz="2000" dirty="0"/>
              <a:t>But only certain element can be inherited (e.g. margins, width, border will not be inherited).</a:t>
            </a:r>
          </a:p>
          <a:p>
            <a:endParaRPr lang="en-US" dirty="0"/>
          </a:p>
          <a:p>
            <a:endParaRPr lang="en-US" dirty="0"/>
          </a:p>
        </p:txBody>
      </p:sp>
      <p:sp>
        <p:nvSpPr>
          <p:cNvPr id="3" name="TextBox 2"/>
          <p:cNvSpPr txBox="1"/>
          <p:nvPr/>
        </p:nvSpPr>
        <p:spPr>
          <a:xfrm>
            <a:off x="2851350" y="3476049"/>
            <a:ext cx="5987638" cy="923330"/>
          </a:xfrm>
          <a:prstGeom prst="rect">
            <a:avLst/>
          </a:prstGeom>
          <a:solidFill>
            <a:srgbClr val="C6D9F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Courier New"/>
                <a:cs typeface="Courier New"/>
              </a:rPr>
              <a:t>div {</a:t>
            </a:r>
          </a:p>
          <a:p>
            <a:r>
              <a:rPr lang="en-US" dirty="0">
                <a:latin typeface="Courier New"/>
                <a:cs typeface="Courier New"/>
              </a:rPr>
              <a:t>   font-size: 20px</a:t>
            </a:r>
          </a:p>
          <a:p>
            <a:r>
              <a:rPr lang="en-US" dirty="0">
                <a:latin typeface="Courier New"/>
                <a:cs typeface="Courier New"/>
              </a:rPr>
              <a:t>}</a:t>
            </a:r>
          </a:p>
        </p:txBody>
      </p:sp>
      <p:sp>
        <p:nvSpPr>
          <p:cNvPr id="9" name="TextBox 8"/>
          <p:cNvSpPr txBox="1"/>
          <p:nvPr/>
        </p:nvSpPr>
        <p:spPr>
          <a:xfrm>
            <a:off x="2851350" y="4485682"/>
            <a:ext cx="5987638" cy="1754327"/>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latin typeface="Courier New"/>
                <a:cs typeface="Courier New"/>
              </a:rPr>
              <a:t>&lt;div&gt;</a:t>
            </a:r>
          </a:p>
          <a:p>
            <a:r>
              <a:rPr lang="en-US" dirty="0">
                <a:latin typeface="Courier New"/>
                <a:cs typeface="Courier New"/>
              </a:rPr>
              <a:t>     &lt;p&gt; This I &lt;</a:t>
            </a:r>
            <a:r>
              <a:rPr lang="en-US" dirty="0" err="1">
                <a:latin typeface="Courier New"/>
                <a:cs typeface="Courier New"/>
              </a:rPr>
              <a:t>em</a:t>
            </a:r>
            <a:r>
              <a:rPr lang="en-US" dirty="0">
                <a:latin typeface="Courier New"/>
                <a:cs typeface="Courier New"/>
              </a:rPr>
              <a:t>&gt; sentence&lt;/</a:t>
            </a:r>
            <a:r>
              <a:rPr lang="en-US" dirty="0" err="1">
                <a:latin typeface="Courier New"/>
                <a:cs typeface="Courier New"/>
              </a:rPr>
              <a:t>em</a:t>
            </a:r>
            <a:r>
              <a:rPr lang="en-US" dirty="0">
                <a:latin typeface="Courier New"/>
                <a:cs typeface="Courier New"/>
              </a:rPr>
              <a:t>&gt; will have a 20px </a:t>
            </a:r>
          </a:p>
          <a:p>
            <a:r>
              <a:rPr lang="en-US" dirty="0">
                <a:latin typeface="Courier New"/>
                <a:cs typeface="Courier New"/>
              </a:rPr>
              <a:t>         &lt;a </a:t>
            </a:r>
            <a:r>
              <a:rPr lang="en-US" dirty="0" err="1">
                <a:latin typeface="Courier New"/>
                <a:cs typeface="Courier New"/>
              </a:rPr>
              <a:t>href</a:t>
            </a:r>
            <a:r>
              <a:rPr lang="en-US" dirty="0">
                <a:latin typeface="Courier New"/>
                <a:cs typeface="Courier New"/>
              </a:rPr>
              <a:t>=“#”&gt; font-size &lt;/a&gt;</a:t>
            </a:r>
          </a:p>
          <a:p>
            <a:r>
              <a:rPr lang="en-US" dirty="0">
                <a:latin typeface="Courier New"/>
                <a:cs typeface="Courier New"/>
              </a:rPr>
              <a:t>      &lt;/p&gt;</a:t>
            </a:r>
          </a:p>
          <a:p>
            <a:r>
              <a:rPr lang="en-US" dirty="0">
                <a:latin typeface="Courier New"/>
                <a:cs typeface="Courier New"/>
              </a:rPr>
              <a:t>&lt;/div.</a:t>
            </a:r>
          </a:p>
        </p:txBody>
      </p:sp>
      <p:sp>
        <p:nvSpPr>
          <p:cNvPr id="4" name="Rectangle 3"/>
          <p:cNvSpPr/>
          <p:nvPr/>
        </p:nvSpPr>
        <p:spPr>
          <a:xfrm>
            <a:off x="128905" y="6365760"/>
            <a:ext cx="8232620" cy="369332"/>
          </a:xfrm>
          <a:prstGeom prst="rect">
            <a:avLst/>
          </a:prstGeom>
        </p:spPr>
        <p:txBody>
          <a:bodyPr wrap="square">
            <a:spAutoFit/>
          </a:bodyPr>
          <a:lstStyle/>
          <a:p>
            <a:r>
              <a:rPr lang="en-US" dirty="0"/>
              <a:t>Check here for CSS property table: </a:t>
            </a:r>
            <a:r>
              <a:rPr lang="en-US" dirty="0">
                <a:hlinkClick r:id="rId3" action="ppaction://hlinkfile"/>
              </a:rPr>
              <a:t>https://www.w3.org/TR/CSS21/propidx.html</a:t>
            </a:r>
            <a:endParaRPr lang="en-US" dirty="0"/>
          </a:p>
        </p:txBody>
      </p:sp>
      <p:sp>
        <p:nvSpPr>
          <p:cNvPr id="6" name="TextBox 5"/>
          <p:cNvSpPr txBox="1"/>
          <p:nvPr/>
        </p:nvSpPr>
        <p:spPr>
          <a:xfrm>
            <a:off x="7708549" y="3887174"/>
            <a:ext cx="659924" cy="369332"/>
          </a:xfrm>
          <a:prstGeom prst="rect">
            <a:avLst/>
          </a:prstGeom>
          <a:noFill/>
        </p:spPr>
        <p:txBody>
          <a:bodyPr wrap="square" rtlCol="0">
            <a:spAutoFit/>
          </a:bodyPr>
          <a:lstStyle/>
          <a:p>
            <a:r>
              <a:rPr lang="en-US" i="1" dirty="0"/>
              <a:t>CSS</a:t>
            </a:r>
          </a:p>
        </p:txBody>
      </p:sp>
      <p:sp>
        <p:nvSpPr>
          <p:cNvPr id="8" name="TextBox 7"/>
          <p:cNvSpPr txBox="1"/>
          <p:nvPr/>
        </p:nvSpPr>
        <p:spPr>
          <a:xfrm>
            <a:off x="7715904" y="5788316"/>
            <a:ext cx="970896" cy="369332"/>
          </a:xfrm>
          <a:prstGeom prst="rect">
            <a:avLst/>
          </a:prstGeom>
          <a:noFill/>
        </p:spPr>
        <p:txBody>
          <a:bodyPr wrap="square" rtlCol="0">
            <a:spAutoFit/>
          </a:bodyPr>
          <a:lstStyle/>
          <a:p>
            <a:r>
              <a:rPr lang="en-US" i="1" dirty="0"/>
              <a:t>HTML</a:t>
            </a:r>
          </a:p>
        </p:txBody>
      </p:sp>
    </p:spTree>
    <p:extLst>
      <p:ext uri="{BB962C8B-B14F-4D97-AF65-F5344CB8AC3E}">
        <p14:creationId xmlns:p14="http://schemas.microsoft.com/office/powerpoint/2010/main" val="211712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0"/>
                </a:solidFill>
              </a:rPr>
              <a:t>Demo: living room</a:t>
            </a:r>
            <a:endParaRPr lang="en-US" dirty="0"/>
          </a:p>
        </p:txBody>
      </p:sp>
      <p:pic>
        <p:nvPicPr>
          <p:cNvPr id="4" name="Picture 3" descr="Screen Shot 2016-02-02 at 11.26.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52" y="2388800"/>
            <a:ext cx="6740062" cy="3559734"/>
          </a:xfrm>
          <a:prstGeom prst="rect">
            <a:avLst/>
          </a:prstGeom>
        </p:spPr>
      </p:pic>
    </p:spTree>
    <p:extLst>
      <p:ext uri="{BB962C8B-B14F-4D97-AF65-F5344CB8AC3E}">
        <p14:creationId xmlns:p14="http://schemas.microsoft.com/office/powerpoint/2010/main" val="3467762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17670</TotalTime>
  <Words>2426</Words>
  <Application>Microsoft Macintosh PowerPoint</Application>
  <PresentationFormat>On-screen Show (4:3)</PresentationFormat>
  <Paragraphs>454</Paragraphs>
  <Slides>55</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Century Gothic</vt:lpstr>
      <vt:lpstr>Consolas</vt:lpstr>
      <vt:lpstr>Courier New</vt:lpstr>
      <vt:lpstr>Times New Roman</vt:lpstr>
      <vt:lpstr>Wingdings</vt:lpstr>
      <vt:lpstr>Office Theme</vt:lpstr>
      <vt:lpstr>CSC435: Web Programming  Lecture 6: CSS Positioning and Floating</vt:lpstr>
      <vt:lpstr>Activity Outline</vt:lpstr>
      <vt:lpstr>Reading</vt:lpstr>
      <vt:lpstr>Last class: CSS Box Model</vt:lpstr>
      <vt:lpstr>CSS Selector Summary</vt:lpstr>
      <vt:lpstr>Document object model (DOM) tree </vt:lpstr>
      <vt:lpstr>Document object model (DOM) tree </vt:lpstr>
      <vt:lpstr>CSS inheritance</vt:lpstr>
      <vt:lpstr>Demo: living room</vt:lpstr>
      <vt:lpstr>Demo: living room</vt:lpstr>
      <vt:lpstr>Normal flow of the page</vt:lpstr>
      <vt:lpstr>The CSS Float</vt:lpstr>
      <vt:lpstr>Normal Flow</vt:lpstr>
      <vt:lpstr>Floating Example</vt:lpstr>
      <vt:lpstr>Floating Example</vt:lpstr>
      <vt:lpstr>The CSS float property</vt:lpstr>
      <vt:lpstr>Float example</vt:lpstr>
      <vt:lpstr>Float demo</vt:lpstr>
      <vt:lpstr>Float demo</vt:lpstr>
      <vt:lpstr>Float demo</vt:lpstr>
      <vt:lpstr>Float content with width</vt:lpstr>
      <vt:lpstr>Float</vt:lpstr>
      <vt:lpstr>Clear property</vt:lpstr>
      <vt:lpstr>Common error: container too short</vt:lpstr>
      <vt:lpstr>Positioning Elements</vt:lpstr>
      <vt:lpstr>Effects on Parent Containers</vt:lpstr>
      <vt:lpstr>The position property</vt:lpstr>
      <vt:lpstr>1. Static (default)</vt:lpstr>
      <vt:lpstr>2. Fixed position</vt:lpstr>
      <vt:lpstr>2. Fixed position do not scroll</vt:lpstr>
      <vt:lpstr>3. Absolute Position</vt:lpstr>
      <vt:lpstr>3. Absolute Position</vt:lpstr>
      <vt:lpstr>4. Relative Position</vt:lpstr>
      <vt:lpstr>4. Relative Position</vt:lpstr>
      <vt:lpstr>CSS position summary</vt:lpstr>
      <vt:lpstr>Positioning: static</vt:lpstr>
      <vt:lpstr>Positioning: relative</vt:lpstr>
      <vt:lpstr>Positioning: absolute</vt:lpstr>
      <vt:lpstr>Positioning: relative + position: absolute</vt:lpstr>
      <vt:lpstr>Positioning: two columns layout</vt:lpstr>
      <vt:lpstr>Positioning: two columns layout</vt:lpstr>
      <vt:lpstr>Positioning: two columns layout</vt:lpstr>
      <vt:lpstr>This can also be easily achieved by float but notice text will wrap around</vt:lpstr>
      <vt:lpstr>How to achieve this? Use clear </vt:lpstr>
      <vt:lpstr>How to achieve this? Use clear </vt:lpstr>
      <vt:lpstr>Alignment vs. float vs. position</vt:lpstr>
      <vt:lpstr>display property</vt:lpstr>
      <vt:lpstr>Display block elements as inline</vt:lpstr>
      <vt:lpstr>Flexbox</vt:lpstr>
      <vt:lpstr>Exercise 1: </vt:lpstr>
      <vt:lpstr>Exercise 2: Page layout</vt:lpstr>
      <vt:lpstr>Now, let’s go back to Resume</vt:lpstr>
      <vt:lpstr>Hyperlinks</vt:lpstr>
      <vt:lpstr>Next Week:</vt:lpstr>
      <vt:lpstr>Exercises &amp; Take-home reading</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1307</cp:revision>
  <cp:lastPrinted>2019-02-05T21:04:58Z</cp:lastPrinted>
  <dcterms:created xsi:type="dcterms:W3CDTF">2014-01-16T21:31:48Z</dcterms:created>
  <dcterms:modified xsi:type="dcterms:W3CDTF">2019-02-05T21:34:22Z</dcterms:modified>
</cp:coreProperties>
</file>