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56"/>
  </p:notesMasterIdLst>
  <p:sldIdLst>
    <p:sldId id="256" r:id="rId2"/>
    <p:sldId id="469" r:id="rId3"/>
    <p:sldId id="477" r:id="rId4"/>
    <p:sldId id="478" r:id="rId5"/>
    <p:sldId id="479" r:id="rId6"/>
    <p:sldId id="370" r:id="rId7"/>
    <p:sldId id="461" r:id="rId8"/>
    <p:sldId id="425" r:id="rId9"/>
    <p:sldId id="427" r:id="rId10"/>
    <p:sldId id="429" r:id="rId11"/>
    <p:sldId id="424" r:id="rId12"/>
    <p:sldId id="428" r:id="rId13"/>
    <p:sldId id="473" r:id="rId14"/>
    <p:sldId id="430" r:id="rId15"/>
    <p:sldId id="431" r:id="rId16"/>
    <p:sldId id="432" r:id="rId17"/>
    <p:sldId id="433" r:id="rId18"/>
    <p:sldId id="435" r:id="rId19"/>
    <p:sldId id="470" r:id="rId20"/>
    <p:sldId id="438" r:id="rId21"/>
    <p:sldId id="436" r:id="rId22"/>
    <p:sldId id="471" r:id="rId23"/>
    <p:sldId id="472" r:id="rId24"/>
    <p:sldId id="439" r:id="rId25"/>
    <p:sldId id="442" r:id="rId26"/>
    <p:sldId id="444" r:id="rId27"/>
    <p:sldId id="445" r:id="rId28"/>
    <p:sldId id="458" r:id="rId29"/>
    <p:sldId id="460" r:id="rId30"/>
    <p:sldId id="474" r:id="rId31"/>
    <p:sldId id="475" r:id="rId32"/>
    <p:sldId id="456" r:id="rId33"/>
    <p:sldId id="480" r:id="rId34"/>
    <p:sldId id="441" r:id="rId35"/>
    <p:sldId id="449" r:id="rId36"/>
    <p:sldId id="448" r:id="rId37"/>
    <p:sldId id="451" r:id="rId38"/>
    <p:sldId id="450" r:id="rId39"/>
    <p:sldId id="447" r:id="rId40"/>
    <p:sldId id="457" r:id="rId41"/>
    <p:sldId id="453" r:id="rId42"/>
    <p:sldId id="466" r:id="rId43"/>
    <p:sldId id="452" r:id="rId44"/>
    <p:sldId id="465" r:id="rId45"/>
    <p:sldId id="467" r:id="rId46"/>
    <p:sldId id="468" r:id="rId47"/>
    <p:sldId id="476" r:id="rId48"/>
    <p:sldId id="459" r:id="rId49"/>
    <p:sldId id="454" r:id="rId50"/>
    <p:sldId id="455" r:id="rId51"/>
    <p:sldId id="464" r:id="rId52"/>
    <p:sldId id="463" r:id="rId53"/>
    <p:sldId id="462" r:id="rId54"/>
    <p:sldId id="363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i Xia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27C7C2"/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4"/>
    <p:restoredTop sz="89108" autoAdjust="0"/>
  </p:normalViewPr>
  <p:slideViewPr>
    <p:cSldViewPr snapToGrid="0" snapToObjects="1">
      <p:cViewPr varScale="1">
        <p:scale>
          <a:sx n="100" d="100"/>
          <a:sy n="100" d="100"/>
        </p:scale>
        <p:origin x="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0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5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%= equals</a:t>
            </a:r>
            <a:r>
              <a:rPr lang="en-US" baseline="0" dirty="0"/>
              <a:t> to   /= equals to 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2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5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Math.floor</a:t>
            </a:r>
            <a:r>
              <a:rPr lang="en-US" baseline="0" dirty="0"/>
              <a:t> (</a:t>
            </a:r>
            <a:r>
              <a:rPr lang="en-US" baseline="0" dirty="0" err="1"/>
              <a:t>Math.random</a:t>
            </a:r>
            <a:r>
              <a:rPr lang="en-US" baseline="0" dirty="0"/>
              <a:t>()*11);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riticisms_of_Internet_Explorer%23JavaScript_and_DOM" TargetMode="External"/><Relationship Id="rId5" Type="http://schemas.openxmlformats.org/officeDocument/2006/relationships/hyperlink" Target="http://www.webstandards.org/" TargetMode="External"/><Relationship Id="rId4" Type="http://schemas.openxmlformats.org/officeDocument/2006/relationships/hyperlink" Target="https://en.wikipedia.org/wiki/Brendan_Eic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remedial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l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why-you-shouldnt-use-var-anymore-f109a58b9b7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house.com/javascript/precedenc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stepbystep.com/problem/view/javascript/basics/numberTyp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plit.asp" TargetMode="External"/><Relationship Id="rId3" Type="http://schemas.openxmlformats.org/officeDocument/2006/relationships/hyperlink" Target="http://www.w3schools.com/jsref/jsref_charCodeAt.asp" TargetMode="External"/><Relationship Id="rId7" Type="http://schemas.openxmlformats.org/officeDocument/2006/relationships/hyperlink" Target="http://www.w3schools.com/jsref/jsref_replace.asp" TargetMode="External"/><Relationship Id="rId12" Type="http://schemas.openxmlformats.org/officeDocument/2006/relationships/hyperlink" Target="https://www.codestepbystep.com/problem/view/javascript/strings/repeat" TargetMode="External"/><Relationship Id="rId2" Type="http://schemas.openxmlformats.org/officeDocument/2006/relationships/hyperlink" Target="http://www.w3schools.com/jsref/jsref_charA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lastIndexOf.asp" TargetMode="External"/><Relationship Id="rId11" Type="http://schemas.openxmlformats.org/officeDocument/2006/relationships/hyperlink" Target="http://www.w3schools.com/jsref/jsref_toUpperCase.asp" TargetMode="External"/><Relationship Id="rId5" Type="http://schemas.openxmlformats.org/officeDocument/2006/relationships/hyperlink" Target="http://www.w3schools.com/jsref/jsref_indexOf.asp" TargetMode="External"/><Relationship Id="rId10" Type="http://schemas.openxmlformats.org/officeDocument/2006/relationships/hyperlink" Target="http://www.w3schools.com/jsref/jsref_toLowerCase.asp" TargetMode="External"/><Relationship Id="rId4" Type="http://schemas.openxmlformats.org/officeDocument/2006/relationships/hyperlink" Target="http://www.w3schools.com/jsref/jsref_fromCharCode.asp" TargetMode="External"/><Relationship Id="rId9" Type="http://schemas.openxmlformats.org/officeDocument/2006/relationships/hyperlink" Target="http://www.w3schools.com/jsref/jsref_substring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2yfce773(v=vs.94)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scripter.net/faq/convert2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max.asp" TargetMode="External"/><Relationship Id="rId13" Type="http://schemas.openxmlformats.org/officeDocument/2006/relationships/hyperlink" Target="http://www.w3schools.com/jsref/jsref_sin.asp" TargetMode="External"/><Relationship Id="rId3" Type="http://schemas.openxmlformats.org/officeDocument/2006/relationships/hyperlink" Target="http://www.w3schools.com/jsref/jsref_abs.asp" TargetMode="External"/><Relationship Id="rId7" Type="http://schemas.openxmlformats.org/officeDocument/2006/relationships/hyperlink" Target="http://www.w3schools.com/jsref/jsref_log.asp" TargetMode="External"/><Relationship Id="rId12" Type="http://schemas.openxmlformats.org/officeDocument/2006/relationships/hyperlink" Target="http://www.w3schools.com/jsref/jsref_round.asp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w3schools.com/js/js_mat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floor.asp" TargetMode="External"/><Relationship Id="rId11" Type="http://schemas.openxmlformats.org/officeDocument/2006/relationships/hyperlink" Target="http://www.w3schools.com/jsref/jsref_random.asp" TargetMode="External"/><Relationship Id="rId5" Type="http://schemas.openxmlformats.org/officeDocument/2006/relationships/hyperlink" Target="http://www.w3schools.com/jsref/jsref_cos.asp" TargetMode="External"/><Relationship Id="rId15" Type="http://schemas.openxmlformats.org/officeDocument/2006/relationships/hyperlink" Target="http://www.w3schools.com/jsref/jsref_tan.asp" TargetMode="External"/><Relationship Id="rId10" Type="http://schemas.openxmlformats.org/officeDocument/2006/relationships/hyperlink" Target="http://www.w3schools.com/jsref/jsref_pow.asp" TargetMode="External"/><Relationship Id="rId4" Type="http://schemas.openxmlformats.org/officeDocument/2006/relationships/hyperlink" Target="http://www.w3schools.com/jsref/jsref_ceil.asp" TargetMode="External"/><Relationship Id="rId9" Type="http://schemas.openxmlformats.org/officeDocument/2006/relationships/hyperlink" Target="http://www.w3schools.com/jsref/jsref_min.asp" TargetMode="External"/><Relationship Id="rId14" Type="http://schemas.openxmlformats.org/officeDocument/2006/relationships/hyperlink" Target="http://www.w3schools.com/jsref/jsref_sqrt.as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type_conversion.as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hift.asp" TargetMode="External"/><Relationship Id="rId13" Type="http://schemas.openxmlformats.org/officeDocument/2006/relationships/hyperlink" Target="http://www.w3schools.com/jsref/jsref_unshift.asp" TargetMode="External"/><Relationship Id="rId3" Type="http://schemas.openxmlformats.org/officeDocument/2006/relationships/hyperlink" Target="http://www.w3schools.com/jsref/jsref_concat_array.asp" TargetMode="External"/><Relationship Id="rId7" Type="http://schemas.openxmlformats.org/officeDocument/2006/relationships/hyperlink" Target="http://www.w3schools.com/jsref/jsref_reverse.asp" TargetMode="External"/><Relationship Id="rId12" Type="http://schemas.openxmlformats.org/officeDocument/2006/relationships/hyperlink" Target="http://www.w3schools.com/jsref/jsref_toString_array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push.asp" TargetMode="External"/><Relationship Id="rId11" Type="http://schemas.openxmlformats.org/officeDocument/2006/relationships/hyperlink" Target="http://www.w3schools.com/jsref/jsref_splice.asp" TargetMode="External"/><Relationship Id="rId5" Type="http://schemas.openxmlformats.org/officeDocument/2006/relationships/hyperlink" Target="http://www.w3schools.com/jsref/jsref_pop.asp" TargetMode="External"/><Relationship Id="rId10" Type="http://schemas.openxmlformats.org/officeDocument/2006/relationships/hyperlink" Target="http://www.w3schools.com/jsref/jsref_sort.asp" TargetMode="External"/><Relationship Id="rId4" Type="http://schemas.openxmlformats.org/officeDocument/2006/relationships/hyperlink" Target="http://www.w3schools.com/jsref/jsref_join.asp" TargetMode="External"/><Relationship Id="rId9" Type="http://schemas.openxmlformats.org/officeDocument/2006/relationships/hyperlink" Target="http://www.w3schools.com/jsref/jsref_slice_array.asp" TargetMode="External"/><Relationship Id="rId14" Type="http://schemas.openxmlformats.org/officeDocument/2006/relationships/hyperlink" Target="http://www.w3schools.com/js/js_array_methods.as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Conditional_Operato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date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hyperlink" Target="https://developer.mozilla.org/en-US/docs/Web/JavaScript/A_re-introduction_to_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javascrip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neilcarpenter/pen/oeGw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bricjs.com/interse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70" y="1329911"/>
            <a:ext cx="8188716" cy="17444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CSC435: Web Programming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Lecture 8: Intro to JavaScript,</a:t>
            </a:r>
            <a:b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data types, variables, functions.</a:t>
            </a:r>
            <a:endParaRPr lang="en-US" sz="44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03" y="400709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 Xiao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University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Feb 12, Tuesday,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HTML, CSS,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HTML: Content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CSS: Style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JavaScript: Behavior </a:t>
            </a:r>
          </a:p>
        </p:txBody>
      </p:sp>
    </p:spTree>
    <p:extLst>
      <p:ext uri="{BB962C8B-B14F-4D97-AF65-F5344CB8AC3E}">
        <p14:creationId xmlns:p14="http://schemas.microsoft.com/office/powerpoint/2010/main" val="322352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What is 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  <a:hlinkClick r:id="rId3"/>
              </a:rPr>
              <a:t>JavaScript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194" y="1417638"/>
            <a:ext cx="7909606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88630"/>
            <a:ext cx="8229600" cy="4416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  A lightweight </a:t>
            </a:r>
            <a:r>
              <a:rPr lang="en-US" sz="2200" b="1" dirty="0">
                <a:latin typeface="Arial"/>
                <a:cs typeface="Arial"/>
              </a:rPr>
              <a:t>object-oriented </a:t>
            </a:r>
            <a:r>
              <a:rPr lang="en-US" sz="2200" dirty="0">
                <a:latin typeface="Arial"/>
                <a:cs typeface="Arial"/>
              </a:rPr>
              <a:t>programming language ("scripting language")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Created in 1995 ( over 10 days) by </a:t>
            </a:r>
            <a:r>
              <a:rPr lang="en-US" sz="2200" dirty="0">
                <a:latin typeface="Arial"/>
                <a:cs typeface="Arial"/>
                <a:hlinkClick r:id="rId4"/>
              </a:rPr>
              <a:t>Brendan Eich </a:t>
            </a:r>
            <a:r>
              <a:rPr lang="en-US" sz="2200" dirty="0">
                <a:latin typeface="Arial"/>
                <a:cs typeface="Arial"/>
              </a:rPr>
              <a:t>(originally called Mocha then </a:t>
            </a:r>
            <a:r>
              <a:rPr lang="en-US" sz="2200" dirty="0" err="1">
                <a:latin typeface="Arial"/>
                <a:cs typeface="Arial"/>
              </a:rPr>
              <a:t>LiveScript</a:t>
            </a:r>
            <a:r>
              <a:rPr lang="en-US" sz="2200" dirty="0">
                <a:latin typeface="Arial"/>
                <a:cs typeface="Arial"/>
              </a:rPr>
              <a:t>) </a:t>
            </a: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  used to make web pages interactive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insert dynamic text into HTML (ex: user name)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react to events (ex: page load user click)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get information about a user's computer (ex: browser type)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perform calculations on user's computer (ex: form validation)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  a </a:t>
            </a:r>
            <a:r>
              <a:rPr lang="en-US" sz="2200" dirty="0">
                <a:latin typeface="Arial"/>
                <a:cs typeface="Arial"/>
                <a:hlinkClick r:id="rId5"/>
              </a:rPr>
              <a:t>web standard</a:t>
            </a:r>
            <a:r>
              <a:rPr lang="en-US" sz="2200" dirty="0">
                <a:latin typeface="Arial"/>
                <a:cs typeface="Arial"/>
              </a:rPr>
              <a:t> (but not supported identically by </a:t>
            </a:r>
            <a:r>
              <a:rPr lang="en-US" sz="2200" dirty="0">
                <a:latin typeface="Arial"/>
                <a:cs typeface="Arial"/>
                <a:hlinkClick r:id="rId6"/>
              </a:rPr>
              <a:t>all browsers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  NOT related to Java other than by name and some syntactic similarities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2723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Links to JavaScript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905" y="1417638"/>
            <a:ext cx="8761524" cy="467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825102"/>
            <a:ext cx="8433229" cy="70788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="example.js" type="text/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199" y="2844284"/>
            <a:ext cx="8433229" cy="3844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tag should be placed in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HTML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page's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urier New"/>
                <a:cs typeface="Courier New"/>
              </a:rPr>
              <a:t>head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script code is stored in a separate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file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 code can be placed directly in the HTML file's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or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(like CSS)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but this is bad style (should separate content, presentation, and behavior)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29431" y="58268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2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Very first JS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905" y="1417638"/>
            <a:ext cx="8761524" cy="467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29431" y="58268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15060"/>
            <a:ext cx="4572000" cy="923330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first() {</a:t>
            </a:r>
          </a:p>
          <a:p>
            <a:r>
              <a:rPr lang="en-US" dirty="0"/>
              <a:t>	alert("Welcome to Web Programming");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 descr="Screen Shot 2018-02-16 at 3.13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01386"/>
            <a:ext cx="6337300" cy="173990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3514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Document Object Model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(DOM)</a:t>
            </a:r>
          </a:p>
        </p:txBody>
      </p:sp>
      <p:pic>
        <p:nvPicPr>
          <p:cNvPr id="5" name="Content Placeholder 3" descr="DOM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6521" r="-66521"/>
          <a:stretch>
            <a:fillRect/>
          </a:stretch>
        </p:blipFill>
        <p:spPr>
          <a:xfrm>
            <a:off x="457200" y="1671638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78091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Document Object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00" y="1879600"/>
            <a:ext cx="2235200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5400" y="2107168"/>
            <a:ext cx="107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window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800" y="3949700"/>
            <a:ext cx="2235200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4700" y="4177268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7456" y="3949700"/>
            <a:ext cx="2235200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94356" y="417726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91100" y="3949700"/>
            <a:ext cx="2235200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88000" y="4177268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history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2500" y="3949700"/>
            <a:ext cx="1670356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70201" y="4177268"/>
            <a:ext cx="122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navigator</a:t>
            </a:r>
          </a:p>
        </p:txBody>
      </p:sp>
      <p:cxnSp>
        <p:nvCxnSpPr>
          <p:cNvPr id="16" name="Straight Connector 15"/>
          <p:cNvCxnSpPr>
            <a:stCxn id="6" idx="2"/>
          </p:cNvCxnSpPr>
          <p:nvPr/>
        </p:nvCxnSpPr>
        <p:spPr>
          <a:xfrm rot="5400000">
            <a:off x="4191000" y="2857500"/>
            <a:ext cx="330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70000" y="3024982"/>
            <a:ext cx="6858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09229" y="3487341"/>
            <a:ext cx="92313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935685" y="3480197"/>
            <a:ext cx="93900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538391" y="3479403"/>
            <a:ext cx="93900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660085" y="3480197"/>
            <a:ext cx="93900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5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 Notation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>
                <a:latin typeface="Arial"/>
                <a:cs typeface="Arial"/>
              </a:rPr>
              <a:t>Window object, document object</a:t>
            </a:r>
          </a:p>
          <a:p>
            <a:r>
              <a:rPr lang="en-US" dirty="0">
                <a:latin typeface="Arial"/>
                <a:cs typeface="Arial"/>
              </a:rPr>
              <a:t>Object notation: </a:t>
            </a:r>
            <a:r>
              <a:rPr lang="en-US" dirty="0" err="1">
                <a:latin typeface="Arial"/>
                <a:cs typeface="Arial"/>
              </a:rPr>
              <a:t>parent.child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Examples: window. document</a:t>
            </a:r>
          </a:p>
          <a:p>
            <a:r>
              <a:rPr lang="en-US" dirty="0">
                <a:latin typeface="Arial"/>
                <a:cs typeface="Arial"/>
              </a:rPr>
              <a:t> window. document. body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Example: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window.alert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window.alert</a:t>
            </a:r>
            <a:r>
              <a:rPr lang="en-US" dirty="0"/>
              <a:t>(”Hello From JavaScript!");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2780" y="5999604"/>
            <a:ext cx="7448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JS command that pops up a dialog box with a message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020761"/>
            <a:ext cx="8432800" cy="1015663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&lt;script type="text/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document.title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&lt;/script&gt;</a:t>
            </a:r>
          </a:p>
        </p:txBody>
      </p:sp>
      <p:pic>
        <p:nvPicPr>
          <p:cNvPr id="6" name="Picture 5" descr="Screen Shot 2016-02-09 at 6.08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90" y="3379928"/>
            <a:ext cx="3441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7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Example: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document.write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do you write to the browser the </a:t>
            </a:r>
            <a:r>
              <a:rPr lang="en-US"/>
              <a:t>title of your </a:t>
            </a:r>
            <a:r>
              <a:rPr lang="en-US" dirty="0"/>
              <a:t>HTML?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780" y="5999604"/>
            <a:ext cx="7448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JS command that pops up a dialog box with a message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8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Example: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document.write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do you write to the browser the title of your HTML?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780" y="5999604"/>
            <a:ext cx="7448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JS command that pops up a dialog box with a message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7232" y="4088662"/>
            <a:ext cx="481296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type="text/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"&gt;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document.write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document.title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	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9373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What we have learned so far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How to write content for a webpage using HTML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to add styles to a webpage using CSS and link a CSS file to an HTML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to inspect HTML and CSS webpages in a browser and use Validators to check the correctness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4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Quiz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The top level of the DOM hierarchy is occupied by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Arial"/>
                <a:cs typeface="Arial"/>
              </a:rPr>
              <a:t>The document property</a:t>
            </a:r>
          </a:p>
          <a:p>
            <a:pPr marL="514350" indent="-514350">
              <a:buAutoNum type="alphaLcPeriod"/>
            </a:pPr>
            <a:r>
              <a:rPr lang="en-US" dirty="0">
                <a:latin typeface="Arial"/>
                <a:cs typeface="Arial"/>
              </a:rPr>
              <a:t>The window object</a:t>
            </a:r>
          </a:p>
          <a:p>
            <a:pPr marL="514350" indent="-514350">
              <a:buAutoNum type="alphaLcPeriod"/>
            </a:pPr>
            <a:r>
              <a:rPr lang="en-US" dirty="0">
                <a:latin typeface="Arial"/>
                <a:cs typeface="Arial"/>
              </a:rPr>
              <a:t>The document object</a:t>
            </a:r>
          </a:p>
          <a:p>
            <a:pPr marL="514350" indent="-514350">
              <a:buAutoNum type="alphaLcPeriod"/>
            </a:pPr>
            <a:r>
              <a:rPr lang="en-US" dirty="0">
                <a:latin typeface="Arial"/>
                <a:cs typeface="Arial"/>
              </a:rPr>
              <a:t>The document method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7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Variables and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901516" cy="514284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name = expression;          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5054" y="2701111"/>
            <a:ext cx="7903742" cy="1015663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age = 32;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weight = 127.4;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"Connie Client";                             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3702981"/>
            <a:ext cx="7901516" cy="3105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variables are declared with the </a:t>
            </a:r>
            <a:r>
              <a:rPr lang="en-US" sz="22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keyword (case sensitive). You might also use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instead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let- this is an older convention.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types are not specified, but JS does have types ("loosely typed")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find out a variable's type by calling 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typeof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let vs.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var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</a:t>
            </a:r>
            <a:r>
              <a:rPr lang="en-US" dirty="0"/>
              <a:t> allows you to declare variables that are </a:t>
            </a:r>
            <a:r>
              <a:rPr lang="en-US" b="1" dirty="0"/>
              <a:t>limited in scope to the block</a:t>
            </a:r>
            <a:r>
              <a:rPr lang="en-US" dirty="0"/>
              <a:t>, statement, or expression on which it is used. This is unlike </a:t>
            </a:r>
            <a:r>
              <a:rPr lang="en-US" b="1" dirty="0" err="1"/>
              <a:t>va</a:t>
            </a:r>
            <a:r>
              <a:rPr lang="en-US" dirty="0" err="1"/>
              <a:t>r</a:t>
            </a:r>
            <a:r>
              <a:rPr lang="en-US" dirty="0"/>
              <a:t> keyword, which defines a variable globally, or locally to an entire function regardless of block scope.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907811" y="4761451"/>
            <a:ext cx="759100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Further reading: </a:t>
            </a:r>
          </a:p>
          <a:p>
            <a:r>
              <a:rPr lang="en-US" dirty="0">
                <a:hlinkClick r:id="rId3"/>
              </a:rPr>
              <a:t>https://developer.mozilla.org/en-US/docs/Web/JavaScript/Reference/Statements/let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let not </a:t>
            </a:r>
            <a:r>
              <a:rPr lang="en-US" dirty="0" err="1"/>
              <a:t>var</a:t>
            </a:r>
            <a:r>
              <a:rPr lang="en-US" dirty="0"/>
              <a:t>?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hackernoon.com</a:t>
            </a:r>
            <a:r>
              <a:rPr lang="en-US" dirty="0">
                <a:hlinkClick r:id="rId4"/>
              </a:rPr>
              <a:t>/why-you-shouldnt-use-var-anymore-f109a58b9b70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0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539010"/>
            <a:ext cx="4572000" cy="4801315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varTest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r>
              <a:rPr lang="en-US" dirty="0"/>
              <a:t>  if (true)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x = 2;  // same variable!</a:t>
            </a:r>
          </a:p>
          <a:p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(x);  // 2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(x);  // 2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letTest</a:t>
            </a:r>
            <a:r>
              <a:rPr lang="en-US" dirty="0"/>
              <a:t>() {</a:t>
            </a:r>
          </a:p>
          <a:p>
            <a:r>
              <a:rPr lang="en-US" dirty="0"/>
              <a:t>  let x = 1;</a:t>
            </a:r>
          </a:p>
          <a:p>
            <a:r>
              <a:rPr lang="en-US" dirty="0"/>
              <a:t>  if (true) {</a:t>
            </a:r>
          </a:p>
          <a:p>
            <a:r>
              <a:rPr lang="en-US" dirty="0"/>
              <a:t>    let x = 2;  // different variable</a:t>
            </a:r>
          </a:p>
          <a:p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(x);  // 2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(x);  // 1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let vs.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var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73412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Number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13392"/>
            <a:ext cx="8417688" cy="1561968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enrollment = 99;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credits = 5 + 4 + (2 * 3);  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3064832"/>
            <a:ext cx="8417688" cy="39981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integers and real numbers are the same type (no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vs.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same operators: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- * / % ++ -- = += -= *= /= %=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similar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Calibri" panose="020F0502020204030204" pitchFamily="34" charset="0"/>
                <a:hlinkClick r:id="rId3"/>
              </a:rPr>
              <a:t>precedence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to Java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many operators auto-convert types: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"2" * 3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is 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Practice!</a:t>
            </a:r>
            <a:r>
              <a:rPr lang="en-US" sz="24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21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String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is an array of characters (can use both “” and ‘’)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0" defTabSz="9144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concatenation with </a:t>
            </a:r>
            <a:r>
              <a:rPr lang="en-US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: </a:t>
            </a:r>
            <a:r>
              <a:rPr lang="en-US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+ 1 is </a:t>
            </a:r>
            <a:r>
              <a:rPr lang="en-US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but </a:t>
            </a:r>
            <a:r>
              <a:rPr lang="en-US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+ 1 is </a:t>
            </a:r>
            <a:r>
              <a:rPr lang="en-US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"11”</a:t>
            </a:r>
          </a:p>
          <a:p>
            <a:pPr lvl="0" defTabSz="9144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/>
              <a:t>      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60563" y="2545117"/>
            <a:ext cx="8126237" cy="1571594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let myString1 = “hello”;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let myString2 = “world 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let S = “ ”;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[1]) \\ “ho”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44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String property and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69112" y="1430591"/>
            <a:ext cx="8874888" cy="2824035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hello”.length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(0); //”h”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hello,world”.replace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hello”,”goodbye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 //”good bye, world”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//”HELLO”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“hello,world”.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(‘world’); //6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“hello,world”.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(‘l’); //9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9112" y="4419538"/>
            <a:ext cx="8874888" cy="22746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ength is a property (not a method),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Java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charAt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charCodeAt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fromCharCode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indexOf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lastIndexOf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replace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split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substring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toLowerCase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toUpperCase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Practice </a:t>
            </a:r>
            <a:r>
              <a:rPr lang="en-US" sz="24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repeat</a:t>
            </a:r>
            <a:r>
              <a:rPr lang="en-US" sz="24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containTwice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66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More on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53452"/>
            <a:ext cx="8441639" cy="12281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escape sequences behave as in Java: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\' \" \&amp; \n \t \\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 https://msdn.microsoft.com/en-us/library/2yfce773(v=vs.94).aspx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to convert between numbers and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s: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955" y="2395021"/>
            <a:ext cx="8020845" cy="1938992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count = 10;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s1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 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count;                     // "10"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s2 = count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 bananas, ah ah!";     // "10 bananas, ah ah!"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n1 =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("42 is the answer");   // 42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n2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          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4200" y="4334013"/>
            <a:ext cx="85852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access characters of a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use [</a:t>
            </a: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</a:rPr>
              <a:t>index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or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s.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5956" y="5218119"/>
            <a:ext cx="8359512" cy="132343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s = ‘Hello World’;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firstLetter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s[0]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firstLetter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lastLetter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</p:txBody>
      </p:sp>
    </p:spTree>
    <p:extLst>
      <p:ext uri="{BB962C8B-B14F-4D97-AF65-F5344CB8AC3E}">
        <p14:creationId xmlns:p14="http://schemas.microsoft.com/office/powerpoint/2010/main" val="402692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Converting strings to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 function parse a string and returns an integer.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1" y="2637561"/>
            <a:ext cx="8229600" cy="217575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a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(“10”); //10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b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(“10.33”); //10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c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(“40 years”); //40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d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 was 40”); /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80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e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(‘1.45kg’);  //1.45</a:t>
            </a:r>
          </a:p>
          <a:p>
            <a:pPr marL="0" indent="0">
              <a:buNone/>
            </a:pPr>
            <a:endParaRPr lang="en-US" sz="280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799" y="4892823"/>
            <a:ext cx="8702533" cy="2151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Only the first number in a string is returned.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If the first character can’t be converted to a number, it returns </a:t>
            </a:r>
            <a:r>
              <a:rPr lang="en-US" sz="2200" dirty="0" err="1">
                <a:solidFill>
                  <a:srgbClr val="000000"/>
                </a:solidFill>
                <a:latin typeface="Calibri" panose="020F0502020204030204" pitchFamily="34" charset="0"/>
              </a:rPr>
              <a:t>NaN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 err="1">
                <a:solidFill>
                  <a:srgbClr val="000000"/>
                </a:solidFill>
                <a:latin typeface="Calibri" panose="020F0502020204030204" pitchFamily="34" charset="0"/>
              </a:rPr>
              <a:t>parseFloat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() pass a string and returns a floating number.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Read more: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http://www.javascripter.net/faq/convert2.htm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13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Number to string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55848"/>
            <a:ext cx="8548661" cy="2399988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num.toString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//string ”15”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num.toString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//string ”1111”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” “;   ///string ”15”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“ “ // string “3.1415”</a:t>
            </a:r>
          </a:p>
        </p:txBody>
      </p:sp>
    </p:spTree>
    <p:extLst>
      <p:ext uri="{BB962C8B-B14F-4D97-AF65-F5344CB8AC3E}">
        <p14:creationId xmlns:p14="http://schemas.microsoft.com/office/powerpoint/2010/main" val="59358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Brief note on HW2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picture containing screenshot, wall&#13;&#10;&#13;&#10;Description automatically generated">
            <a:extLst>
              <a:ext uri="{FF2B5EF4-FFF2-40B4-BE49-F238E27FC236}">
                <a16:creationId xmlns:a16="http://schemas.microsoft.com/office/drawing/2014/main" id="{F8071B33-5C62-5045-9EB4-502318C3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06" y="177800"/>
            <a:ext cx="7150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6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Comments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55848"/>
            <a:ext cx="8548661" cy="1116498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single-line comment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multiple-line comments*/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633106"/>
            <a:ext cx="78701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/>
              </a:rPr>
              <a:t>Recall: 3 comment syntaxes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HTML: &lt;!-- comment --&gt;</a:t>
            </a:r>
          </a:p>
          <a:p>
            <a:r>
              <a:rPr lang="en-US" dirty="0">
                <a:latin typeface="Courier New"/>
                <a:cs typeface="Courier New"/>
              </a:rPr>
              <a:t>CSS/Java/JS: /* comment */</a:t>
            </a:r>
          </a:p>
          <a:p>
            <a:r>
              <a:rPr lang="en-US" dirty="0">
                <a:latin typeface="Courier New"/>
                <a:cs typeface="Courier New"/>
              </a:rPr>
              <a:t>Java/JS: // comment</a:t>
            </a:r>
          </a:p>
        </p:txBody>
      </p:sp>
    </p:spTree>
    <p:extLst>
      <p:ext uri="{BB962C8B-B14F-4D97-AF65-F5344CB8AC3E}">
        <p14:creationId xmlns:p14="http://schemas.microsoft.com/office/powerpoint/2010/main" val="1769222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for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9556" y="1579367"/>
            <a:ext cx="7717244" cy="923330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for (initialization; condition; update) {</a:t>
            </a:r>
          </a:p>
          <a:p>
            <a:r>
              <a:rPr lang="en-US" dirty="0">
                <a:latin typeface="Courier New"/>
                <a:cs typeface="Courier New"/>
              </a:rPr>
              <a:t>  statements;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9556" y="2910230"/>
            <a:ext cx="7717244" cy="1200329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let sum = 0;</a:t>
            </a:r>
          </a:p>
          <a:p>
            <a:r>
              <a:rPr lang="en-US" dirty="0">
                <a:latin typeface="Courier New"/>
                <a:cs typeface="Courier New"/>
              </a:rPr>
              <a:t>for (let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 {</a:t>
            </a:r>
          </a:p>
          <a:p>
            <a:r>
              <a:rPr lang="en-US" dirty="0">
                <a:latin typeface="Courier New"/>
                <a:cs typeface="Courier New"/>
              </a:rPr>
              <a:t>  sum = sum +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 // same as sum +=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19556" y="4850851"/>
            <a:ext cx="7867244" cy="1477328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dirty="0"/>
              <a:t>let s1 = "</a:t>
            </a:r>
            <a:r>
              <a:rPr lang="da-DK" dirty="0" err="1"/>
              <a:t>It's</a:t>
            </a:r>
            <a:r>
              <a:rPr lang="da-DK" dirty="0"/>
              <a:t> a-</a:t>
            </a:r>
            <a:r>
              <a:rPr lang="da-DK" dirty="0" err="1"/>
              <a:t>me</a:t>
            </a:r>
            <a:r>
              <a:rPr lang="da-DK" dirty="0"/>
              <a:t>, Mario!";</a:t>
            </a:r>
          </a:p>
          <a:p>
            <a:r>
              <a:rPr lang="da-DK" dirty="0"/>
              <a:t>let s2 = "";</a:t>
            </a:r>
          </a:p>
          <a:p>
            <a:r>
              <a:rPr lang="da-DK" dirty="0"/>
              <a:t>for (let i = 0; i &lt; </a:t>
            </a:r>
            <a:r>
              <a:rPr lang="da-DK" dirty="0" err="1"/>
              <a:t>s.length</a:t>
            </a:r>
            <a:r>
              <a:rPr lang="da-DK" dirty="0"/>
              <a:t>; i++) {</a:t>
            </a:r>
          </a:p>
          <a:p>
            <a:r>
              <a:rPr lang="da-DK" dirty="0"/>
              <a:t>     s2 += s1[i] + s1[i];</a:t>
            </a:r>
          </a:p>
          <a:p>
            <a:r>
              <a:rPr lang="da-DK" dirty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556" y="4399595"/>
            <a:ext cx="50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this? </a:t>
            </a:r>
          </a:p>
        </p:txBody>
      </p:sp>
    </p:spTree>
    <p:extLst>
      <p:ext uri="{BB962C8B-B14F-4D97-AF65-F5344CB8AC3E}">
        <p14:creationId xmlns:p14="http://schemas.microsoft.com/office/powerpoint/2010/main" val="2178064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Define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45734"/>
            <a:ext cx="8686800" cy="1762170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861904"/>
            <a:ext cx="8382000" cy="132343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alert("Hello!");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alert("How are you?");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563870"/>
            <a:ext cx="801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could be the contents of </a:t>
            </a:r>
            <a:r>
              <a:rPr lang="en-US" dirty="0" err="1"/>
              <a:t>example.js</a:t>
            </a:r>
            <a:r>
              <a:rPr lang="en-US" dirty="0"/>
              <a:t> linked to our HTML page. </a:t>
            </a:r>
          </a:p>
          <a:p>
            <a:r>
              <a:rPr lang="en-US" dirty="0"/>
              <a:t>Statements placed into functions can be evaluated in responses to user events.</a:t>
            </a:r>
          </a:p>
          <a:p>
            <a:r>
              <a:rPr lang="en-US" dirty="0"/>
              <a:t>To display results, you can use </a:t>
            </a:r>
            <a:r>
              <a:rPr lang="en-US" dirty="0" err="1"/>
              <a:t>document.write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552910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: converting length in cm to inches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D46B-84A7-D341-B4C7-70BC8D3C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Write a .</a:t>
            </a:r>
            <a:r>
              <a:rPr lang="en-US" dirty="0" err="1">
                <a:latin typeface="Arial"/>
                <a:cs typeface="Arial"/>
              </a:rPr>
              <a:t>js</a:t>
            </a:r>
            <a:r>
              <a:rPr lang="en-US" dirty="0">
                <a:latin typeface="Arial"/>
                <a:cs typeface="Arial"/>
              </a:rPr>
              <a:t> that converts inches to cm.</a:t>
            </a:r>
            <a:endParaRPr lang="en-US" dirty="0"/>
          </a:p>
          <a:p>
            <a:r>
              <a:rPr lang="en-US" dirty="0"/>
              <a:t>First start with a .html and put this in the head: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BF91F-AA9E-E048-A6AC-8D1F59A723FD}"/>
              </a:ext>
            </a:extLst>
          </p:cNvPr>
          <p:cNvSpPr/>
          <p:nvPr/>
        </p:nvSpPr>
        <p:spPr>
          <a:xfrm>
            <a:off x="927100" y="3263900"/>
            <a:ext cx="6819900" cy="3454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&lt;meta charset=utf-8 /&gt;</a:t>
            </a:r>
          </a:p>
          <a:p>
            <a:r>
              <a:rPr lang="en-US" dirty="0"/>
              <a:t>&lt;title&gt;</a:t>
            </a:r>
            <a:r>
              <a:rPr lang="en-US" dirty="0" err="1"/>
              <a:t>Conerting</a:t>
            </a:r>
            <a:r>
              <a:rPr lang="en-US" dirty="0"/>
              <a:t> length in cm to inches&lt;/title&gt;</a:t>
            </a:r>
          </a:p>
          <a:p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="Exercise3.js"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14583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: converting length in cm to inches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Write a .</a:t>
            </a:r>
            <a:r>
              <a:rPr lang="en-US" dirty="0" err="1">
                <a:latin typeface="Arial"/>
                <a:cs typeface="Arial"/>
              </a:rPr>
              <a:t>js</a:t>
            </a:r>
            <a:r>
              <a:rPr lang="en-US" dirty="0">
                <a:latin typeface="Arial"/>
                <a:cs typeface="Arial"/>
              </a:rPr>
              <a:t> that converts inches to cm.</a:t>
            </a:r>
          </a:p>
          <a:p>
            <a:r>
              <a:rPr lang="en-US" dirty="0">
                <a:latin typeface="Arial"/>
                <a:cs typeface="Arial"/>
              </a:rPr>
              <a:t>Write the result to browser as the following:</a:t>
            </a:r>
          </a:p>
          <a:p>
            <a:r>
              <a:rPr lang="en-US" dirty="0">
                <a:latin typeface="Arial"/>
                <a:cs typeface="Arial"/>
              </a:rPr>
              <a:t>“length in inches”, 10 inches</a:t>
            </a:r>
          </a:p>
          <a:p>
            <a:r>
              <a:rPr lang="en-US" dirty="0">
                <a:latin typeface="Arial"/>
                <a:cs typeface="Arial"/>
              </a:rPr>
              <a:t>“length in cm, 25.4 cm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Hint: use </a:t>
            </a:r>
            <a:r>
              <a:rPr lang="en-US" dirty="0" err="1">
                <a:latin typeface="Arial"/>
                <a:cs typeface="Arial"/>
              </a:rPr>
              <a:t>document.write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712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Math object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24746" y="1845734"/>
            <a:ext cx="7843520" cy="139630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rand1to10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* 10 + 1);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three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(),2); // power of 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(10*x)/10; // round to the tenth.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7680" y="3303226"/>
            <a:ext cx="8080586" cy="35057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methods: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3"/>
              </a:rPr>
              <a:t>abs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4"/>
              </a:rPr>
              <a:t>ceil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5"/>
              </a:rPr>
              <a:t>cos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6"/>
              </a:rPr>
              <a:t>floor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7"/>
              </a:rPr>
              <a:t>log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8"/>
              </a:rPr>
              <a:t>max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9"/>
              </a:rPr>
              <a:t>min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0"/>
              </a:rPr>
              <a:t>pow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1"/>
              </a:rPr>
              <a:t>random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2"/>
              </a:rPr>
              <a:t>round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3"/>
              </a:rPr>
              <a:t>sin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4"/>
              </a:rPr>
              <a:t>sqrt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5"/>
              </a:rPr>
              <a:t>tan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335177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properties: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PI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Arial"/>
              <a:cs typeface="Arial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  <a:hlinkClick r:id="rId16"/>
              </a:rPr>
              <a:t>http://www.w3schools.com/js/js_math.asp</a:t>
            </a: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42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Boolean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91734"/>
            <a:ext cx="8348133" cy="145626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iLikeJS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ieIsGood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"IE6" &gt; 0;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("web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great") {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true */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(0) {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false */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06214" y="3529860"/>
            <a:ext cx="7646299" cy="2705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any value can be used as a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falsey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values: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truthy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values: anything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converting a value into a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explicitly: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boolValue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Boolean(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  <a:cs typeface="Consolas" panose="020B0609020204030204" pitchFamily="49" charset="0"/>
              </a:rPr>
              <a:t>otherValue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38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Logical operators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7765"/>
            <a:ext cx="7971362" cy="52908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 Relational: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&gt; &lt; &gt;= &lt;=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 Logical: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&amp;&amp; || 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/>
                <a:cs typeface="Arial"/>
              </a:rPr>
              <a:t>Equality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== !=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Arial"/>
                <a:cs typeface="Arial"/>
              </a:rPr>
              <a:t>=== !==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Most logical operators automatically convert types.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These are all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true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: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5 &lt; "7"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42 == 42.0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"5.0" == 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The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===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 and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!==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 are strict equality tests; checks both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cs typeface="Arial"/>
              </a:rPr>
              <a:t>type and value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: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"5.0" === 5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 is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false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65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Typeof</a:t>
            </a:r>
            <a:endParaRPr lang="en-US" dirty="0"/>
          </a:p>
        </p:txBody>
      </p:sp>
      <p:pic>
        <p:nvPicPr>
          <p:cNvPr id="7" name="Picture 6" descr="Screen Shot 2016-02-10 at 11.5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454"/>
            <a:ext cx="8686801" cy="3087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184" y="5448195"/>
            <a:ext cx="7709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http://www.w3schools.com/js/js_type_conversion.asp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047620"/>
            <a:ext cx="612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no type conversions: </a:t>
            </a:r>
          </a:p>
        </p:txBody>
      </p:sp>
    </p:spTree>
    <p:extLst>
      <p:ext uri="{BB962C8B-B14F-4D97-AF65-F5344CB8AC3E}">
        <p14:creationId xmlns:p14="http://schemas.microsoft.com/office/powerpoint/2010/main" val="32478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323292"/>
            <a:ext cx="8398933" cy="1334788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name = [];      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empty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name = [value, value, ..., value];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pre-filled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name[index] = value;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element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926522"/>
            <a:ext cx="8398932" cy="2031325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ducks = ["Huey", "Dewey", "Louie"];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stooges = [];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stooges[0] = "Larry";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stooges[1] = "Moe";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stooges[4] = "Curly";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stooges[4]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5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5113995"/>
            <a:ext cx="8094133" cy="1474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ways to initialize an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property (grows as needed when elements are added)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Brief note on HW2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picture containing screenshot, wall&#13;&#10;&#13;&#10;Description automatically generated">
            <a:extLst>
              <a:ext uri="{FF2B5EF4-FFF2-40B4-BE49-F238E27FC236}">
                <a16:creationId xmlns:a16="http://schemas.microsoft.com/office/drawing/2014/main" id="{F8071B33-5C62-5045-9EB4-502318C3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78" y="368300"/>
            <a:ext cx="706789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F90379-2FC8-A647-8C93-EF8854862DF7}"/>
              </a:ext>
            </a:extLst>
          </p:cNvPr>
          <p:cNvSpPr/>
          <p:nvPr/>
        </p:nvSpPr>
        <p:spPr>
          <a:xfrm>
            <a:off x="2222500" y="368300"/>
            <a:ext cx="3238500" cy="342900"/>
          </a:xfrm>
          <a:prstGeom prst="rect">
            <a:avLst/>
          </a:prstGeom>
          <a:solidFill>
            <a:schemeClr val="accent5">
              <a:lumMod val="75000"/>
              <a:alpha val="23922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C177D-4118-0A40-8C99-DD30F37B560B}"/>
              </a:ext>
            </a:extLst>
          </p:cNvPr>
          <p:cNvSpPr/>
          <p:nvPr/>
        </p:nvSpPr>
        <p:spPr>
          <a:xfrm>
            <a:off x="2222500" y="781050"/>
            <a:ext cx="3270250" cy="5851526"/>
          </a:xfrm>
          <a:prstGeom prst="rect">
            <a:avLst/>
          </a:prstGeom>
          <a:solidFill>
            <a:srgbClr val="8EB4E3">
              <a:alpha val="23922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FDAAFB-B2C1-0A42-929C-1D4FE281AD67}"/>
              </a:ext>
            </a:extLst>
          </p:cNvPr>
          <p:cNvSpPr/>
          <p:nvPr/>
        </p:nvSpPr>
        <p:spPr>
          <a:xfrm>
            <a:off x="5530850" y="752476"/>
            <a:ext cx="1631950" cy="6105524"/>
          </a:xfrm>
          <a:prstGeom prst="rect">
            <a:avLst/>
          </a:prstGeom>
          <a:solidFill>
            <a:srgbClr val="8EB4E3">
              <a:alpha val="23922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float: right</a:t>
            </a:r>
          </a:p>
          <a:p>
            <a:pPr algn="ctr"/>
            <a:r>
              <a:rPr lang="en-US" dirty="0"/>
              <a:t>margin: auto;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EEDCB4-877D-DF41-9073-D206977508AA}"/>
              </a:ext>
            </a:extLst>
          </p:cNvPr>
          <p:cNvSpPr/>
          <p:nvPr/>
        </p:nvSpPr>
        <p:spPr>
          <a:xfrm>
            <a:off x="2279650" y="6661150"/>
            <a:ext cx="3492500" cy="169862"/>
          </a:xfrm>
          <a:prstGeom prst="rect">
            <a:avLst/>
          </a:prstGeom>
          <a:solidFill>
            <a:schemeClr val="accent6">
              <a:lumMod val="20000"/>
              <a:lumOff val="80000"/>
              <a:alpha val="23922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71830-AAC5-C741-9DAE-0839E4DACEE5}"/>
              </a:ext>
            </a:extLst>
          </p:cNvPr>
          <p:cNvSpPr/>
          <p:nvPr/>
        </p:nvSpPr>
        <p:spPr>
          <a:xfrm>
            <a:off x="2323756" y="755650"/>
            <a:ext cx="1536700" cy="5775326"/>
          </a:xfrm>
          <a:prstGeom prst="rect">
            <a:avLst/>
          </a:prstGeom>
          <a:solidFill>
            <a:schemeClr val="accent2"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 </a:t>
            </a:r>
          </a:p>
          <a:p>
            <a:pPr algn="ctr"/>
            <a:r>
              <a:rPr lang="en-US" dirty="0"/>
              <a:t>Left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D5CB1-C2D5-9049-8F2D-406018D5EC55}"/>
              </a:ext>
            </a:extLst>
          </p:cNvPr>
          <p:cNvSpPr/>
          <p:nvPr/>
        </p:nvSpPr>
        <p:spPr>
          <a:xfrm>
            <a:off x="3902075" y="752476"/>
            <a:ext cx="1536700" cy="5830886"/>
          </a:xfrm>
          <a:prstGeom prst="rect">
            <a:avLst/>
          </a:prstGeom>
          <a:solidFill>
            <a:schemeClr val="accent2"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 </a:t>
            </a:r>
          </a:p>
          <a:p>
            <a:pPr algn="ctr"/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878055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Array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21477"/>
            <a:ext cx="8534400" cy="1863928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a = ["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"Jason"];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("Brian");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Jason, Brian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("Kelly");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Kelly,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Jason, Brian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Kelly,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Jason,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2400" y="3149585"/>
            <a:ext cx="8991600" cy="35057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array serves as many data structures: list, queue, stack,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methods: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concat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join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pop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push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reverse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shift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slice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sort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splice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toString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unshift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add / remove from back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unshift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add / remove from front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return the element that is removed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Lear more here: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hlinkClick r:id="rId14"/>
              </a:rPr>
              <a:t>http://www.w3schools.com/js/js_array_methods.asp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62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Splitting strings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18348" y="1417638"/>
            <a:ext cx="8707120" cy="2125209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s = "the quick brown fox";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["the", "quick", "brown", "fox"]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a.reverse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["fox", "brown", "quick", "the"]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("!");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fox!brown!quick!the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      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814" y="3853806"/>
            <a:ext cx="882565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split breaks apart a string into an array using a delimiter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join merges an array into a single string, placing a delimiter between them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s.splice</a:t>
            </a:r>
            <a:r>
              <a:rPr lang="en-US" sz="2400" dirty="0"/>
              <a:t> () can add new items into the array.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s.splice</a:t>
            </a:r>
            <a:r>
              <a:rPr lang="en-US" sz="2400" dirty="0"/>
              <a:t>(position, </a:t>
            </a:r>
            <a:r>
              <a:rPr lang="en-US" sz="2400" dirty="0" err="1"/>
              <a:t>howmany</a:t>
            </a:r>
            <a:r>
              <a:rPr lang="en-US" sz="2400" dirty="0"/>
              <a:t>, item)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s.splice</a:t>
            </a:r>
            <a:r>
              <a:rPr lang="en-US" sz="2400" dirty="0"/>
              <a:t>(0,1); can remove the first element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538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outputs?</a:t>
            </a:r>
          </a:p>
          <a:p>
            <a:pPr lvl="1"/>
            <a:r>
              <a:rPr lang="en-US" dirty="0"/>
              <a:t>let fruits = [‘banana’, ‘</a:t>
            </a:r>
            <a:r>
              <a:rPr lang="en-US" dirty="0" err="1"/>
              <a:t>kiwi’,’melon</a:t>
            </a:r>
            <a:r>
              <a:rPr lang="en-US" dirty="0"/>
              <a:t>’]</a:t>
            </a:r>
          </a:p>
          <a:p>
            <a:pPr lvl="1"/>
            <a:r>
              <a:rPr lang="en-US" dirty="0"/>
              <a:t>fruits[</a:t>
            </a:r>
            <a:r>
              <a:rPr lang="en-US" dirty="0" err="1"/>
              <a:t>fruits.length</a:t>
            </a:r>
            <a:r>
              <a:rPr lang="en-US" dirty="0"/>
              <a:t>] = ‘apple’</a:t>
            </a:r>
          </a:p>
          <a:p>
            <a:pPr lvl="1"/>
            <a:r>
              <a:rPr lang="en-US" dirty="0" err="1"/>
              <a:t>fruits.shift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fruits.unshift</a:t>
            </a:r>
            <a:r>
              <a:rPr lang="en-US" dirty="0"/>
              <a:t>(‘pear’)  [‘pear’, ‘</a:t>
            </a:r>
            <a:r>
              <a:rPr lang="en-US" dirty="0" err="1"/>
              <a:t>kiwi’,’melon’,’apple</a:t>
            </a:r>
            <a:r>
              <a:rPr lang="en-US" dirty="0"/>
              <a:t>’]</a:t>
            </a:r>
          </a:p>
          <a:p>
            <a:pPr lvl="1"/>
            <a:r>
              <a:rPr lang="en-US" dirty="0" err="1"/>
              <a:t>fruits.splice</a:t>
            </a:r>
            <a:r>
              <a:rPr lang="en-US" dirty="0"/>
              <a:t>(2, 0, ‘lemon’, ‘mongo’)</a:t>
            </a:r>
          </a:p>
          <a:p>
            <a:pPr marL="457200" lvl="1" indent="0">
              <a:buNone/>
            </a:pPr>
            <a:r>
              <a:rPr lang="en-US" dirty="0"/>
              <a:t>[‘</a:t>
            </a:r>
            <a:r>
              <a:rPr lang="en-US" dirty="0" err="1"/>
              <a:t>pear’,’kiwi’,’lemon’,’mongo’,’apple</a:t>
            </a:r>
            <a:r>
              <a:rPr lang="en-US" dirty="0"/>
              <a:t>’]</a:t>
            </a:r>
          </a:p>
          <a:p>
            <a:pPr lvl="1"/>
            <a:r>
              <a:rPr lang="en-US" dirty="0" err="1"/>
              <a:t>fruits.reverse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6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If/else statement (same as java)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5734"/>
            <a:ext cx="8229600" cy="2133600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(condition)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4384754"/>
            <a:ext cx="7552267" cy="1812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identical structure to Java's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statement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JavaScript allows almost anything as a 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</a:rPr>
              <a:t>condition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90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If/else statement (same as java)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5733"/>
            <a:ext cx="8414045" cy="2894717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= “kittens”;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(name == “puppies”)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name += “!”;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(name == “kittens”){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name +=“!!”;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name = “!” + name;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== “kittens!!”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5045042"/>
            <a:ext cx="7552267" cy="1812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identical structure to Java's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statement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JavaScript allows almost anything as a 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</a:rPr>
              <a:t>condition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33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Conditional operators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2755" y="1417639"/>
            <a:ext cx="8414045" cy="209178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18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voteable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(Age &lt; 18) ? "Too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young":"Old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 // “old”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elvisLives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4 ? “Yes”: “No”;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755" y="4152956"/>
            <a:ext cx="8686800" cy="2151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Takes three parameters:  condition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?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expr1 : expr2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the condition is true, the operator returns the  the value of expr1, otherwise, it returns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 used instead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if/else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2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Conditional operators: multiple ternary evaluations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2755" y="1868850"/>
            <a:ext cx="8414045" cy="209178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firstCheck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secondCheck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access =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firstCheck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“Access denied”: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secondCheck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“Access denied”: “Access granted”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2628" y="4031658"/>
            <a:ext cx="8686800" cy="28286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value of acces</a:t>
            </a:r>
            <a:r>
              <a:rPr lang="en-US" sz="2200" dirty="0">
                <a:latin typeface="Arial" panose="020B0604020202020204" pitchFamily="34" charset="0"/>
              </a:rPr>
              <a:t>s?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Conditional operator is right associative.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Use this with Caution.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More on conditional operators: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https://developer.mozilla.org/en-US/docs/Web/JavaScript/Reference/Operators/Conditional_Operator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24892" y="4311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10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smallest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Write a function named </a:t>
            </a:r>
            <a:r>
              <a:rPr lang="en-US" b="1" dirty="0" err="1"/>
              <a:t>findMin</a:t>
            </a:r>
            <a:r>
              <a:rPr lang="en-US" dirty="0"/>
              <a:t> that accepts an array of numbers as a parameter and returns the smallest number in the array. For example, if an array variable named </a:t>
            </a:r>
            <a:r>
              <a:rPr lang="en-US" dirty="0" err="1"/>
              <a:t>nums</a:t>
            </a:r>
            <a:r>
              <a:rPr lang="en-US" dirty="0"/>
              <a:t> stored the following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s-IS" dirty="0"/>
              <a:t>let nums = [-1, 3.2, 12, 15, -4, 1, -12.5, 1, 8];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en-US" dirty="0"/>
              <a:t>Then the call of </a:t>
            </a:r>
            <a:r>
              <a:rPr lang="en-US" dirty="0" err="1"/>
              <a:t>findMin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 should return -12.5 since that is the smallest numerical value in the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assume that the array passed to your function is non-empty and contains only number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display results, you can use </a:t>
            </a:r>
            <a:r>
              <a:rPr lang="en-US" dirty="0" err="1"/>
              <a:t>document.write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57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2: reverse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JavaScript function that reverse a number. </a:t>
            </a:r>
            <a:r>
              <a:rPr lang="en-US" dirty="0" err="1">
                <a:solidFill>
                  <a:srgbClr val="FF0000"/>
                </a:solidFill>
              </a:rPr>
              <a:t>E.g</a:t>
            </a:r>
            <a:r>
              <a:rPr lang="en-US" dirty="0">
                <a:solidFill>
                  <a:srgbClr val="FF0000"/>
                </a:solidFill>
              </a:rPr>
              <a:t>:  25368 -&gt; 86352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Step 1: Create a simple .html file. </a:t>
            </a:r>
          </a:p>
          <a:p>
            <a:r>
              <a:rPr lang="en-US" dirty="0"/>
              <a:t>Step 2: Write a function and save it as </a:t>
            </a:r>
            <a:r>
              <a:rPr lang="en-US" dirty="0" err="1"/>
              <a:t>ReverseString.js</a:t>
            </a:r>
            <a:endParaRPr lang="en-US" dirty="0"/>
          </a:p>
          <a:p>
            <a:r>
              <a:rPr lang="en-US" dirty="0"/>
              <a:t>Step 3: link the .</a:t>
            </a:r>
            <a:r>
              <a:rPr lang="en-US" dirty="0" err="1"/>
              <a:t>js</a:t>
            </a:r>
            <a:r>
              <a:rPr lang="en-US" dirty="0"/>
              <a:t> into the &lt;head&gt;&lt;/head&gt; in your .html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change the number to string. </a:t>
            </a:r>
          </a:p>
          <a:p>
            <a:r>
              <a:rPr lang="en-US" dirty="0"/>
              <a:t>Then </a:t>
            </a:r>
            <a:r>
              <a:rPr lang="en-US" dirty="0" err="1"/>
              <a:t>n.split</a:t>
            </a:r>
            <a:r>
              <a:rPr lang="en-US" dirty="0"/>
              <a:t>(“”).reverse().join(“”);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77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3: guess a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JavaScript program where the program takes a random integer between 1 and 10, the user then prompted to input a guess number. If the user input matches the guess number, the program will display “good work”, otherwise, it will display “not matched”. 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Hint: use alert() function to pop out text message.</a:t>
            </a:r>
          </a:p>
          <a:p>
            <a:pPr marL="400050" lvl="1" indent="0">
              <a:buNone/>
            </a:pPr>
            <a:r>
              <a:rPr lang="en-US" dirty="0"/>
              <a:t>Use Prompt() for user input.   E.g.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gnum</a:t>
            </a:r>
            <a:r>
              <a:rPr lang="en-US" dirty="0"/>
              <a:t> = prompt('Guess the number between 1 and 10</a:t>
            </a:r>
          </a:p>
        </p:txBody>
      </p:sp>
    </p:spTree>
    <p:extLst>
      <p:ext uri="{BB962C8B-B14F-4D97-AF65-F5344CB8AC3E}">
        <p14:creationId xmlns:p14="http://schemas.microsoft.com/office/powerpoint/2010/main" val="234571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Brief tips on HW2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A454A-94C1-E34F-A0F7-281182A34F15}"/>
              </a:ext>
            </a:extLst>
          </p:cNvPr>
          <p:cNvSpPr txBox="1"/>
          <p:nvPr/>
        </p:nvSpPr>
        <p:spPr>
          <a:xfrm>
            <a:off x="787400" y="1536700"/>
            <a:ext cx="835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class to group common elements (e.g. the movie reviews).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class to group elements that share the same layout  (e.g. float to the right or left).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percentage to specify the width of the columns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70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4: split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function to split a string and convert it to an array of words. </a:t>
            </a:r>
          </a:p>
          <a:p>
            <a:endParaRPr lang="en-US" dirty="0"/>
          </a:p>
          <a:p>
            <a:r>
              <a:rPr lang="en-US" dirty="0"/>
              <a:t>alert(</a:t>
            </a:r>
            <a:r>
              <a:rPr lang="en-US" dirty="0" err="1"/>
              <a:t>string_to_array</a:t>
            </a:r>
            <a:r>
              <a:rPr lang="en-US" dirty="0"/>
              <a:t>(“ Monday is blue”)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 “Monday”, “is”, “Blue”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37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5:  show today’s 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Write a JavaScript function to display today’s day in the following format:</a:t>
            </a:r>
          </a:p>
          <a:p>
            <a:r>
              <a:rPr lang="en-US" dirty="0"/>
              <a:t>Today is Thursday. It is 5:30pm.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about how to display “pm” versus “am”  depends on the hour. </a:t>
            </a:r>
          </a:p>
          <a:p>
            <a:pPr marL="0" indent="0">
              <a:buNone/>
            </a:pPr>
            <a:r>
              <a:rPr lang="en-US" dirty="0"/>
              <a:t>You can use </a:t>
            </a:r>
            <a:r>
              <a:rPr lang="en-US" dirty="0" err="1"/>
              <a:t>document.write</a:t>
            </a:r>
            <a:r>
              <a:rPr lang="en-US" dirty="0"/>
              <a:t> or alert to display the message.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makes the days into an array of strings. Again array starts with 0.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736505"/>
            <a:ext cx="8229600" cy="163121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new Date();       //get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get the day of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hour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d.getHours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 get hours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minuets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d.getMinuets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//get minuets</a:t>
            </a:r>
          </a:p>
          <a:p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49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5 (take home): show dates until Christmas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876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Write a JavaScript to display how many dates until Christmas of 2016. </a:t>
            </a:r>
          </a:p>
          <a:p>
            <a:r>
              <a:rPr lang="en-US" sz="3800" dirty="0"/>
              <a:t>You might find the following function useful:</a:t>
            </a:r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r>
              <a:rPr lang="en-US" sz="3800" dirty="0"/>
              <a:t>Expected month from 0 to 11. 11 will be December, 12 will be start of the next year</a:t>
            </a:r>
          </a:p>
          <a:p>
            <a:endParaRPr lang="en-US" sz="3800" dirty="0"/>
          </a:p>
          <a:p>
            <a:r>
              <a:rPr lang="en-US" sz="3800" dirty="0"/>
              <a:t>JS complete date references:</a:t>
            </a:r>
          </a:p>
          <a:p>
            <a:r>
              <a:rPr lang="en-US" sz="3800" dirty="0">
                <a:hlinkClick r:id="rId2"/>
              </a:rPr>
              <a:t>http://www.w3schools.com/jsref/jsref_obj_date.asp</a:t>
            </a:r>
            <a:endParaRPr lang="en-US" sz="3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2404" y="2516337"/>
            <a:ext cx="8541596" cy="1938992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new Date();       //get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d.getFulLyear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get the year of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d.getMonth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// get the month of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d.setFullYear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(2020, 10,3); // Tue Nov 03 2020 11:17:37 GMT -500 (EST)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26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Next Class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Event-Driven Programming (Buttons, Forms)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and 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18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Take-home reading and exercise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Introduction to JavaScript (must read):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https://developer.mozilla.org/en-US/docs/Web/JavaScript/A_re-introduction_to_JavaScript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DOC model: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https://developer.mozilla.org/en-US/docs/Web/API/Document_Object_Model/Introduction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tutorial:</a:t>
            </a:r>
          </a:p>
          <a:p>
            <a:r>
              <a:rPr lang="en-US" dirty="0">
                <a:hlinkClick r:id="rId4"/>
              </a:rPr>
              <a:t>https://www.codecademy.com/learn/javascript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Activity 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/>
                <a:cs typeface="Arial"/>
              </a:rPr>
              <a:t>What is JavaScript </a:t>
            </a:r>
          </a:p>
          <a:p>
            <a:r>
              <a:rPr lang="en-US" dirty="0">
                <a:latin typeface="Arial"/>
                <a:cs typeface="Arial"/>
              </a:rPr>
              <a:t>Linking to JavaScript </a:t>
            </a:r>
          </a:p>
          <a:p>
            <a:r>
              <a:rPr lang="en-US" dirty="0">
                <a:latin typeface="Arial"/>
                <a:cs typeface="Arial"/>
              </a:rPr>
              <a:t>Demo of simple scripts</a:t>
            </a:r>
          </a:p>
          <a:p>
            <a:r>
              <a:rPr lang="en-US" dirty="0">
                <a:latin typeface="Arial"/>
                <a:cs typeface="Arial"/>
              </a:rPr>
              <a:t>Variable types </a:t>
            </a:r>
          </a:p>
          <a:p>
            <a:r>
              <a:rPr lang="en-US" dirty="0">
                <a:latin typeface="Arial"/>
                <a:cs typeface="Arial"/>
              </a:rPr>
              <a:t>JavaScript Objects: Array, Data, Math, </a:t>
            </a:r>
          </a:p>
          <a:p>
            <a:r>
              <a:rPr lang="en-US" dirty="0">
                <a:latin typeface="Arial"/>
                <a:cs typeface="Arial"/>
              </a:rPr>
              <a:t>Defining Functions </a:t>
            </a:r>
          </a:p>
          <a:p>
            <a:r>
              <a:rPr lang="en-US" dirty="0">
                <a:latin typeface="Arial"/>
                <a:cs typeface="Arial"/>
              </a:rPr>
              <a:t>Exercises</a:t>
            </a:r>
          </a:p>
          <a:p>
            <a:r>
              <a:rPr lang="en-US" dirty="0">
                <a:latin typeface="Arial"/>
                <a:cs typeface="Arial"/>
              </a:rPr>
              <a:t>Homework 3 is out and due next Sunday.</a:t>
            </a: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Learning goal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/>
                <a:cs typeface="Arial"/>
              </a:rPr>
              <a:t>Write very simple JavaScript functions to do stuff like: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A.  Simple Math</a:t>
            </a:r>
          </a:p>
          <a:p>
            <a:r>
              <a:rPr lang="en-US" sz="2400" dirty="0">
                <a:latin typeface="Arial"/>
                <a:cs typeface="Arial"/>
              </a:rPr>
              <a:t>B.  Simple string manipulations.</a:t>
            </a:r>
          </a:p>
          <a:p>
            <a:r>
              <a:rPr lang="en-US" sz="2400" dirty="0">
                <a:latin typeface="Arial"/>
                <a:cs typeface="Arial"/>
              </a:rPr>
              <a:t>D.  Dates, time, year. </a:t>
            </a:r>
          </a:p>
          <a:p>
            <a:r>
              <a:rPr lang="en-US" sz="2400" dirty="0">
                <a:latin typeface="Arial"/>
                <a:cs typeface="Arial"/>
              </a:rPr>
              <a:t>C.  Alert the results to Browser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2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Client-side scripting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2574" y="5925213"/>
            <a:ext cx="7045661" cy="820016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client-side script</a:t>
            </a:r>
            <a:r>
              <a:rPr lang="en-US" sz="2400" dirty="0"/>
              <a:t>: code runs in browser </a:t>
            </a:r>
            <a:r>
              <a:rPr lang="en-US" sz="2400" i="1" dirty="0"/>
              <a:t>after</a:t>
            </a:r>
            <a:r>
              <a:rPr lang="en-US" sz="2400" dirty="0"/>
              <a:t> page is sent back from server often this code manipulates the page or responds to user actions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figure_2_client_side_script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4" y="1625600"/>
            <a:ext cx="7626096" cy="41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Demo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905" y="1417638"/>
            <a:ext cx="8761524" cy="467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Matrix: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  <a:hlinkClick r:id="rId3"/>
              </a:rPr>
              <a:t>http://codepen.io/neilcarpenter/pen/oeGwD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JavaScript and Canvas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  <a:hlinkClick r:id="rId4"/>
              </a:rPr>
              <a:t>http://fabricjs.com/intersection/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3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25117</TotalTime>
  <Words>2879</Words>
  <Application>Microsoft Macintosh PowerPoint</Application>
  <PresentationFormat>On-screen Show (4:3)</PresentationFormat>
  <Paragraphs>573</Paragraphs>
  <Slides>54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Century Gothic</vt:lpstr>
      <vt:lpstr>Consolas</vt:lpstr>
      <vt:lpstr>Courier New</vt:lpstr>
      <vt:lpstr>Helvetica</vt:lpstr>
      <vt:lpstr>Wingdings</vt:lpstr>
      <vt:lpstr>Office Theme</vt:lpstr>
      <vt:lpstr>CSC435: Web Programming  Lecture 8: Intro to JavaScript, data types, variables, functions.</vt:lpstr>
      <vt:lpstr>What we have learned so far</vt:lpstr>
      <vt:lpstr>Brief note on HW2</vt:lpstr>
      <vt:lpstr>Brief note on HW2</vt:lpstr>
      <vt:lpstr>Brief tips on HW2</vt:lpstr>
      <vt:lpstr>Activity Outline</vt:lpstr>
      <vt:lpstr>Learning goal</vt:lpstr>
      <vt:lpstr>Client-side scripting</vt:lpstr>
      <vt:lpstr>JavaScript Demo</vt:lpstr>
      <vt:lpstr>HTML, CSS, JavaScript</vt:lpstr>
      <vt:lpstr>What is JavaScript</vt:lpstr>
      <vt:lpstr>Links to JavaScript</vt:lpstr>
      <vt:lpstr>Very first JS</vt:lpstr>
      <vt:lpstr>Document Object Model (DOM)</vt:lpstr>
      <vt:lpstr>Document Object Model</vt:lpstr>
      <vt:lpstr>Object Notation </vt:lpstr>
      <vt:lpstr>Example: window.alert</vt:lpstr>
      <vt:lpstr>Example: document.write</vt:lpstr>
      <vt:lpstr>Example: document.write</vt:lpstr>
      <vt:lpstr>Quiz</vt:lpstr>
      <vt:lpstr>Variables and types</vt:lpstr>
      <vt:lpstr>let vs. var</vt:lpstr>
      <vt:lpstr>let vs. var</vt:lpstr>
      <vt:lpstr>Number type</vt:lpstr>
      <vt:lpstr>String type</vt:lpstr>
      <vt:lpstr>String property and methods</vt:lpstr>
      <vt:lpstr>More on String</vt:lpstr>
      <vt:lpstr>Converting strings to number</vt:lpstr>
      <vt:lpstr>Number to string</vt:lpstr>
      <vt:lpstr>Comments</vt:lpstr>
      <vt:lpstr>for loop</vt:lpstr>
      <vt:lpstr>Define Functions</vt:lpstr>
      <vt:lpstr>Exercise : converting length in cm to inches </vt:lpstr>
      <vt:lpstr>Exercise : converting length in cm to inches </vt:lpstr>
      <vt:lpstr>Math object</vt:lpstr>
      <vt:lpstr>Boolean type</vt:lpstr>
      <vt:lpstr>Logical operators</vt:lpstr>
      <vt:lpstr>Typeof</vt:lpstr>
      <vt:lpstr>Arrays</vt:lpstr>
      <vt:lpstr>Array Methods</vt:lpstr>
      <vt:lpstr>Splitting strings</vt:lpstr>
      <vt:lpstr>Exercise</vt:lpstr>
      <vt:lpstr>If/else statement (same as java)</vt:lpstr>
      <vt:lpstr>If/else statement (same as java)</vt:lpstr>
      <vt:lpstr>Conditional operators</vt:lpstr>
      <vt:lpstr>Conditional operators: multiple ternary evaluations</vt:lpstr>
      <vt:lpstr>Exercise 1: smallest</vt:lpstr>
      <vt:lpstr>Exercise 2: reverse a number</vt:lpstr>
      <vt:lpstr>Exercise 3: guess a number</vt:lpstr>
      <vt:lpstr>Exercise 4: split string</vt:lpstr>
      <vt:lpstr>Exercise 5:  show today’s date</vt:lpstr>
      <vt:lpstr>Exercise 5 (take home): show dates until Christmas</vt:lpstr>
      <vt:lpstr>Next Class</vt:lpstr>
      <vt:lpstr>Take-home reading and exercise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1879</cp:revision>
  <dcterms:created xsi:type="dcterms:W3CDTF">2014-01-16T21:31:48Z</dcterms:created>
  <dcterms:modified xsi:type="dcterms:W3CDTF">2019-02-12T22:30:04Z</dcterms:modified>
</cp:coreProperties>
</file>