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50"/>
  </p:notesMasterIdLst>
  <p:sldIdLst>
    <p:sldId id="256" r:id="rId2"/>
    <p:sldId id="501" r:id="rId3"/>
    <p:sldId id="502" r:id="rId4"/>
    <p:sldId id="503" r:id="rId5"/>
    <p:sldId id="456" r:id="rId6"/>
    <p:sldId id="370" r:id="rId7"/>
    <p:sldId id="480" r:id="rId8"/>
    <p:sldId id="441" r:id="rId9"/>
    <p:sldId id="500" r:id="rId10"/>
    <p:sldId id="449" r:id="rId11"/>
    <p:sldId id="448" r:id="rId12"/>
    <p:sldId id="451" r:id="rId13"/>
    <p:sldId id="450" r:id="rId14"/>
    <p:sldId id="475" r:id="rId15"/>
    <p:sldId id="476" r:id="rId16"/>
    <p:sldId id="479" r:id="rId17"/>
    <p:sldId id="477" r:id="rId18"/>
    <p:sldId id="478" r:id="rId19"/>
    <p:sldId id="495" r:id="rId20"/>
    <p:sldId id="474" r:id="rId21"/>
    <p:sldId id="472" r:id="rId22"/>
    <p:sldId id="473" r:id="rId23"/>
    <p:sldId id="496" r:id="rId24"/>
    <p:sldId id="498" r:id="rId25"/>
    <p:sldId id="497" r:id="rId26"/>
    <p:sldId id="470" r:id="rId27"/>
    <p:sldId id="469" r:id="rId28"/>
    <p:sldId id="463" r:id="rId29"/>
    <p:sldId id="464" r:id="rId30"/>
    <p:sldId id="465" r:id="rId31"/>
    <p:sldId id="467" r:id="rId32"/>
    <p:sldId id="471" r:id="rId33"/>
    <p:sldId id="481" r:id="rId34"/>
    <p:sldId id="482" r:id="rId35"/>
    <p:sldId id="494" r:id="rId36"/>
    <p:sldId id="483" r:id="rId37"/>
    <p:sldId id="468" r:id="rId38"/>
    <p:sldId id="484" r:id="rId39"/>
    <p:sldId id="487" r:id="rId40"/>
    <p:sldId id="486" r:id="rId41"/>
    <p:sldId id="499" r:id="rId42"/>
    <p:sldId id="490" r:id="rId43"/>
    <p:sldId id="488" r:id="rId44"/>
    <p:sldId id="489" r:id="rId45"/>
    <p:sldId id="491" r:id="rId46"/>
    <p:sldId id="492" r:id="rId47"/>
    <p:sldId id="493" r:id="rId48"/>
    <p:sldId id="36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7C2"/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442" autoAdjust="0"/>
  </p:normalViewPr>
  <p:slideViewPr>
    <p:cSldViewPr snapToGrid="0" snapToObjects="1">
      <p:cViewPr varScale="1">
        <p:scale>
          <a:sx n="146" d="100"/>
          <a:sy n="146" d="100"/>
        </p:scale>
        <p:origin x="7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is 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is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is 2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is 3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is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67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shift()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removes the 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element from an array and returns that removed element. This method changes the length 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splice()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changes the contents of an array by removing existing elements and/or adding new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shift()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removes the 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element from an array and returns that removed element. This method changes the length 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 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unshift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adds one or more elements to the beginning of an array and returns the new length 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shift()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removes the 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element from an array and returns that removed element. This method changes the length of the array.</a:t>
            </a:r>
          </a:p>
          <a:p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 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unshift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adds one or more elements to the beginning of an array and returns the new length of the array.</a:t>
            </a:r>
          </a:p>
          <a:p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splice()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changes the contents of an array by removing existing elements and/or adding new elements.</a:t>
            </a:r>
          </a:p>
          <a:p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Math.floor</a:t>
            </a:r>
            <a:r>
              <a:rPr lang="en-US" baseline="0" dirty="0"/>
              <a:t> (</a:t>
            </a:r>
            <a:r>
              <a:rPr lang="en-US" baseline="0" dirty="0" err="1"/>
              <a:t>Math.random</a:t>
            </a:r>
            <a:r>
              <a:rPr lang="en-US" baseline="0" dirty="0"/>
              <a:t>()*11);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2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max.asp" TargetMode="External"/><Relationship Id="rId13" Type="http://schemas.openxmlformats.org/officeDocument/2006/relationships/hyperlink" Target="http://www.w3schools.com/jsref/jsref_sin.asp" TargetMode="External"/><Relationship Id="rId3" Type="http://schemas.openxmlformats.org/officeDocument/2006/relationships/hyperlink" Target="http://www.w3schools.com/jsref/jsref_abs.asp" TargetMode="External"/><Relationship Id="rId7" Type="http://schemas.openxmlformats.org/officeDocument/2006/relationships/hyperlink" Target="http://www.w3schools.com/jsref/jsref_log.asp" TargetMode="External"/><Relationship Id="rId12" Type="http://schemas.openxmlformats.org/officeDocument/2006/relationships/hyperlink" Target="http://www.w3schools.com/jsref/jsref_round.asp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w3schools.com/js/js_mat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floor.asp" TargetMode="External"/><Relationship Id="rId11" Type="http://schemas.openxmlformats.org/officeDocument/2006/relationships/hyperlink" Target="http://www.w3schools.com/jsref/jsref_random.asp" TargetMode="External"/><Relationship Id="rId5" Type="http://schemas.openxmlformats.org/officeDocument/2006/relationships/hyperlink" Target="http://www.w3schools.com/jsref/jsref_cos.asp" TargetMode="External"/><Relationship Id="rId15" Type="http://schemas.openxmlformats.org/officeDocument/2006/relationships/hyperlink" Target="http://www.w3schools.com/jsref/jsref_tan.asp" TargetMode="External"/><Relationship Id="rId10" Type="http://schemas.openxmlformats.org/officeDocument/2006/relationships/hyperlink" Target="http://www.w3schools.com/jsref/jsref_pow.asp" TargetMode="External"/><Relationship Id="rId4" Type="http://schemas.openxmlformats.org/officeDocument/2006/relationships/hyperlink" Target="http://www.w3schools.com/jsref/jsref_ceil.asp" TargetMode="External"/><Relationship Id="rId9" Type="http://schemas.openxmlformats.org/officeDocument/2006/relationships/hyperlink" Target="http://www.w3schools.com/jsref/jsref_min.asp" TargetMode="External"/><Relationship Id="rId14" Type="http://schemas.openxmlformats.org/officeDocument/2006/relationships/hyperlink" Target="http://www.w3schools.com/jsref/jsref_sqrt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type_conversion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hift.asp" TargetMode="External"/><Relationship Id="rId13" Type="http://schemas.openxmlformats.org/officeDocument/2006/relationships/hyperlink" Target="http://www.w3schools.com/jsref/jsref_unshift.asp" TargetMode="External"/><Relationship Id="rId3" Type="http://schemas.openxmlformats.org/officeDocument/2006/relationships/hyperlink" Target="http://www.w3schools.com/jsref/jsref_concat_array.asp" TargetMode="External"/><Relationship Id="rId7" Type="http://schemas.openxmlformats.org/officeDocument/2006/relationships/hyperlink" Target="http://www.w3schools.com/jsref/jsref_reverse.asp" TargetMode="External"/><Relationship Id="rId12" Type="http://schemas.openxmlformats.org/officeDocument/2006/relationships/hyperlink" Target="http://www.w3schools.com/jsref/jsref_toString_array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push.asp" TargetMode="External"/><Relationship Id="rId11" Type="http://schemas.openxmlformats.org/officeDocument/2006/relationships/hyperlink" Target="http://www.w3schools.com/jsref/jsref_splice.asp" TargetMode="External"/><Relationship Id="rId5" Type="http://schemas.openxmlformats.org/officeDocument/2006/relationships/hyperlink" Target="http://www.w3schools.com/jsref/jsref_pop.asp" TargetMode="External"/><Relationship Id="rId10" Type="http://schemas.openxmlformats.org/officeDocument/2006/relationships/hyperlink" Target="http://www.w3schools.com/jsref/jsref_sort.asp" TargetMode="External"/><Relationship Id="rId4" Type="http://schemas.openxmlformats.org/officeDocument/2006/relationships/hyperlink" Target="http://www.w3schools.com/jsref/jsref_join.asp" TargetMode="External"/><Relationship Id="rId9" Type="http://schemas.openxmlformats.org/officeDocument/2006/relationships/hyperlink" Target="http://www.w3schools.com/jsref/jsref_slice_array.asp" TargetMode="External"/><Relationship Id="rId14" Type="http://schemas.openxmlformats.org/officeDocument/2006/relationships/hyperlink" Target="http://www.w3schools.com/js/js_array_methods.as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peakingjs.com/es5/ch07.html%23_rules_for_using_semicolon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peakingjs.com/es5/ch12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js/tryit.asp?filename=tryjs_lightbul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lightbul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date.as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hyperlink" Target="https://developer.mozilla.org/en-US/docs/Web/JavaScript/A_re-introduction_to_Java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70" y="1000631"/>
            <a:ext cx="8188716" cy="17444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CSC435: Web Programming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Lecture 9: JavaScript: 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Conditional and Loops, Event-driven programming</a:t>
            </a:r>
            <a:endParaRPr lang="en-US" sz="44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03" y="400709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 Xiao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University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Feb 15, Friday,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Math object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24746" y="1845734"/>
            <a:ext cx="7843520" cy="139630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rand1to10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* 10 + 1);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three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(),2); // power of 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(10*x)/10; // round to the tenth.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7680" y="3303226"/>
            <a:ext cx="8080586" cy="35057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methods: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3"/>
              </a:rPr>
              <a:t>abs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4"/>
              </a:rPr>
              <a:t>ceil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5"/>
              </a:rPr>
              <a:t>cos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6"/>
              </a:rPr>
              <a:t>floor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7"/>
              </a:rPr>
              <a:t>log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8"/>
              </a:rPr>
              <a:t>max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9"/>
              </a:rPr>
              <a:t>min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0"/>
              </a:rPr>
              <a:t>pow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1"/>
              </a:rPr>
              <a:t>random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2"/>
              </a:rPr>
              <a:t>round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3"/>
              </a:rPr>
              <a:t>sin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4"/>
              </a:rPr>
              <a:t>sqrt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5"/>
              </a:rPr>
              <a:t>tan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335177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properties: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PI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Arial"/>
              <a:cs typeface="Arial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  <a:hlinkClick r:id="rId16"/>
              </a:rPr>
              <a:t>http://www.w3schools.com/js/js_math.asp</a:t>
            </a: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8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Boolean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91734"/>
            <a:ext cx="8348133" cy="145626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iLikeJS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ieIsGood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"IE6" &gt; 0;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("web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great") {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true */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(0) {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false */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06214" y="3529860"/>
            <a:ext cx="7646299" cy="2705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any value can be used as a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falsey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values: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truthy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values: anything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converting a value into a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explicitly: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boolValue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Boolean(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  <a:cs typeface="Consolas" panose="020B0609020204030204" pitchFamily="49" charset="0"/>
              </a:rPr>
              <a:t>otherValue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Logical operators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7765"/>
            <a:ext cx="7971362" cy="52908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 Relational: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&gt; &lt; &gt;= &lt;=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 Logical: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&amp;&amp; || 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/>
                <a:cs typeface="Arial"/>
              </a:rPr>
              <a:t>Equality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== !=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Arial"/>
                <a:cs typeface="Arial"/>
              </a:rPr>
              <a:t>=== !==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Most logical operators automatically convert types.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These are all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true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: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5 &lt; "7"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42 == 42.0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"5.0" == 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The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===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 and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!==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 are strict equality tests; checks both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cs typeface="Arial"/>
              </a:rPr>
              <a:t>type and value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: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"5.0" === 5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 is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false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5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Typeof</a:t>
            </a:r>
            <a:endParaRPr lang="en-US" dirty="0"/>
          </a:p>
        </p:txBody>
      </p:sp>
      <p:pic>
        <p:nvPicPr>
          <p:cNvPr id="7" name="Picture 6" descr="Screen Shot 2016-02-10 at 11.5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454"/>
            <a:ext cx="8686801" cy="3087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184" y="5448195"/>
            <a:ext cx="7709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linkClick r:id=""/>
            </a:endParaRPr>
          </a:p>
          <a:p>
            <a:r>
              <a:rPr lang="en-US" dirty="0">
                <a:hlinkClick r:id=""/>
              </a:rPr>
              <a:t>http://www.w3schools.com/js/js_type_conversion.asp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047620"/>
            <a:ext cx="612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no type conversions: </a:t>
            </a:r>
          </a:p>
        </p:txBody>
      </p:sp>
    </p:spTree>
    <p:extLst>
      <p:ext uri="{BB962C8B-B14F-4D97-AF65-F5344CB8AC3E}">
        <p14:creationId xmlns:p14="http://schemas.microsoft.com/office/powerpoint/2010/main" val="31363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If/else statement (same as java)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5734"/>
            <a:ext cx="8229600" cy="2133600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(condition)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4384754"/>
            <a:ext cx="7552267" cy="1812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identical structure to Java's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statement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JavaScript allows almost anything as a 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</a:rPr>
              <a:t>condition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If/else statement (same as java)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5733"/>
            <a:ext cx="8414045" cy="2894717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name = “kittens”;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(name == “puppies”)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name += “!”;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(name == “kittens”){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name +=“!!”;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name = “!” + name;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== “kittens!!”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5045042"/>
            <a:ext cx="7552267" cy="1812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identical structure to Java's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statement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JavaScript allows almost anything as a 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</a:rPr>
              <a:t>condition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2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for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9556" y="1579367"/>
            <a:ext cx="7717244" cy="923330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for (initialization; condition; update) {</a:t>
            </a:r>
          </a:p>
          <a:p>
            <a:r>
              <a:rPr lang="en-US" dirty="0">
                <a:latin typeface="Courier New"/>
                <a:cs typeface="Courier New"/>
              </a:rPr>
              <a:t>  statements;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9556" y="2910230"/>
            <a:ext cx="7717244" cy="1200329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let sum = 0;</a:t>
            </a:r>
          </a:p>
          <a:p>
            <a:r>
              <a:rPr lang="en-US" dirty="0">
                <a:latin typeface="Courier New"/>
                <a:cs typeface="Courier New"/>
              </a:rPr>
              <a:t>for (let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 {</a:t>
            </a:r>
          </a:p>
          <a:p>
            <a:r>
              <a:rPr lang="en-US" dirty="0">
                <a:latin typeface="Courier New"/>
                <a:cs typeface="Courier New"/>
              </a:rPr>
              <a:t>  sum = sum +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 // same as sum +=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19556" y="4850851"/>
            <a:ext cx="7867244" cy="1477328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dirty="0"/>
              <a:t>let s1 = "</a:t>
            </a:r>
            <a:r>
              <a:rPr lang="da-DK" dirty="0" err="1"/>
              <a:t>It's</a:t>
            </a:r>
            <a:r>
              <a:rPr lang="da-DK" dirty="0"/>
              <a:t> a-</a:t>
            </a:r>
            <a:r>
              <a:rPr lang="da-DK" dirty="0" err="1"/>
              <a:t>me</a:t>
            </a:r>
            <a:r>
              <a:rPr lang="da-DK" dirty="0"/>
              <a:t>, Mario!";</a:t>
            </a:r>
          </a:p>
          <a:p>
            <a:r>
              <a:rPr lang="da-DK" dirty="0"/>
              <a:t>let s2 = "";</a:t>
            </a:r>
          </a:p>
          <a:p>
            <a:r>
              <a:rPr lang="da-DK" dirty="0"/>
              <a:t>for (let i = 0; i &lt; </a:t>
            </a:r>
            <a:r>
              <a:rPr lang="da-DK" dirty="0" err="1"/>
              <a:t>s.length</a:t>
            </a:r>
            <a:r>
              <a:rPr lang="da-DK" dirty="0"/>
              <a:t>; i++) {</a:t>
            </a:r>
          </a:p>
          <a:p>
            <a:r>
              <a:rPr lang="da-DK" dirty="0"/>
              <a:t>  s2 += s1[i] + s1[i];</a:t>
            </a:r>
          </a:p>
          <a:p>
            <a:r>
              <a:rPr lang="da-DK" dirty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556" y="4399595"/>
            <a:ext cx="50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this? </a:t>
            </a:r>
          </a:p>
        </p:txBody>
      </p:sp>
    </p:spTree>
    <p:extLst>
      <p:ext uri="{BB962C8B-B14F-4D97-AF65-F5344CB8AC3E}">
        <p14:creationId xmlns:p14="http://schemas.microsoft.com/office/powerpoint/2010/main" val="170477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While loops (same as Java)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25418"/>
            <a:ext cx="8414045" cy="988372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while(condition){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134450"/>
            <a:ext cx="8414045" cy="988372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(conditions); 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58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Exercise: predicting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5257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forloop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for 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1; </a:t>
            </a:r>
            <a:r>
              <a:rPr lang="en-US" sz="1400" dirty="0" err="1"/>
              <a:t>i</a:t>
            </a:r>
            <a:r>
              <a:rPr lang="en-US" sz="1400" dirty="0"/>
              <a:t> &lt;= 10;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0" indent="0">
              <a:buNone/>
            </a:pPr>
            <a:r>
              <a:rPr lang="en-US" sz="1400" dirty="0"/>
              <a:t>        let mystery = "";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// inner loop 1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</a:p>
          <a:p>
            <a:pPr marL="0" indent="0">
              <a:buNone/>
            </a:pPr>
            <a:r>
              <a:rPr lang="en-US" sz="1400" dirty="0"/>
              <a:t>        for (</a:t>
            </a:r>
            <a:r>
              <a:rPr lang="en-US" sz="1400" dirty="0" err="1"/>
              <a:t>var</a:t>
            </a:r>
            <a:r>
              <a:rPr lang="en-US" sz="1400" dirty="0"/>
              <a:t> j = 1; j &lt;= 10 - </a:t>
            </a:r>
            <a:r>
              <a:rPr lang="en-US" sz="1400" dirty="0" err="1"/>
              <a:t>i</a:t>
            </a:r>
            <a:r>
              <a:rPr lang="en-US" sz="1400" dirty="0"/>
              <a:t>; </a:t>
            </a:r>
            <a:r>
              <a:rPr lang="en-US" sz="1400" dirty="0" err="1"/>
              <a:t>j++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      mystery += " ";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// inner loop 2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document.write</a:t>
            </a:r>
            <a:r>
              <a:rPr lang="en-US" sz="1400" dirty="0"/>
              <a:t>("&lt;</a:t>
            </a:r>
            <a:r>
              <a:rPr lang="en-US" sz="1400" dirty="0" err="1"/>
              <a:t>br</a:t>
            </a:r>
            <a:r>
              <a:rPr lang="en-US" sz="1400" dirty="0"/>
              <a:t>&gt;");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for (</a:t>
            </a:r>
            <a:r>
              <a:rPr lang="en-US" sz="1400" dirty="0" err="1"/>
              <a:t>var</a:t>
            </a:r>
            <a:r>
              <a:rPr lang="en-US" sz="1400" dirty="0"/>
              <a:t> j = 1; j &lt;= 2 * </a:t>
            </a:r>
            <a:r>
              <a:rPr lang="en-US" sz="1400" dirty="0" err="1"/>
              <a:t>i</a:t>
            </a:r>
            <a:r>
              <a:rPr lang="en-US" sz="1400" dirty="0"/>
              <a:t> - 1; </a:t>
            </a:r>
            <a:r>
              <a:rPr lang="en-US" sz="1400" dirty="0" err="1"/>
              <a:t>j++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      mystery += "*";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document.write</a:t>
            </a:r>
            <a:r>
              <a:rPr lang="en-US" sz="1400" dirty="0"/>
              <a:t>(mystery);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452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Exercise: predicting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text = ""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do {</a:t>
            </a:r>
          </a:p>
          <a:p>
            <a:pPr marL="0" indent="0">
              <a:buNone/>
            </a:pPr>
            <a:r>
              <a:rPr lang="en-US" dirty="0"/>
              <a:t>        text += "&lt;</a:t>
            </a:r>
            <a:r>
              <a:rPr lang="en-US" dirty="0" err="1"/>
              <a:t>br</a:t>
            </a:r>
            <a:r>
              <a:rPr lang="en-US" dirty="0"/>
              <a:t>&gt;The number is "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while (</a:t>
            </a:r>
            <a:r>
              <a:rPr lang="en-US" dirty="0" err="1"/>
              <a:t>i</a:t>
            </a:r>
            <a:r>
              <a:rPr lang="en-US" dirty="0"/>
              <a:t> &lt; 5);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text;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7B8F-38A8-2A45-B879-F3A1507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Const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 versus Var versus Let</a:t>
            </a:r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7CC6914-7629-7446-B34E-9E26DE455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26447"/>
            <a:ext cx="8229600" cy="4273468"/>
          </a:xfrm>
        </p:spPr>
      </p:pic>
    </p:spTree>
    <p:extLst>
      <p:ext uri="{BB962C8B-B14F-4D97-AF65-F5344CB8AC3E}">
        <p14:creationId xmlns:p14="http://schemas.microsoft.com/office/powerpoint/2010/main" val="312882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Typeof</a:t>
            </a:r>
            <a:endParaRPr lang="en-US" dirty="0"/>
          </a:p>
        </p:txBody>
      </p:sp>
      <p:pic>
        <p:nvPicPr>
          <p:cNvPr id="7" name="Picture 6" descr="Screen Shot 2016-02-10 at 11.5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454"/>
            <a:ext cx="8686801" cy="3087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184" y="5448195"/>
            <a:ext cx="7709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</a:t>
            </a:r>
            <a:r>
              <a:rPr lang="en-US" dirty="0">
                <a:hlinkClick r:id="rId3"/>
              </a:rPr>
              <a:t>://www.w3schools.com/js/js_type_conversion.asp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047620"/>
            <a:ext cx="612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no type conversions: </a:t>
            </a:r>
          </a:p>
        </p:txBody>
      </p:sp>
    </p:spTree>
    <p:extLst>
      <p:ext uri="{BB962C8B-B14F-4D97-AF65-F5344CB8AC3E}">
        <p14:creationId xmlns:p14="http://schemas.microsoft.com/office/powerpoint/2010/main" val="292410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323292"/>
            <a:ext cx="8398933" cy="1334788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name = [];      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empty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name = [value, value, ..., value];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pre-filled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name[index] = value;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element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926522"/>
            <a:ext cx="8398932" cy="2031325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ducks = ["Huey", "Dewey", "Louie"];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stooges = [];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stooges[0] = "Larry";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stooges[1] = "Moe";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stooges[4] = "Curly";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stooges[4]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5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5113995"/>
            <a:ext cx="8094133" cy="1474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ways to initialize an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property (grows as needed when elements are added)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0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Array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21477"/>
            <a:ext cx="8534400" cy="1863928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a = ["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"Jason"];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("Brian");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Jason, Brian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("Kelly");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Kelly,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Jason, Brian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Kelly,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Jason,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2400" y="3149585"/>
            <a:ext cx="8991600" cy="35057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array serves as many data structures: list, queue, stack,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methods: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concat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join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pop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push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reverse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shift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slice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sort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splice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toString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unshift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add / remove from back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unshift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add / remove from front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return the element that is removed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Lear more here: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hlinkClick r:id="rId14"/>
              </a:rPr>
              <a:t>http://www.w3schools.com/js/js_array_methods.asp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2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Examples: splice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21477"/>
            <a:ext cx="8418689" cy="461685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 months = ['Jan', 'March', 'April', 'June'];</a:t>
            </a:r>
          </a:p>
          <a:p>
            <a:pPr marL="0" indent="0">
              <a:buNone/>
            </a:pPr>
            <a:r>
              <a:rPr lang="en-US" dirty="0" err="1"/>
              <a:t>months.splice</a:t>
            </a:r>
            <a:r>
              <a:rPr lang="en-US" dirty="0"/>
              <a:t>(1, 0, 'Feb');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inserts at 1st index position</a:t>
            </a:r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(months);</a:t>
            </a:r>
          </a:p>
          <a:p>
            <a:pPr marL="0" indent="0">
              <a:buNone/>
            </a:pPr>
            <a:r>
              <a:rPr lang="en-US" dirty="0"/>
              <a:t>// expected output: Array ['Jan', 'Feb', 'March', 'April', 'June']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months.splice</a:t>
            </a:r>
            <a:r>
              <a:rPr lang="en-US" dirty="0"/>
              <a:t>(4, 1, 'May');</a:t>
            </a:r>
          </a:p>
          <a:p>
            <a:pPr marL="0" indent="0">
              <a:buNone/>
            </a:pPr>
            <a:r>
              <a:rPr lang="en-US" dirty="0"/>
              <a:t>// replaces 1 element at 4th index</a:t>
            </a:r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(months);</a:t>
            </a:r>
          </a:p>
          <a:p>
            <a:pPr marL="0" indent="0">
              <a:buNone/>
            </a:pPr>
            <a:r>
              <a:rPr lang="en-US" dirty="0"/>
              <a:t>// expected output: Array ['Jan', 'Feb', 'March', 'April', 'May']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31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Examples: shift()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21477"/>
            <a:ext cx="8418689" cy="461685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array1 = [1, 2, 3];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firstElement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array1.shift();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(array1);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expected output: Array [2, 3]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firstElement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expected output: 1</a:t>
            </a:r>
          </a:p>
        </p:txBody>
      </p:sp>
    </p:spTree>
    <p:extLst>
      <p:ext uri="{BB962C8B-B14F-4D97-AF65-F5344CB8AC3E}">
        <p14:creationId xmlns:p14="http://schemas.microsoft.com/office/powerpoint/2010/main" val="66847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Examples: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unshift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21477"/>
            <a:ext cx="8418689" cy="461685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var array1 = [1, 2, 3];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(array1.unshift(4, 5));</a:t>
            </a:r>
          </a:p>
          <a:p>
            <a:pPr marL="0" indent="0">
              <a:buNone/>
            </a:pPr>
            <a:r>
              <a:rPr lang="en-US" dirty="0"/>
              <a:t>// expected output: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(array1);</a:t>
            </a:r>
          </a:p>
          <a:p>
            <a:pPr marL="0" indent="0">
              <a:buNone/>
            </a:pPr>
            <a:r>
              <a:rPr lang="en-US" dirty="0"/>
              <a:t>// expected output: Array [4, 5, 1, 2, 3]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31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outputs?</a:t>
            </a:r>
          </a:p>
          <a:p>
            <a:pPr lvl="1"/>
            <a:r>
              <a:rPr lang="en-US" dirty="0"/>
              <a:t>let fruits = [‘banana’, ‘</a:t>
            </a:r>
            <a:r>
              <a:rPr lang="en-US" dirty="0" err="1"/>
              <a:t>kiwi’,’melon</a:t>
            </a:r>
            <a:r>
              <a:rPr lang="en-US" dirty="0"/>
              <a:t>’]</a:t>
            </a:r>
          </a:p>
          <a:p>
            <a:pPr lvl="1"/>
            <a:r>
              <a:rPr lang="en-US" dirty="0"/>
              <a:t>fruits[</a:t>
            </a:r>
            <a:r>
              <a:rPr lang="en-US" dirty="0" err="1"/>
              <a:t>fruits.length</a:t>
            </a:r>
            <a:r>
              <a:rPr lang="en-US" dirty="0"/>
              <a:t>] = ‘apple’</a:t>
            </a:r>
          </a:p>
          <a:p>
            <a:pPr lvl="1"/>
            <a:r>
              <a:rPr lang="en-US" dirty="0" err="1"/>
              <a:t>fruits.shift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fruits.unshift</a:t>
            </a:r>
            <a:r>
              <a:rPr lang="en-US" dirty="0"/>
              <a:t>(‘pear’) </a:t>
            </a:r>
          </a:p>
          <a:p>
            <a:pPr lvl="1"/>
            <a:r>
              <a:rPr lang="en-US" dirty="0" err="1"/>
              <a:t>fruits.splice</a:t>
            </a:r>
            <a:r>
              <a:rPr lang="en-US" dirty="0"/>
              <a:t>(2, 0, ‘lemon’, ‘mongo’)</a:t>
            </a:r>
          </a:p>
          <a:p>
            <a:pPr lvl="1"/>
            <a:r>
              <a:rPr lang="en-US" dirty="0" err="1"/>
              <a:t>fruits.reverse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52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Splitting strings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18348" y="1417638"/>
            <a:ext cx="8707120" cy="2125209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s = "the quick brown fox";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["the", "quick", "brown", "fox"]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a.reverse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["fox", "brown", "quick", "the"]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("!");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fox!brown!quick!the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      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814" y="3853806"/>
            <a:ext cx="882565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split breaks apart a string into an array using a delimiter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join merges an array into a single string, placing a delimiter between them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s.splice</a:t>
            </a:r>
            <a:r>
              <a:rPr lang="en-US" sz="2400" dirty="0"/>
              <a:t> () can add new items into the array.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s.splice</a:t>
            </a:r>
            <a:r>
              <a:rPr lang="en-US" sz="2400" dirty="0"/>
              <a:t>(position, </a:t>
            </a:r>
            <a:r>
              <a:rPr lang="en-US" sz="2400" dirty="0" err="1"/>
              <a:t>howmany</a:t>
            </a:r>
            <a:r>
              <a:rPr lang="en-US" sz="2400" dirty="0"/>
              <a:t>, item)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s.splice</a:t>
            </a:r>
            <a:r>
              <a:rPr lang="en-US" sz="2400" dirty="0"/>
              <a:t>(0,1); can remove the first element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51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Rules of semi-colon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271117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Normally, statements are terminated by semi-colons. </a:t>
            </a:r>
          </a:p>
          <a:p>
            <a:r>
              <a:rPr lang="en-US" dirty="0"/>
              <a:t>The exception is statement ending with blocks. </a:t>
            </a:r>
          </a:p>
          <a:p>
            <a:pPr lvl="1"/>
            <a:r>
              <a:rPr lang="en-US" dirty="0"/>
              <a:t>Loops: for, while (but not do-while) </a:t>
            </a:r>
          </a:p>
          <a:p>
            <a:pPr lvl="1"/>
            <a:r>
              <a:rPr lang="en-US" dirty="0"/>
              <a:t>Branching: if, </a:t>
            </a:r>
            <a:r>
              <a:rPr lang="en-US" dirty="0" err="1"/>
              <a:t>switch,try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Function declarations (not function expressions).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932" y="5980001"/>
            <a:ext cx="678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http://speakingjs.com/es5/ch07.html#_rules_for_using_semicolons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57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String methods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271117"/>
            <a:ext cx="8761524" cy="46725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String concatenation: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Extract Substrings:</a:t>
            </a:r>
          </a:p>
          <a:p>
            <a:pPr marL="457200" lvl="1" indent="0">
              <a:buNone/>
            </a:pPr>
            <a:r>
              <a:rPr lang="en-US" dirty="0"/>
              <a:t>&gt; ‘</a:t>
            </a:r>
            <a:r>
              <a:rPr lang="en-US" dirty="0" err="1"/>
              <a:t>abc</a:t>
            </a:r>
            <a:r>
              <a:rPr lang="en-US" dirty="0"/>
              <a:t>’. </a:t>
            </a:r>
            <a:r>
              <a:rPr lang="en-US" dirty="0" err="1"/>
              <a:t>charAt</a:t>
            </a:r>
            <a:r>
              <a:rPr lang="en-US" dirty="0"/>
              <a:t>(1) </a:t>
            </a:r>
          </a:p>
          <a:p>
            <a:pPr marL="457200" lvl="1" indent="0">
              <a:buNone/>
            </a:pPr>
            <a:r>
              <a:rPr lang="en-US" dirty="0"/>
              <a:t>‘b’</a:t>
            </a:r>
          </a:p>
          <a:p>
            <a:pPr marL="457200" lvl="1" indent="0">
              <a:buNone/>
            </a:pPr>
            <a:r>
              <a:rPr lang="en-US" dirty="0"/>
              <a:t>&gt; ‘</a:t>
            </a:r>
            <a:r>
              <a:rPr lang="en-US" dirty="0" err="1"/>
              <a:t>abc</a:t>
            </a:r>
            <a:r>
              <a:rPr lang="en-US" dirty="0"/>
              <a:t>’.slice(1,2) </a:t>
            </a:r>
          </a:p>
          <a:p>
            <a:pPr marL="457200" lvl="1" indent="0">
              <a:buNone/>
            </a:pPr>
            <a:r>
              <a:rPr lang="en-US" dirty="0"/>
              <a:t>‘b’</a:t>
            </a:r>
          </a:p>
          <a:p>
            <a:pPr marL="457200" lvl="1" indent="0">
              <a:buNone/>
            </a:pPr>
            <a:r>
              <a:rPr lang="en-US" dirty="0"/>
              <a:t>&gt; ‘</a:t>
            </a:r>
            <a:r>
              <a:rPr lang="en-US" dirty="0" err="1"/>
              <a:t>ab</a:t>
            </a:r>
            <a:r>
              <a:rPr lang="en-US" dirty="0"/>
              <a:t>’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904" y="6211669"/>
            <a:ext cx="8354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http://speakingjs.com/es5/ch12.html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1733" y="1647898"/>
            <a:ext cx="7941734" cy="224676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(‘Say hello’);</a:t>
            </a:r>
          </a:p>
          <a:p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(7);</a:t>
            </a:r>
          </a:p>
          <a:p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(‘’ )</a:t>
            </a:r>
          </a:p>
          <a:p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‘Say hello 7 times fast’ </a:t>
            </a:r>
          </a:p>
        </p:txBody>
      </p:sp>
    </p:spTree>
    <p:extLst>
      <p:ext uri="{BB962C8B-B14F-4D97-AF65-F5344CB8AC3E}">
        <p14:creationId xmlns:p14="http://schemas.microsoft.com/office/powerpoint/2010/main" val="12250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BF28E7-6DA0-3B47-81CF-A2F3CC5A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global window object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97C50-73C6-024E-8E95-CD718D6BA11A}"/>
              </a:ext>
            </a:extLst>
          </p:cNvPr>
          <p:cNvSpPr/>
          <p:nvPr/>
        </p:nvSpPr>
        <p:spPr>
          <a:xfrm>
            <a:off x="882869" y="2396386"/>
            <a:ext cx="6668814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varVariable</a:t>
            </a:r>
            <a:r>
              <a:rPr lang="en-US" dirty="0"/>
              <a:t> = “this is a </a:t>
            </a:r>
            <a:r>
              <a:rPr lang="en-US" dirty="0" err="1"/>
              <a:t>var</a:t>
            </a:r>
            <a:r>
              <a:rPr lang="en-US" dirty="0"/>
              <a:t> variable”;</a:t>
            </a:r>
          </a:p>
          <a:p>
            <a:r>
              <a:rPr lang="en-US" dirty="0"/>
              <a:t>let </a:t>
            </a:r>
            <a:r>
              <a:rPr lang="en-US" dirty="0" err="1"/>
              <a:t>letVariable</a:t>
            </a:r>
            <a:r>
              <a:rPr lang="en-US" dirty="0"/>
              <a:t> = “this is a let variable”;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window.varVariable</a:t>
            </a:r>
            <a:r>
              <a:rPr lang="en-US" dirty="0"/>
              <a:t>); //this is a </a:t>
            </a:r>
            <a:r>
              <a:rPr lang="en-US" dirty="0" err="1"/>
              <a:t>var</a:t>
            </a:r>
            <a:r>
              <a:rPr lang="en-US" dirty="0"/>
              <a:t> variable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window.letVariable</a:t>
            </a:r>
            <a:r>
              <a:rPr lang="en-US" dirty="0"/>
              <a:t>); //undefined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06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Prediction of output of the following code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842840"/>
            <a:ext cx="8761524" cy="46725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string1 = "</a:t>
            </a:r>
            <a:r>
              <a:rPr lang="en-US" dirty="0" err="1"/>
              <a:t>foobar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(string1.length + "&lt;BR&gt;");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string1.length;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(string1.charAt(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("&lt;BR&gt;");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string2 = "";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string1.length;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string2 = string2 + string1.charAt(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(string2 + "&lt;BR&gt;");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19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Prediction of output of the following code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842840"/>
            <a:ext cx="8761524" cy="46725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string1 = "</a:t>
            </a:r>
            <a:r>
              <a:rPr lang="en-US" dirty="0" err="1"/>
              <a:t>foobar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(string1.length + "&lt;BR&gt;");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string1.length;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(string1.charAt(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("&lt;BR&gt;");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string2 = "";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string1.length;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string2 = string2 + string1.charAt(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(string2 + "&lt;BR&gt;");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2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Event-Driven Programming</a:t>
            </a:r>
            <a:endParaRPr lang="en-US" dirty="0"/>
          </a:p>
        </p:txBody>
      </p:sp>
      <p:pic>
        <p:nvPicPr>
          <p:cNvPr id="4" name="Picture 3" descr="Screen Shot 2018-02-19 at 11.0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8280"/>
            <a:ext cx="7765362" cy="3792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663" y="5316178"/>
            <a:ext cx="7567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Java programs, JS programs have no main; they respond to user activation called events.   </a:t>
            </a:r>
          </a:p>
          <a:p>
            <a:endParaRPr lang="en-US" dirty="0"/>
          </a:p>
          <a:p>
            <a:r>
              <a:rPr lang="en-US" dirty="0"/>
              <a:t>Event-driven programming: writing programs driven by user events</a:t>
            </a:r>
          </a:p>
        </p:txBody>
      </p:sp>
    </p:spTree>
    <p:extLst>
      <p:ext uri="{BB962C8B-B14F-4D97-AF65-F5344CB8AC3E}">
        <p14:creationId xmlns:p14="http://schemas.microsoft.com/office/powerpoint/2010/main" val="1616097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What is user events?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316" y="2199798"/>
            <a:ext cx="7567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A user drags a page’s scrollbar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A user accidentally spilling coffee on their computer.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A user visits a web page and the page load successfully.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A user typing their name into a text input box on a webpage.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A user clicks on hyperlink to visit a different page. 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A user clicking a web pages submit button </a:t>
            </a:r>
          </a:p>
        </p:txBody>
      </p:sp>
    </p:spTree>
    <p:extLst>
      <p:ext uri="{BB962C8B-B14F-4D97-AF65-F5344CB8AC3E}">
        <p14:creationId xmlns:p14="http://schemas.microsoft.com/office/powerpoint/2010/main" val="452309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Event Handlers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733" y="1647898"/>
            <a:ext cx="7941734" cy="70788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attributes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=“function();”&gt;….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         html template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226" y="2890651"/>
            <a:ext cx="7941734" cy="70788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();”&gt;Click me! &lt;/div&gt;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3598" y="3244334"/>
            <a:ext cx="1846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226" y="4030783"/>
            <a:ext cx="794173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 me!</a:t>
            </a:r>
          </a:p>
          <a:p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3598" y="4369337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733" y="5118245"/>
            <a:ext cx="8222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functions can be set as event handlers</a:t>
            </a:r>
          </a:p>
          <a:p>
            <a:endParaRPr lang="en-US" dirty="0"/>
          </a:p>
          <a:p>
            <a:r>
              <a:rPr lang="en-US" dirty="0"/>
              <a:t>When you interact with the element,   the function will execute</a:t>
            </a:r>
          </a:p>
          <a:p>
            <a:endParaRPr lang="en-US" dirty="0"/>
          </a:p>
          <a:p>
            <a:r>
              <a:rPr lang="en-US" dirty="0" err="1"/>
              <a:t>onclick</a:t>
            </a:r>
            <a:r>
              <a:rPr lang="en-US" dirty="0"/>
              <a:t> is just one of many event HTML attribute we will see.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Event Handlers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733" y="1647898"/>
            <a:ext cx="7941734" cy="70788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attributes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=“function();”&gt;….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         html template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226" y="2890651"/>
            <a:ext cx="7941734" cy="70788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changeImage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pic_bulboff.gif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width="100" height="180"&gt;</a:t>
            </a:r>
          </a:p>
        </p:txBody>
      </p:sp>
      <p:pic>
        <p:nvPicPr>
          <p:cNvPr id="3" name="Picture 2" descr="Screen Shot 2018-02-20 at 3.53.23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959068"/>
            <a:ext cx="2914108" cy="22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9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Buttons: &lt;button&gt;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733" y="1647898"/>
            <a:ext cx="7941734" cy="70788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-”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muFuction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;”&gt;Click me! &lt;/button&gt;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                    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733" y="2954790"/>
            <a:ext cx="7941734" cy="40011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118" y="2988848"/>
            <a:ext cx="10391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Click me!</a:t>
            </a:r>
          </a:p>
        </p:txBody>
      </p:sp>
      <p:sp>
        <p:nvSpPr>
          <p:cNvPr id="6" name="Rectangle 5"/>
          <p:cNvSpPr/>
          <p:nvPr/>
        </p:nvSpPr>
        <p:spPr>
          <a:xfrm>
            <a:off x="7243139" y="2992203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33" y="3796994"/>
            <a:ext cx="755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Button’s text appears inside the tag; can also contain image </a:t>
            </a:r>
          </a:p>
        </p:txBody>
      </p:sp>
    </p:spTree>
    <p:extLst>
      <p:ext uri="{BB962C8B-B14F-4D97-AF65-F5344CB8AC3E}">
        <p14:creationId xmlns:p14="http://schemas.microsoft.com/office/powerpoint/2010/main" val="1031432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19 at 10.5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542109"/>
            <a:ext cx="75057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6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1F497D"/>
                </a:solidFill>
                <a:latin typeface="Courier New"/>
                <a:cs typeface="Courier New"/>
              </a:rPr>
              <a:t>document.getElemengById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b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rgbClr val="008000"/>
                </a:solidFill>
                <a:latin typeface="+mn-lt"/>
                <a:cs typeface="Courier New"/>
              </a:rPr>
              <a:t>Example</a:t>
            </a:r>
            <a:endParaRPr lang="en-US" dirty="0">
              <a:solidFill>
                <a:srgbClr val="008000"/>
              </a:solidFill>
              <a:latin typeface="+mn-lt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521" y="1682000"/>
            <a:ext cx="7901544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img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id="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pokeball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"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="images/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pokeball.jpg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" alt="a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pokeball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" /&gt;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&lt;button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onclick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changeImage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();"&gt;Click me!&lt;/button&gt;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521" y="3151513"/>
            <a:ext cx="7901544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changeImage</a:t>
            </a:r>
            <a:r>
              <a:rPr lang="en-US" sz="2400" dirty="0"/>
              <a:t>() {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pokeballImg</a:t>
            </a:r>
            <a:r>
              <a:rPr lang="en-US" sz="2400" dirty="0"/>
              <a:t> = </a:t>
            </a:r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pokeball</a:t>
            </a:r>
            <a:r>
              <a:rPr lang="en-US" sz="2400" dirty="0"/>
              <a:t>");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pokeballImg.src</a:t>
            </a:r>
            <a:r>
              <a:rPr lang="en-US" sz="2400" dirty="0"/>
              <a:t> = "images/</a:t>
            </a:r>
            <a:r>
              <a:rPr lang="en-US" sz="2400" dirty="0" err="1"/>
              <a:t>mystery.gif</a:t>
            </a:r>
            <a:r>
              <a:rPr lang="en-US" sz="2400" dirty="0"/>
              <a:t>";</a:t>
            </a:r>
          </a:p>
          <a:p>
            <a:r>
              <a:rPr lang="en-US" sz="2400" dirty="0"/>
              <a:t>}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 descr="Screen Shot 2018-02-20 at 3.3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1" y="4991533"/>
            <a:ext cx="7885866" cy="16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75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1F497D"/>
                </a:solidFill>
                <a:latin typeface="Courier New"/>
                <a:cs typeface="Courier New"/>
              </a:rPr>
              <a:t>document.getElemengById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b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rgbClr val="008000"/>
                </a:solidFill>
                <a:latin typeface="+mn-lt"/>
                <a:cs typeface="Courier New"/>
              </a:rPr>
              <a:t>Example</a:t>
            </a:r>
            <a:endParaRPr lang="en-US" dirty="0">
              <a:solidFill>
                <a:srgbClr val="008000"/>
              </a:solidFill>
              <a:latin typeface="+mn-lt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668" y="1494572"/>
            <a:ext cx="5847770" cy="540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How do you make the code toggle between </a:t>
            </a:r>
            <a:r>
              <a:rPr lang="en-US" sz="2500" dirty="0" err="1"/>
              <a:t>pikachu</a:t>
            </a:r>
            <a:r>
              <a:rPr lang="en-US" sz="2500" dirty="0"/>
              <a:t> and the </a:t>
            </a:r>
            <a:r>
              <a:rPr lang="en-US" sz="2500" dirty="0" err="1"/>
              <a:t>pokeball</a:t>
            </a:r>
            <a:r>
              <a:rPr lang="en-US" sz="2500" dirty="0"/>
              <a:t>? </a:t>
            </a:r>
          </a:p>
          <a:p>
            <a:endParaRPr lang="en-US" sz="2500" dirty="0"/>
          </a:p>
          <a:p>
            <a:r>
              <a:rPr lang="en-US" sz="2500" dirty="0"/>
              <a:t>You can start with </a:t>
            </a:r>
            <a:r>
              <a:rPr lang="en-US" sz="2500" dirty="0" err="1"/>
              <a:t>pokeball.html</a:t>
            </a:r>
            <a:r>
              <a:rPr lang="en-US" sz="2500" dirty="0"/>
              <a:t> and </a:t>
            </a:r>
            <a:r>
              <a:rPr lang="en-US" sz="2500" dirty="0" err="1"/>
              <a:t>pokeball.js</a:t>
            </a:r>
            <a:endParaRPr lang="en-US" sz="2500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Hink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image.src.match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here: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https://www.w3schools.com/js/tryit.asp?filename=tryjs_lightbulb</a:t>
            </a: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0137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BF28E7-6DA0-3B47-81CF-A2F3CC5A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Redeclaration within the same scope not possible for let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97C50-73C6-024E-8E95-CD718D6BA11A}"/>
              </a:ext>
            </a:extLst>
          </p:cNvPr>
          <p:cNvSpPr/>
          <p:nvPr/>
        </p:nvSpPr>
        <p:spPr>
          <a:xfrm>
            <a:off x="1608083" y="1417638"/>
            <a:ext cx="6668814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/>
              <a:t>// let </a:t>
            </a:r>
            <a:r>
              <a:rPr lang="en-US" dirty="0"/>
              <a:t>variables cannot be re-declared while </a:t>
            </a:r>
            <a:r>
              <a:rPr lang="en-US" dirty="0" err="1"/>
              <a:t>var</a:t>
            </a:r>
            <a:r>
              <a:rPr lang="en-US" dirty="0"/>
              <a:t> variable can be re-declared in the same scope.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'use strict';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temp = "this is a temp variable";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temp = "this is a second temp variable"; //replaced easily</a:t>
            </a:r>
          </a:p>
          <a:p>
            <a:endParaRPr lang="en-US" dirty="0"/>
          </a:p>
          <a:p>
            <a:r>
              <a:rPr lang="en-US" dirty="0"/>
              <a:t>'use strict’;</a:t>
            </a:r>
          </a:p>
          <a:p>
            <a:br>
              <a:rPr lang="en-US" dirty="0"/>
            </a:br>
            <a:r>
              <a:rPr lang="en-US" dirty="0"/>
              <a:t>let temp = "this is a temp variable";</a:t>
            </a:r>
          </a:p>
          <a:p>
            <a:endParaRPr lang="en-US" dirty="0"/>
          </a:p>
          <a:p>
            <a:r>
              <a:rPr lang="en-US" dirty="0"/>
              <a:t>let temp = "this is a second temp variable" //</a:t>
            </a:r>
            <a:r>
              <a:rPr lang="en-US" dirty="0" err="1"/>
              <a:t>SyntaxError</a:t>
            </a:r>
            <a:r>
              <a:rPr lang="en-US" dirty="0"/>
              <a:t>: temp is already declared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78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Demo: click a button to toggle an image</a:t>
            </a:r>
            <a:endParaRPr lang="en-US" dirty="0"/>
          </a:p>
        </p:txBody>
      </p:sp>
      <p:pic>
        <p:nvPicPr>
          <p:cNvPr id="9" name="Picture 8" descr="Screen Shot 2018-02-20 at 3.2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52" y="2258302"/>
            <a:ext cx="2247900" cy="1930400"/>
          </a:xfrm>
          <a:prstGeom prst="rect">
            <a:avLst/>
          </a:prstGeom>
        </p:spPr>
      </p:pic>
      <p:pic>
        <p:nvPicPr>
          <p:cNvPr id="10" name="Picture 9" descr="Screen Shot 2018-02-20 at 3.27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66" y="2258302"/>
            <a:ext cx="1524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67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0: move the ball</a:t>
            </a:r>
          </a:p>
        </p:txBody>
      </p:sp>
      <p:pic>
        <p:nvPicPr>
          <p:cNvPr id="5" name="Picture 4" descr="Screen Shot 2018-02-20 at 5.1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62" y="1973621"/>
            <a:ext cx="4178300" cy="162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540" y="3660419"/>
            <a:ext cx="886121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You can access to ball’s position as this: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imgObj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imgObj.style.position</a:t>
            </a:r>
            <a:r>
              <a:rPr lang="en-US" dirty="0"/>
              <a:t>= 'relative'; </a:t>
            </a:r>
          </a:p>
          <a:p>
            <a:r>
              <a:rPr lang="en-US" dirty="0"/>
              <a:t>  </a:t>
            </a:r>
            <a:r>
              <a:rPr lang="en-US" dirty="0" err="1"/>
              <a:t>imgObj.style.left</a:t>
            </a:r>
            <a:r>
              <a:rPr lang="en-US" dirty="0"/>
              <a:t> = '0px';  </a:t>
            </a:r>
          </a:p>
          <a:p>
            <a:endParaRPr lang="en-US" dirty="0"/>
          </a:p>
          <a:p>
            <a:r>
              <a:rPr lang="en-US" dirty="0"/>
              <a:t>// to move the ball</a:t>
            </a:r>
          </a:p>
          <a:p>
            <a:endParaRPr lang="en-US" dirty="0"/>
          </a:p>
          <a:p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imgObj.style.left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89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smallest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1356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Write a function named </a:t>
            </a:r>
            <a:r>
              <a:rPr lang="en-US" b="1" dirty="0" err="1"/>
              <a:t>findMin</a:t>
            </a:r>
            <a:r>
              <a:rPr lang="en-US" dirty="0"/>
              <a:t> that accepts an array of numbers as a parameter and returns the smallest number in the array. For example, if an array variable named </a:t>
            </a:r>
            <a:r>
              <a:rPr lang="en-US" dirty="0" err="1"/>
              <a:t>nums</a:t>
            </a:r>
            <a:r>
              <a:rPr lang="en-US" dirty="0"/>
              <a:t> stored the following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s-IS" dirty="0"/>
              <a:t>let nums = [-1, 3.2, 12, 15, -4, 1, -12.5, 1, 8];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en-US" dirty="0"/>
              <a:t>Then the call of </a:t>
            </a:r>
            <a:r>
              <a:rPr lang="en-US" dirty="0" err="1"/>
              <a:t>findMin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 should return -12.5 since that is the smallest numerical value in the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assume that the array passed to your function is non-empty and contains only number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display results, you can use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you can create a button to trigger your function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&lt;button </a:t>
            </a:r>
            <a:r>
              <a:rPr lang="en-US" dirty="0" err="1">
                <a:solidFill>
                  <a:srgbClr val="008000"/>
                </a:solidFill>
              </a:rPr>
              <a:t>onclick</a:t>
            </a:r>
            <a:r>
              <a:rPr lang="en-US" dirty="0">
                <a:solidFill>
                  <a:srgbClr val="008000"/>
                </a:solidFill>
              </a:rPr>
              <a:t>=”</a:t>
            </a:r>
            <a:r>
              <a:rPr lang="en-US" dirty="0" err="1">
                <a:solidFill>
                  <a:srgbClr val="008000"/>
                </a:solidFill>
              </a:rPr>
              <a:t>findmin</a:t>
            </a:r>
            <a:r>
              <a:rPr lang="en-US" dirty="0">
                <a:solidFill>
                  <a:srgbClr val="008000"/>
                </a:solidFill>
              </a:rPr>
              <a:t>();"&gt;Click me!&lt;/button&gt;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2: reverse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JavaScript function that reverse a number. </a:t>
            </a:r>
            <a:r>
              <a:rPr lang="en-US" dirty="0" err="1">
                <a:solidFill>
                  <a:srgbClr val="FF0000"/>
                </a:solidFill>
              </a:rPr>
              <a:t>E.g</a:t>
            </a:r>
            <a:r>
              <a:rPr lang="en-US" dirty="0">
                <a:solidFill>
                  <a:srgbClr val="FF0000"/>
                </a:solidFill>
              </a:rPr>
              <a:t>:  25368 -&gt; 86352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Step 1: Create a simple .html file. </a:t>
            </a:r>
          </a:p>
          <a:p>
            <a:r>
              <a:rPr lang="en-US" dirty="0"/>
              <a:t>Step 2: Write a function and save it as </a:t>
            </a:r>
            <a:r>
              <a:rPr lang="en-US" dirty="0" err="1"/>
              <a:t>ReverseString.js</a:t>
            </a:r>
            <a:endParaRPr lang="en-US" dirty="0"/>
          </a:p>
          <a:p>
            <a:r>
              <a:rPr lang="en-US" dirty="0"/>
              <a:t>Step 3: link the .</a:t>
            </a:r>
            <a:r>
              <a:rPr lang="en-US" dirty="0" err="1"/>
              <a:t>js</a:t>
            </a:r>
            <a:r>
              <a:rPr lang="en-US" dirty="0"/>
              <a:t> into the &lt;head&gt;&lt;/head&gt; in your .html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change the number to string. </a:t>
            </a:r>
          </a:p>
          <a:p>
            <a:r>
              <a:rPr lang="en-US" dirty="0"/>
              <a:t>Then </a:t>
            </a:r>
            <a:r>
              <a:rPr lang="en-US" dirty="0" err="1"/>
              <a:t>n.split</a:t>
            </a:r>
            <a:r>
              <a:rPr lang="en-US" dirty="0"/>
              <a:t>(“”).reverse().join(“”);</a:t>
            </a:r>
          </a:p>
          <a:p>
            <a:endParaRPr lang="en-US" dirty="0"/>
          </a:p>
          <a:p>
            <a:r>
              <a:rPr lang="en-US" dirty="0"/>
              <a:t>Again, you can create a button to trigger the function or use alter.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36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3: guess a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JavaScript program where the program takes a random integer between 1 and 10, the user then prompted to input a guess number. If the user input matches the guess number, the program will display “good work”, otherwise, it will display “not matched”. 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Hint: use alert() function to pop out text message.</a:t>
            </a:r>
          </a:p>
          <a:p>
            <a:pPr marL="400050" lvl="1" indent="0">
              <a:buNone/>
            </a:pPr>
            <a:r>
              <a:rPr lang="en-US" dirty="0"/>
              <a:t>Use Prompt() for user input.   E.g.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gnum</a:t>
            </a:r>
            <a:r>
              <a:rPr lang="en-US" dirty="0"/>
              <a:t> = prompt('Guess the number between 1 and 10</a:t>
            </a:r>
          </a:p>
        </p:txBody>
      </p:sp>
    </p:spTree>
    <p:extLst>
      <p:ext uri="{BB962C8B-B14F-4D97-AF65-F5344CB8AC3E}">
        <p14:creationId xmlns:p14="http://schemas.microsoft.com/office/powerpoint/2010/main" val="75173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4: split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function to split a string and convert it to an array of words. </a:t>
            </a:r>
          </a:p>
          <a:p>
            <a:endParaRPr lang="en-US" dirty="0"/>
          </a:p>
          <a:p>
            <a:r>
              <a:rPr lang="en-US" dirty="0"/>
              <a:t>alert(</a:t>
            </a:r>
            <a:r>
              <a:rPr lang="en-US" dirty="0" err="1"/>
              <a:t>string_to_array</a:t>
            </a:r>
            <a:r>
              <a:rPr lang="en-US" dirty="0"/>
              <a:t>(“ Monday is blue”)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 “Monday”, “is”, “Blue”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57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5:  show today’s 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Write a JavaScript function to display today’s day in the following format:</a:t>
            </a:r>
          </a:p>
          <a:p>
            <a:r>
              <a:rPr lang="en-US" dirty="0"/>
              <a:t>Today is Thursday. It is 5:30pm.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about how to display “pm” versus “am”  depends on the hour. </a:t>
            </a:r>
          </a:p>
          <a:p>
            <a:pPr marL="0" indent="0">
              <a:buNone/>
            </a:pPr>
            <a:r>
              <a:rPr lang="en-US" dirty="0"/>
              <a:t>You can use </a:t>
            </a:r>
            <a:r>
              <a:rPr lang="en-US" dirty="0" err="1"/>
              <a:t>document.write</a:t>
            </a:r>
            <a:r>
              <a:rPr lang="en-US" dirty="0"/>
              <a:t> or alert to display the message.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makes the days into an array of strings. Again array starts with 0.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736505"/>
            <a:ext cx="8229600" cy="163121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 d = new Date();       //get the date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 day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get the day of the date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 hour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d.getHours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 get hours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 minuets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d.getMinuets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//get minuets</a:t>
            </a:r>
          </a:p>
          <a:p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79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5 (take home): show dates until Christmas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876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Write a JavaScript to display how many dates until Christmas of 2018. </a:t>
            </a:r>
          </a:p>
          <a:p>
            <a:r>
              <a:rPr lang="en-US" sz="3800" dirty="0"/>
              <a:t>You might find the following function useful:</a:t>
            </a:r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r>
              <a:rPr lang="en-US" sz="3800" dirty="0"/>
              <a:t>Expected month from 0 to 11. 11 will be December, 12 will be start of the next year</a:t>
            </a:r>
          </a:p>
          <a:p>
            <a:endParaRPr lang="en-US" sz="3800" dirty="0"/>
          </a:p>
          <a:p>
            <a:r>
              <a:rPr lang="en-US" sz="3800" dirty="0"/>
              <a:t>JS complete date references:</a:t>
            </a:r>
          </a:p>
          <a:p>
            <a:r>
              <a:rPr lang="en-US" sz="3800" dirty="0">
                <a:hlinkClick r:id="rId2"/>
              </a:rPr>
              <a:t>http://www.w3schools.com/jsref/jsref_obj_date.asp</a:t>
            </a:r>
            <a:endParaRPr lang="en-US" sz="3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2404" y="2516337"/>
            <a:ext cx="8541596" cy="1938992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new Date();       //get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d.getFulLyear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get the year of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d.getMonth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// get the month of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d.setFullYear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(2020, 10,3); // Tue Nov 03 2020 11:17:37 GMT -500 (EST)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69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Take-home reading and exercise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Introduction to JavaScript (must read):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https://developer.mozilla.org/en-US/docs/Web/JavaScript/A_re-introduction_to_JavaScript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DOC model: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https://developer.mozilla.org/en-US/docs/Web/API/Document_Object_Model/Introduction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Define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45734"/>
            <a:ext cx="8686800" cy="1762170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861904"/>
            <a:ext cx="8382000" cy="132343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alert("Hello!");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alert("How are you?");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563870"/>
            <a:ext cx="801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could be the contents of </a:t>
            </a:r>
            <a:r>
              <a:rPr lang="en-US" dirty="0" err="1"/>
              <a:t>example.js</a:t>
            </a:r>
            <a:r>
              <a:rPr lang="en-US" dirty="0"/>
              <a:t> linked to our HTML page. </a:t>
            </a:r>
          </a:p>
          <a:p>
            <a:r>
              <a:rPr lang="en-US" dirty="0"/>
              <a:t>Statements placed into functions can be evaluated in responses to user events.</a:t>
            </a:r>
          </a:p>
          <a:p>
            <a:r>
              <a:rPr lang="en-US" dirty="0"/>
              <a:t>To display results, you can use </a:t>
            </a:r>
            <a:r>
              <a:rPr lang="en-US" dirty="0" err="1"/>
              <a:t>document.write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31484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Activity 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Continue with basic JS data structure</a:t>
            </a:r>
          </a:p>
          <a:p>
            <a:r>
              <a:rPr lang="en-US" dirty="0">
                <a:latin typeface="Arial"/>
                <a:cs typeface="Arial"/>
              </a:rPr>
              <a:t>Semicolons </a:t>
            </a:r>
          </a:p>
          <a:p>
            <a:r>
              <a:rPr lang="en-US" dirty="0">
                <a:latin typeface="Arial"/>
                <a:cs typeface="Arial"/>
              </a:rPr>
              <a:t>Event Driven Programming</a:t>
            </a:r>
          </a:p>
          <a:p>
            <a:r>
              <a:rPr lang="en-US" dirty="0">
                <a:latin typeface="Arial"/>
                <a:cs typeface="Arial"/>
              </a:rPr>
              <a:t>Exercises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: converting length in cm to inches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D46B-84A7-D341-B4C7-70BC8D3C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Write a .</a:t>
            </a:r>
            <a:r>
              <a:rPr lang="en-US" dirty="0" err="1">
                <a:latin typeface="Arial"/>
                <a:cs typeface="Arial"/>
              </a:rPr>
              <a:t>js</a:t>
            </a:r>
            <a:r>
              <a:rPr lang="en-US" dirty="0">
                <a:latin typeface="Arial"/>
                <a:cs typeface="Arial"/>
              </a:rPr>
              <a:t> that converts inches to cm.</a:t>
            </a:r>
            <a:endParaRPr lang="en-US" dirty="0"/>
          </a:p>
          <a:p>
            <a:r>
              <a:rPr lang="en-US" dirty="0"/>
              <a:t>First start with a .html and put this in the head: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BF91F-AA9E-E048-A6AC-8D1F59A723FD}"/>
              </a:ext>
            </a:extLst>
          </p:cNvPr>
          <p:cNvSpPr/>
          <p:nvPr/>
        </p:nvSpPr>
        <p:spPr>
          <a:xfrm>
            <a:off x="927100" y="3263900"/>
            <a:ext cx="6819900" cy="3454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&lt;meta charset=utf-8 /&gt;</a:t>
            </a:r>
          </a:p>
          <a:p>
            <a:r>
              <a:rPr lang="en-US" dirty="0"/>
              <a:t>&lt;title&gt;</a:t>
            </a:r>
            <a:r>
              <a:rPr lang="en-US" dirty="0" err="1"/>
              <a:t>Conerting</a:t>
            </a:r>
            <a:r>
              <a:rPr lang="en-US" dirty="0"/>
              <a:t> length in cm to inches&lt;/title&gt;</a:t>
            </a:r>
          </a:p>
          <a:p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="Exercise3.js"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067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: converting length in cm to inches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Write a .</a:t>
            </a:r>
            <a:r>
              <a:rPr lang="en-US" dirty="0" err="1">
                <a:latin typeface="Arial"/>
                <a:cs typeface="Arial"/>
              </a:rPr>
              <a:t>js</a:t>
            </a:r>
            <a:r>
              <a:rPr lang="en-US" dirty="0">
                <a:latin typeface="Arial"/>
                <a:cs typeface="Arial"/>
              </a:rPr>
              <a:t> that converts inches to cm.</a:t>
            </a:r>
          </a:p>
          <a:p>
            <a:r>
              <a:rPr lang="en-US" dirty="0">
                <a:latin typeface="Arial"/>
                <a:cs typeface="Arial"/>
              </a:rPr>
              <a:t>Write the result to browser as the following:</a:t>
            </a:r>
          </a:p>
          <a:p>
            <a:r>
              <a:rPr lang="en-US" dirty="0">
                <a:latin typeface="Arial"/>
                <a:cs typeface="Arial"/>
              </a:rPr>
              <a:t>“length in inches”, 10 inches</a:t>
            </a:r>
          </a:p>
          <a:p>
            <a:r>
              <a:rPr lang="en-US" dirty="0">
                <a:latin typeface="Arial"/>
                <a:cs typeface="Arial"/>
              </a:rPr>
              <a:t>“length in cm, 25.4 cm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Hint: use </a:t>
            </a:r>
            <a:r>
              <a:rPr lang="en-US" dirty="0" err="1">
                <a:latin typeface="Arial"/>
                <a:cs typeface="Arial"/>
              </a:rPr>
              <a:t>document.write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19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: converting length in cm to inches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6F3F8A-C31E-0B4D-B6F6-C3DAD587A78B}"/>
              </a:ext>
            </a:extLst>
          </p:cNvPr>
          <p:cNvSpPr/>
          <p:nvPr/>
        </p:nvSpPr>
        <p:spPr>
          <a:xfrm>
            <a:off x="4521200" y="1885940"/>
            <a:ext cx="4572000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cmtoinches</a:t>
            </a:r>
            <a:r>
              <a:rPr lang="en-US" dirty="0"/>
              <a:t>() {</a:t>
            </a:r>
          </a:p>
          <a:p>
            <a:r>
              <a:rPr lang="en-US" dirty="0"/>
              <a:t>	let inches = prompt("tell me a number in </a:t>
            </a:r>
            <a:r>
              <a:rPr lang="en-US" dirty="0" err="1"/>
              <a:t>inces</a:t>
            </a:r>
            <a:r>
              <a:rPr lang="en-US" dirty="0"/>
              <a:t>");  </a:t>
            </a:r>
          </a:p>
          <a:p>
            <a:r>
              <a:rPr lang="en-US" dirty="0"/>
              <a:t>    let cm = inches * 2.54;</a:t>
            </a:r>
          </a:p>
          <a:p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("length in Inches:"+ inches + " inches &lt;</a:t>
            </a:r>
            <a:r>
              <a:rPr lang="en-US" dirty="0" err="1"/>
              <a:t>br</a:t>
            </a:r>
            <a:r>
              <a:rPr lang="en-US" dirty="0"/>
              <a:t>/&gt;");</a:t>
            </a:r>
          </a:p>
          <a:p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("length in centimeters:"+ cm + " cm &lt;</a:t>
            </a:r>
            <a:r>
              <a:rPr lang="en-US" dirty="0" err="1"/>
              <a:t>br</a:t>
            </a:r>
            <a:r>
              <a:rPr lang="en-US" dirty="0"/>
              <a:t>/&gt;");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calling your function </a:t>
            </a:r>
          </a:p>
          <a:p>
            <a:r>
              <a:rPr lang="en-US" dirty="0" err="1"/>
              <a:t>cmtoinches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</a:t>
            </a:r>
            <a:r>
              <a:rPr lang="en-US" i="1" dirty="0"/>
              <a:t>.</a:t>
            </a:r>
            <a:r>
              <a:rPr lang="en-US" i="1" dirty="0" err="1"/>
              <a:t>js</a:t>
            </a:r>
            <a:endParaRPr lang="en-US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4B0E51-5BED-684E-981C-2D4F9D8762A3}"/>
              </a:ext>
            </a:extLst>
          </p:cNvPr>
          <p:cNvSpPr/>
          <p:nvPr/>
        </p:nvSpPr>
        <p:spPr>
          <a:xfrm>
            <a:off x="76200" y="1885940"/>
            <a:ext cx="42418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&lt;title&gt;Calculate Inches to cm&lt;/title&gt;</a:t>
            </a:r>
          </a:p>
          <a:p>
            <a:r>
              <a:rPr lang="en-US" dirty="0"/>
              <a:t>	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="Exercise1.js"&gt;&lt;/script&gt;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                                                   </a:t>
            </a:r>
            <a:r>
              <a:rPr lang="en-US" i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0280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29265</TotalTime>
  <Words>2744</Words>
  <Application>Microsoft Macintosh PowerPoint</Application>
  <PresentationFormat>On-screen Show (4:3)</PresentationFormat>
  <Paragraphs>573</Paragraphs>
  <Slides>48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Century Gothic</vt:lpstr>
      <vt:lpstr>Consolas</vt:lpstr>
      <vt:lpstr>Courier New</vt:lpstr>
      <vt:lpstr>Helvetica</vt:lpstr>
      <vt:lpstr>Office Theme</vt:lpstr>
      <vt:lpstr>CSC435: Web Programming  Lecture 9: JavaScript: Conditional and Loops, Event-driven programming</vt:lpstr>
      <vt:lpstr>Const versus Var versus Let</vt:lpstr>
      <vt:lpstr>global window object</vt:lpstr>
      <vt:lpstr>Redeclaration within the same scope not possible for let</vt:lpstr>
      <vt:lpstr>Define Functions</vt:lpstr>
      <vt:lpstr>Activity Outline</vt:lpstr>
      <vt:lpstr>Exercise : converting length in cm to inches </vt:lpstr>
      <vt:lpstr>Exercise : converting length in cm to inches </vt:lpstr>
      <vt:lpstr>Exercise : converting length in cm to inches </vt:lpstr>
      <vt:lpstr>Math object</vt:lpstr>
      <vt:lpstr>Boolean type</vt:lpstr>
      <vt:lpstr>Logical operators</vt:lpstr>
      <vt:lpstr>Typeof</vt:lpstr>
      <vt:lpstr>If/else statement (same as java)</vt:lpstr>
      <vt:lpstr>If/else statement (same as java)</vt:lpstr>
      <vt:lpstr>for loop</vt:lpstr>
      <vt:lpstr>While loops (same as Java)</vt:lpstr>
      <vt:lpstr>Exercise: predicting outcome</vt:lpstr>
      <vt:lpstr>Exercise: predicting outcome</vt:lpstr>
      <vt:lpstr>Typeof</vt:lpstr>
      <vt:lpstr>Arrays</vt:lpstr>
      <vt:lpstr>Array Methods</vt:lpstr>
      <vt:lpstr>Examples: splice</vt:lpstr>
      <vt:lpstr>Examples: shift()</vt:lpstr>
      <vt:lpstr>Examples: unshift()</vt:lpstr>
      <vt:lpstr>Exercise</vt:lpstr>
      <vt:lpstr>Splitting strings</vt:lpstr>
      <vt:lpstr>Rules of semi-colon</vt:lpstr>
      <vt:lpstr>String methods</vt:lpstr>
      <vt:lpstr>Prediction of output of the following code</vt:lpstr>
      <vt:lpstr>Prediction of output of the following code</vt:lpstr>
      <vt:lpstr>Event-Driven Programming</vt:lpstr>
      <vt:lpstr>What is user events?</vt:lpstr>
      <vt:lpstr>Event Handlers</vt:lpstr>
      <vt:lpstr>Event Handlers</vt:lpstr>
      <vt:lpstr>Buttons: &lt;button&gt;</vt:lpstr>
      <vt:lpstr>PowerPoint Presentation</vt:lpstr>
      <vt:lpstr>document.getElemengById  Example</vt:lpstr>
      <vt:lpstr>document.getElemengById  Example</vt:lpstr>
      <vt:lpstr>Demo: click a button to toggle an image</vt:lpstr>
      <vt:lpstr>PowerPoint Presentation</vt:lpstr>
      <vt:lpstr>Exercise 1: smallest</vt:lpstr>
      <vt:lpstr>Exercise 2: reverse a number</vt:lpstr>
      <vt:lpstr>Exercise 3: guess a number</vt:lpstr>
      <vt:lpstr>Exercise 4: split string</vt:lpstr>
      <vt:lpstr>Exercise 5:  show today’s date</vt:lpstr>
      <vt:lpstr>Exercise 5 (take home): show dates until Christmas</vt:lpstr>
      <vt:lpstr>Take-home reading and exercise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2242</cp:revision>
  <cp:lastPrinted>2019-02-15T20:59:05Z</cp:lastPrinted>
  <dcterms:created xsi:type="dcterms:W3CDTF">2014-01-16T21:31:48Z</dcterms:created>
  <dcterms:modified xsi:type="dcterms:W3CDTF">2019-02-15T22:18:45Z</dcterms:modified>
</cp:coreProperties>
</file>