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1.bin" ContentType="application/vnd.openxmlformats-officedocument.oleObject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2.bin" ContentType="application/vnd.openxmlformats-officedocument.oleObject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6.xml" ContentType="application/vnd.openxmlformats-officedocument.presentationml.notesSlide+xml"/>
  <Override PartName="/ppt/tags/tag2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0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1.xml" ContentType="application/vnd.openxmlformats-officedocument.presentationml.notesSlide+xml"/>
  <Override PartName="/ppt/tags/tag41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7" r:id="rId2"/>
    <p:sldId id="258" r:id="rId3"/>
    <p:sldId id="308" r:id="rId4"/>
    <p:sldId id="307" r:id="rId5"/>
    <p:sldId id="259" r:id="rId6"/>
    <p:sldId id="260" r:id="rId7"/>
    <p:sldId id="262" r:id="rId8"/>
    <p:sldId id="263" r:id="rId9"/>
    <p:sldId id="264" r:id="rId10"/>
    <p:sldId id="266" r:id="rId11"/>
    <p:sldId id="267" r:id="rId12"/>
    <p:sldId id="269" r:id="rId13"/>
    <p:sldId id="268" r:id="rId14"/>
    <p:sldId id="265" r:id="rId15"/>
    <p:sldId id="270" r:id="rId16"/>
    <p:sldId id="271" r:id="rId17"/>
    <p:sldId id="303" r:id="rId18"/>
    <p:sldId id="309" r:id="rId19"/>
    <p:sldId id="272" r:id="rId20"/>
    <p:sldId id="273" r:id="rId21"/>
    <p:sldId id="279" r:id="rId22"/>
    <p:sldId id="280" r:id="rId23"/>
    <p:sldId id="274" r:id="rId24"/>
    <p:sldId id="275" r:id="rId25"/>
    <p:sldId id="276" r:id="rId26"/>
    <p:sldId id="277" r:id="rId27"/>
    <p:sldId id="278" r:id="rId28"/>
    <p:sldId id="281" r:id="rId29"/>
    <p:sldId id="284" r:id="rId30"/>
    <p:sldId id="282" r:id="rId31"/>
    <p:sldId id="289" r:id="rId32"/>
    <p:sldId id="294" r:id="rId33"/>
    <p:sldId id="295" r:id="rId34"/>
    <p:sldId id="292" r:id="rId35"/>
    <p:sldId id="296" r:id="rId36"/>
    <p:sldId id="297" r:id="rId37"/>
    <p:sldId id="298" r:id="rId38"/>
    <p:sldId id="283" r:id="rId39"/>
    <p:sldId id="285" r:id="rId40"/>
    <p:sldId id="304" r:id="rId41"/>
    <p:sldId id="299" r:id="rId42"/>
    <p:sldId id="300" r:id="rId43"/>
    <p:sldId id="301" r:id="rId44"/>
    <p:sldId id="302" r:id="rId45"/>
    <p:sldId id="290" r:id="rId46"/>
    <p:sldId id="30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943" autoAdjust="0"/>
  </p:normalViewPr>
  <p:slideViewPr>
    <p:cSldViewPr snapToGrid="0" snapToObjects="1">
      <p:cViewPr>
        <p:scale>
          <a:sx n="75" d="100"/>
          <a:sy n="75" d="100"/>
        </p:scale>
        <p:origin x="-2976" y="-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47F68-1049-404D-AA11-8944DFC98AAE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70A46-001C-6F43-84AF-4032E346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1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0A46-001C-6F43-84AF-4032E346C5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86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0A46-001C-6F43-84AF-4032E346C5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86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0A46-001C-6F43-84AF-4032E346C5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86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0A46-001C-6F43-84AF-4032E346C5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86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0A46-001C-6F43-84AF-4032E346C5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14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29057" indent="-280406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21626" indent="-2243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70276" indent="-2243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18927" indent="-2243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467577" indent="-22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16227" indent="-22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364878" indent="-22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13528" indent="-22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EC2E0D2D-D52E-004E-9DDD-6627B60EF5A9}" type="slidenum">
              <a:rPr lang="en-US"/>
              <a:pPr/>
              <a:t>32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421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29057" indent="-280406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21626" indent="-2243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70276" indent="-2243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18927" indent="-2243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467577" indent="-22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16227" indent="-22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364878" indent="-22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13528" indent="-22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EF0AA1A1-A685-CB41-9877-E3890950B467}" type="slidenum">
              <a:rPr lang="en-US"/>
              <a:pPr/>
              <a:t>33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421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29057" indent="-280406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21626" indent="-2243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70276" indent="-2243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18927" indent="-2243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467577" indent="-22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16227" indent="-22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364878" indent="-22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13528" indent="-22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A3B8AE6E-4398-E54B-A9F7-F5B3079C4B62}" type="slidenum">
              <a:rPr lang="en-US"/>
              <a:pPr/>
              <a:t>36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421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863" y="4323726"/>
            <a:ext cx="5048767" cy="4172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give definition of partial derivative:  lim h-&gt;0 [f(x+h,y) – f(x,y)]/h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How many 2</a:t>
            </a:r>
            <a:r>
              <a:rPr lang="en-US" baseline="30000" dirty="0" smtClean="0">
                <a:latin typeface="Calibri" charset="0"/>
              </a:rPr>
              <a:t>nd</a:t>
            </a:r>
            <a:r>
              <a:rPr lang="en-US" dirty="0" smtClean="0">
                <a:latin typeface="Calibri" charset="0"/>
              </a:rPr>
              <a:t> derivative filters are there?  There are four 2</a:t>
            </a:r>
            <a:r>
              <a:rPr lang="en-US" baseline="30000" dirty="0" smtClean="0">
                <a:latin typeface="Calibri" charset="0"/>
              </a:rPr>
              <a:t>nd</a:t>
            </a:r>
            <a:r>
              <a:rPr lang="en-US" dirty="0" smtClean="0">
                <a:latin typeface="Calibri" charset="0"/>
              </a:rPr>
              <a:t> partial derivative filters.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In practice, it</a:t>
            </a:r>
            <a:r>
              <a:rPr lang="ja-JP" altLang="en-US" dirty="0" smtClean="0">
                <a:latin typeface="Calibri" charset="0"/>
              </a:rPr>
              <a:t>’</a:t>
            </a:r>
            <a:r>
              <a:rPr lang="en-US" dirty="0" smtClean="0">
                <a:latin typeface="Calibri" charset="0"/>
              </a:rPr>
              <a:t>s handy to define a single 2</a:t>
            </a:r>
            <a:r>
              <a:rPr lang="en-US" baseline="30000" dirty="0" smtClean="0">
                <a:latin typeface="Calibri" charset="0"/>
              </a:rPr>
              <a:t>nd</a:t>
            </a:r>
            <a:r>
              <a:rPr lang="en-US" dirty="0" smtClean="0">
                <a:latin typeface="Calibri" charset="0"/>
              </a:rPr>
              <a:t> derivative filter—the </a:t>
            </a:r>
            <a:r>
              <a:rPr lang="en-US" dirty="0" err="1" smtClean="0">
                <a:latin typeface="Calibri" charset="0"/>
              </a:rPr>
              <a:t>Laplacian</a:t>
            </a:r>
            <a:endParaRPr lang="en-US" dirty="0" smtClean="0">
              <a:latin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0A46-001C-6F43-84AF-4032E346C56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54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How many 2</a:t>
            </a:r>
            <a:r>
              <a:rPr lang="en-US" baseline="30000" dirty="0" smtClean="0">
                <a:latin typeface="Calibri" charset="0"/>
              </a:rPr>
              <a:t>nd</a:t>
            </a:r>
            <a:r>
              <a:rPr lang="en-US" dirty="0" smtClean="0">
                <a:latin typeface="Calibri" charset="0"/>
              </a:rPr>
              <a:t> derivative filters are there?  There are four 2</a:t>
            </a:r>
            <a:r>
              <a:rPr lang="en-US" baseline="30000" dirty="0" smtClean="0">
                <a:latin typeface="Calibri" charset="0"/>
              </a:rPr>
              <a:t>nd</a:t>
            </a:r>
            <a:r>
              <a:rPr lang="en-US" dirty="0" smtClean="0">
                <a:latin typeface="Calibri" charset="0"/>
              </a:rPr>
              <a:t> partial derivative filters.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In practice, it</a:t>
            </a:r>
            <a:r>
              <a:rPr lang="ja-JP" altLang="en-US" dirty="0" smtClean="0">
                <a:latin typeface="Calibri" charset="0"/>
              </a:rPr>
              <a:t>’</a:t>
            </a:r>
            <a:r>
              <a:rPr lang="en-US" dirty="0" smtClean="0">
                <a:latin typeface="Calibri" charset="0"/>
              </a:rPr>
              <a:t>s handy to define a single 2</a:t>
            </a:r>
            <a:r>
              <a:rPr lang="en-US" baseline="30000" dirty="0" smtClean="0">
                <a:latin typeface="Calibri" charset="0"/>
              </a:rPr>
              <a:t>nd</a:t>
            </a:r>
            <a:r>
              <a:rPr lang="en-US" dirty="0" smtClean="0">
                <a:latin typeface="Calibri" charset="0"/>
              </a:rPr>
              <a:t> derivative filter—the </a:t>
            </a:r>
            <a:r>
              <a:rPr lang="en-US" dirty="0" err="1" smtClean="0">
                <a:latin typeface="Calibri" charset="0"/>
              </a:rPr>
              <a:t>Laplacian</a:t>
            </a:r>
            <a:endParaRPr lang="en-US" dirty="0" smtClean="0">
              <a:latin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0A46-001C-6F43-84AF-4032E346C56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54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29057" indent="-280406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21626" indent="-2243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70276" indent="-2243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18927" indent="-2243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467577" indent="-22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16227" indent="-22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364878" indent="-22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13528" indent="-22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46095265-E8B3-1A42-B6BD-6E396E5E8888}" type="slidenum">
              <a:rPr lang="en-US"/>
              <a:pPr/>
              <a:t>41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3872" y="683927"/>
            <a:ext cx="4523857" cy="341338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</a:rPr>
              <a:t>How many 2</a:t>
            </a:r>
            <a:r>
              <a:rPr lang="en-US" baseline="30000" dirty="0">
                <a:latin typeface="Calibri" charset="0"/>
              </a:rPr>
              <a:t>nd</a:t>
            </a:r>
            <a:r>
              <a:rPr lang="en-US" dirty="0">
                <a:latin typeface="Calibri" charset="0"/>
              </a:rPr>
              <a:t> derivative filters are there?  There are four 2</a:t>
            </a:r>
            <a:r>
              <a:rPr lang="en-US" baseline="30000" dirty="0">
                <a:latin typeface="Calibri" charset="0"/>
              </a:rPr>
              <a:t>nd</a:t>
            </a:r>
            <a:r>
              <a:rPr lang="en-US" dirty="0">
                <a:latin typeface="Calibri" charset="0"/>
              </a:rPr>
              <a:t> partial derivative filters.</a:t>
            </a:r>
          </a:p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</a:rPr>
              <a:t>In practice, it</a:t>
            </a:r>
            <a:r>
              <a:rPr lang="ja-JP" altLang="en-US" dirty="0">
                <a:latin typeface="Calibri" charset="0"/>
              </a:rPr>
              <a:t>’</a:t>
            </a:r>
            <a:r>
              <a:rPr lang="en-US" dirty="0">
                <a:latin typeface="Calibri" charset="0"/>
              </a:rPr>
              <a:t>s handy to define a single 2</a:t>
            </a:r>
            <a:r>
              <a:rPr lang="en-US" baseline="30000" dirty="0">
                <a:latin typeface="Calibri" charset="0"/>
              </a:rPr>
              <a:t>nd</a:t>
            </a:r>
            <a:r>
              <a:rPr lang="en-US" dirty="0">
                <a:latin typeface="Calibri" charset="0"/>
              </a:rPr>
              <a:t> derivative filter—the </a:t>
            </a:r>
            <a:r>
              <a:rPr lang="en-US" dirty="0" err="1">
                <a:latin typeface="Calibri" charset="0"/>
              </a:rPr>
              <a:t>Laplacian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0A46-001C-6F43-84AF-4032E346C5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869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29057" indent="-280406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21626" indent="-2243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70276" indent="-2243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18927" indent="-2243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467577" indent="-22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16227" indent="-22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364878" indent="-22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13528" indent="-22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2BBFAD5B-1995-8A41-9075-1A0F1DDCF8CD}" type="slidenum">
              <a:rPr lang="en-US"/>
              <a:pPr/>
              <a:t>42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29057" indent="-280406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21626" indent="-2243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70276" indent="-2243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18927" indent="-2243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467577" indent="-22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16227" indent="-22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364878" indent="-22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13528" indent="-22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FD132234-F8FD-FC44-BFA1-9F2897633DA6}" type="slidenum">
              <a:rPr lang="en-US"/>
              <a:pPr/>
              <a:t>43</a:t>
            </a:fld>
            <a:endParaRPr lang="en-US"/>
          </a:p>
        </p:txBody>
      </p:sp>
      <p:sp>
        <p:nvSpPr>
          <p:cNvPr id="93187" name="Rectangle 7"/>
          <p:cNvSpPr txBox="1">
            <a:spLocks noGrp="1" noChangeArrowheads="1"/>
          </p:cNvSpPr>
          <p:nvPr/>
        </p:nvSpPr>
        <p:spPr bwMode="auto">
          <a:xfrm>
            <a:off x="3860731" y="8723964"/>
            <a:ext cx="2967763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62" tIns="45080" rIns="90162" bIns="45080" anchor="b"/>
          <a:lstStyle>
            <a:lvl1pPr defTabSz="91916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91916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1916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1916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1916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91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91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91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91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fld id="{EE62F790-CCE3-EC4A-9CBE-BA6C70F2DBDE}" type="slidenum">
              <a:rPr lang="en-US" sz="1200"/>
              <a:pPr algn="r"/>
              <a:t>43</a:t>
            </a:fld>
            <a:endParaRPr lang="en-US" sz="1200"/>
          </a:p>
        </p:txBody>
      </p:sp>
      <p:sp>
        <p:nvSpPr>
          <p:cNvPr id="931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3872" y="683927"/>
            <a:ext cx="4523857" cy="341338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Q:  Why might these work better?</a:t>
            </a: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A:  more stable when there is noise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29057" indent="-280406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21626" indent="-2243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70276" indent="-2243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18927" indent="-2243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467577" indent="-22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16227" indent="-22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364878" indent="-22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13528" indent="-224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FD132234-F8FD-FC44-BFA1-9F2897633DA6}" type="slidenum">
              <a:rPr lang="en-US"/>
              <a:pPr/>
              <a:t>44</a:t>
            </a:fld>
            <a:endParaRPr lang="en-US"/>
          </a:p>
        </p:txBody>
      </p:sp>
      <p:sp>
        <p:nvSpPr>
          <p:cNvPr id="93187" name="Rectangle 7"/>
          <p:cNvSpPr txBox="1">
            <a:spLocks noGrp="1" noChangeArrowheads="1"/>
          </p:cNvSpPr>
          <p:nvPr/>
        </p:nvSpPr>
        <p:spPr bwMode="auto">
          <a:xfrm>
            <a:off x="3860731" y="8723964"/>
            <a:ext cx="2967763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62" tIns="45080" rIns="90162" bIns="45080" anchor="b"/>
          <a:lstStyle>
            <a:lvl1pPr defTabSz="91916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91916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1916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1916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1916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91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91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91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91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fld id="{EE62F790-CCE3-EC4A-9CBE-BA6C70F2DBDE}" type="slidenum">
              <a:rPr lang="en-US" sz="1200"/>
              <a:pPr algn="r"/>
              <a:t>44</a:t>
            </a:fld>
            <a:endParaRPr lang="en-US" sz="1200"/>
          </a:p>
        </p:txBody>
      </p:sp>
      <p:sp>
        <p:nvSpPr>
          <p:cNvPr id="931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421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Q:  Why might these work better?</a:t>
            </a: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A:  more stable when there is noise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0A46-001C-6F43-84AF-4032E346C5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86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0A46-001C-6F43-84AF-4032E346C5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86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0A46-001C-6F43-84AF-4032E346C5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86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0A46-001C-6F43-84AF-4032E346C5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86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0A46-001C-6F43-84AF-4032E346C5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86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0A46-001C-6F43-84AF-4032E346C5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86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0A46-001C-6F43-84AF-4032E346C5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8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EFEF-0EBD-544F-9E94-CA59061B930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331D-A0EB-E042-9950-0A1BC11A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4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EFEF-0EBD-544F-9E94-CA59061B930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331D-A0EB-E042-9950-0A1BC11A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EFEF-0EBD-544F-9E94-CA59061B930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331D-A0EB-E042-9950-0A1BC11A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EFEF-0EBD-544F-9E94-CA59061B930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331D-A0EB-E042-9950-0A1BC11A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EFEF-0EBD-544F-9E94-CA59061B930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331D-A0EB-E042-9950-0A1BC11A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8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EFEF-0EBD-544F-9E94-CA59061B930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331D-A0EB-E042-9950-0A1BC11A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2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EFEF-0EBD-544F-9E94-CA59061B930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331D-A0EB-E042-9950-0A1BC11A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EFEF-0EBD-544F-9E94-CA59061B930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331D-A0EB-E042-9950-0A1BC11A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EFEF-0EBD-544F-9E94-CA59061B930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331D-A0EB-E042-9950-0A1BC11A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0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EFEF-0EBD-544F-9E94-CA59061B930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331D-A0EB-E042-9950-0A1BC11A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4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EFEF-0EBD-544F-9E94-CA59061B930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331D-A0EB-E042-9950-0A1BC11A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2EFEF-0EBD-544F-9E94-CA59061B930D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6331D-A0EB-E042-9950-0A1BC11A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7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14.xml"/><Relationship Id="rId6" Type="http://schemas.openxmlformats.org/officeDocument/2006/relationships/oleObject" Target="../embeddings/oleObject1.bin"/><Relationship Id="rId7" Type="http://schemas.openxmlformats.org/officeDocument/2006/relationships/image" Target="../media/image20.png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notesSlide" Target="../notesSlides/notesSlide15.xml"/><Relationship Id="rId12" Type="http://schemas.openxmlformats.org/officeDocument/2006/relationships/oleObject" Target="../embeddings/oleObject2.bin"/><Relationship Id="rId13" Type="http://schemas.openxmlformats.org/officeDocument/2006/relationships/image" Target="../media/image21.png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Relationship Id="rId9" Type="http://schemas.openxmlformats.org/officeDocument/2006/relationships/tags" Target="../tags/tag10.xml"/><Relationship Id="rId10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" Type="http://schemas.openxmlformats.org/officeDocument/2006/relationships/tags" Target="../tags/tag11.xml"/><Relationship Id="rId2" Type="http://schemas.openxmlformats.org/officeDocument/2006/relationships/tags" Target="../tags/tag12.xml"/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tags" Target="../tags/tag16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" Type="http://schemas.openxmlformats.org/officeDocument/2006/relationships/tags" Target="../tags/tag17.xml"/><Relationship Id="rId2" Type="http://schemas.openxmlformats.org/officeDocument/2006/relationships/tags" Target="../tags/tag18.xml"/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tags" Target="../tags/tag21.xml"/><Relationship Id="rId6" Type="http://schemas.openxmlformats.org/officeDocument/2006/relationships/tags" Target="../tags/tag22.xml"/><Relationship Id="rId7" Type="http://schemas.openxmlformats.org/officeDocument/2006/relationships/tags" Target="../tags/tag23.xml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16.xml"/><Relationship Id="rId10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3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.bin"/><Relationship Id="rId12" Type="http://schemas.openxmlformats.org/officeDocument/2006/relationships/image" Target="../media/image48.png"/><Relationship Id="rId13" Type="http://schemas.openxmlformats.org/officeDocument/2006/relationships/oleObject" Target="../embeddings/oleObject4.bin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" Type="http://schemas.openxmlformats.org/officeDocument/2006/relationships/vmlDrawing" Target="../drawings/vmlDrawing3.vml"/><Relationship Id="rId2" Type="http://schemas.openxmlformats.org/officeDocument/2006/relationships/tags" Target="../tags/tag25.xml"/><Relationship Id="rId3" Type="http://schemas.openxmlformats.org/officeDocument/2006/relationships/tags" Target="../tags/tag26.xml"/><Relationship Id="rId4" Type="http://schemas.openxmlformats.org/officeDocument/2006/relationships/tags" Target="../tags/tag27.xml"/><Relationship Id="rId5" Type="http://schemas.openxmlformats.org/officeDocument/2006/relationships/tags" Target="../tags/tag28.xml"/><Relationship Id="rId6" Type="http://schemas.openxmlformats.org/officeDocument/2006/relationships/tags" Target="../tags/tag29.xml"/><Relationship Id="rId7" Type="http://schemas.openxmlformats.org/officeDocument/2006/relationships/tags" Target="../tags/tag30.xml"/><Relationship Id="rId8" Type="http://schemas.openxmlformats.org/officeDocument/2006/relationships/tags" Target="../tags/tag31.xml"/><Relationship Id="rId9" Type="http://schemas.openxmlformats.org/officeDocument/2006/relationships/slideLayout" Target="../slideLayouts/slideLayout2.xml"/><Relationship Id="rId10" Type="http://schemas.openxmlformats.org/officeDocument/2006/relationships/notesSlide" Target="../notesSlides/notesSlide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3.xml.rels><?xml version="1.0" encoding="UTF-8" standalone="yes"?>
<Relationships xmlns="http://schemas.openxmlformats.org/package/2006/relationships"><Relationship Id="rId11" Type="http://schemas.openxmlformats.org/officeDocument/2006/relationships/notesSlide" Target="../notesSlides/notesSlide21.xml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" Type="http://schemas.openxmlformats.org/officeDocument/2006/relationships/tags" Target="../tags/tag32.xml"/><Relationship Id="rId2" Type="http://schemas.openxmlformats.org/officeDocument/2006/relationships/tags" Target="../tags/tag33.xml"/><Relationship Id="rId3" Type="http://schemas.openxmlformats.org/officeDocument/2006/relationships/tags" Target="../tags/tag34.xml"/><Relationship Id="rId4" Type="http://schemas.openxmlformats.org/officeDocument/2006/relationships/tags" Target="../tags/tag35.xml"/><Relationship Id="rId5" Type="http://schemas.openxmlformats.org/officeDocument/2006/relationships/tags" Target="../tags/tag36.xml"/><Relationship Id="rId6" Type="http://schemas.openxmlformats.org/officeDocument/2006/relationships/tags" Target="../tags/tag37.xml"/><Relationship Id="rId7" Type="http://schemas.openxmlformats.org/officeDocument/2006/relationships/tags" Target="../tags/tag38.xml"/><Relationship Id="rId8" Type="http://schemas.openxmlformats.org/officeDocument/2006/relationships/tags" Target="../tags/tag39.xml"/><Relationship Id="rId9" Type="http://schemas.openxmlformats.org/officeDocument/2006/relationships/tags" Target="../tags/tag40.xml"/><Relationship Id="rId10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59.png"/><Relationship Id="rId1" Type="http://schemas.openxmlformats.org/officeDocument/2006/relationships/tags" Target="../tags/tag41.xml"/><Relationship Id="rId2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numpy.hypot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en.wikipedia.org/wiki/Histogram_equaliz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CSC589 Introduction to Computer Vision</a:t>
            </a:r>
            <a:br>
              <a:rPr lang="en-US" dirty="0" smtClean="0"/>
            </a:br>
            <a:r>
              <a:rPr lang="en-US" dirty="0" smtClean="0"/>
              <a:t>Lecture 4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857" y="3886200"/>
            <a:ext cx="7112000" cy="1752600"/>
          </a:xfrm>
        </p:spPr>
        <p:txBody>
          <a:bodyPr/>
          <a:lstStyle/>
          <a:p>
            <a:r>
              <a:rPr lang="en-US" dirty="0" smtClean="0"/>
              <a:t>More on Histogram Equalization,  Border Effect, Image Derivatives</a:t>
            </a:r>
          </a:p>
          <a:p>
            <a:r>
              <a:rPr lang="en-US" dirty="0" smtClean="0"/>
              <a:t>Bei Xiao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8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2546" y="1417638"/>
            <a:ext cx="6950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cumulative distribution function (CDF) is shown below</a:t>
            </a:r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Let’s look at in more details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843460"/>
              </p:ext>
            </p:extLst>
          </p:nvPr>
        </p:nvGraphicFramePr>
        <p:xfrm>
          <a:off x="1347603" y="2649522"/>
          <a:ext cx="4191276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092"/>
                <a:gridCol w="1397092"/>
                <a:gridCol w="1397092"/>
              </a:tblGrid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scaled </a:t>
                      </a:r>
                      <a:r>
                        <a:rPr lang="en-US" dirty="0" err="1" smtClean="0"/>
                        <a:t>cdf</a:t>
                      </a:r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154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3086954" y="6174405"/>
            <a:ext cx="881987" cy="3528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27698" y="6307122"/>
            <a:ext cx="178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pixels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09312" y="3104844"/>
            <a:ext cx="2187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</a:t>
            </a:r>
            <a:r>
              <a:rPr lang="en-US" dirty="0" err="1" smtClean="0"/>
              <a:t>cdf</a:t>
            </a:r>
            <a:r>
              <a:rPr lang="en-US" dirty="0" smtClean="0"/>
              <a:t> shows that the min value in the </a:t>
            </a:r>
            <a:r>
              <a:rPr lang="en-US" dirty="0" err="1" smtClean="0"/>
              <a:t>subimage</a:t>
            </a:r>
            <a:r>
              <a:rPr lang="en-US" dirty="0" smtClean="0"/>
              <a:t> is 52 and max is 154. The </a:t>
            </a:r>
            <a:r>
              <a:rPr lang="en-US" dirty="0" err="1" smtClean="0"/>
              <a:t>cdf</a:t>
            </a:r>
            <a:r>
              <a:rPr lang="en-US" dirty="0" smtClean="0"/>
              <a:t> of value 154 corresponding to the total number of pixels (64)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87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2546" y="1417638"/>
            <a:ext cx="695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do we compute the normalized CDF?</a:t>
            </a:r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Let’s look at in more details</a:t>
            </a:r>
            <a:endParaRPr lang="en-US" dirty="0"/>
          </a:p>
        </p:txBody>
      </p:sp>
      <p:pic>
        <p:nvPicPr>
          <p:cNvPr id="5" name="Picture 4" descr="Screen Shot 2015-01-25 at 12.07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24" y="3073400"/>
            <a:ext cx="6298461" cy="9387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9936" y="4432280"/>
            <a:ext cx="7410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Cdf</a:t>
            </a:r>
            <a:r>
              <a:rPr lang="en-US" sz="2400" dirty="0" smtClean="0"/>
              <a:t>(v):  original </a:t>
            </a:r>
            <a:r>
              <a:rPr lang="en-US" sz="2400" dirty="0" err="1" smtClean="0"/>
              <a:t>cdf</a:t>
            </a:r>
            <a:r>
              <a:rPr lang="en-US" sz="2400" dirty="0" smtClean="0"/>
              <a:t> of pixel v</a:t>
            </a:r>
          </a:p>
          <a:p>
            <a:r>
              <a:rPr lang="en-US" sz="2400" dirty="0" err="1" smtClean="0"/>
              <a:t>Cdfmin</a:t>
            </a:r>
            <a:r>
              <a:rPr lang="en-US" sz="2400" dirty="0" smtClean="0"/>
              <a:t>:  minimum non-zero vale of the </a:t>
            </a:r>
            <a:r>
              <a:rPr lang="en-US" sz="2400" dirty="0" err="1" smtClean="0"/>
              <a:t>cdf</a:t>
            </a:r>
            <a:endParaRPr lang="en-US" sz="2400" dirty="0" smtClean="0"/>
          </a:p>
          <a:p>
            <a:r>
              <a:rPr lang="en-US" sz="2400" dirty="0" smtClean="0"/>
              <a:t>M×N: number of pixels, e.g. 64 (8x8) </a:t>
            </a:r>
          </a:p>
          <a:p>
            <a:r>
              <a:rPr lang="en-US" sz="2400" dirty="0" smtClean="0"/>
              <a:t>L: 256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2654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2546" y="1417638"/>
            <a:ext cx="695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do we compute normalized CDF of pixel 62?</a:t>
            </a:r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Quiz: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491831"/>
              </p:ext>
            </p:extLst>
          </p:nvPr>
        </p:nvGraphicFramePr>
        <p:xfrm>
          <a:off x="1109870" y="2464616"/>
          <a:ext cx="4191276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092"/>
                <a:gridCol w="1397092"/>
                <a:gridCol w="1397092"/>
              </a:tblGrid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scaled </a:t>
                      </a:r>
                      <a:r>
                        <a:rPr lang="en-US" dirty="0" err="1" smtClean="0"/>
                        <a:t>cdf</a:t>
                      </a:r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154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Screen Shot 2015-01-25 at 12.07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37" y="3584994"/>
            <a:ext cx="4353418" cy="64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8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2546" y="1417638"/>
            <a:ext cx="695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do we compute normalized CDF of pixel 62?</a:t>
            </a:r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Quiz: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929648"/>
              </p:ext>
            </p:extLst>
          </p:nvPr>
        </p:nvGraphicFramePr>
        <p:xfrm>
          <a:off x="1109870" y="2464616"/>
          <a:ext cx="4191276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092"/>
                <a:gridCol w="1397092"/>
                <a:gridCol w="1397092"/>
              </a:tblGrid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scaled </a:t>
                      </a:r>
                      <a:r>
                        <a:rPr lang="en-US" dirty="0" err="1" smtClean="0"/>
                        <a:t>cdf</a:t>
                      </a:r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154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09437" y="3475308"/>
            <a:ext cx="307736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H(62) =  round((15-1)/63*255)</a:t>
            </a:r>
          </a:p>
          <a:p>
            <a:r>
              <a:rPr lang="en-US" sz="2400" dirty="0" smtClean="0"/>
              <a:t>= 57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947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2546" y="1417638"/>
            <a:ext cx="6950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cumulative distribution function (CDF) is shown below</a:t>
            </a:r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Let’s look at in more details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930649"/>
              </p:ext>
            </p:extLst>
          </p:nvPr>
        </p:nvGraphicFramePr>
        <p:xfrm>
          <a:off x="1347603" y="2649522"/>
          <a:ext cx="4191276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092"/>
                <a:gridCol w="1397092"/>
                <a:gridCol w="1397092"/>
              </a:tblGrid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scaled </a:t>
                      </a:r>
                      <a:r>
                        <a:rPr lang="en-US" dirty="0" err="1" smtClean="0"/>
                        <a:t>cdf</a:t>
                      </a:r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34847">
                <a:tc>
                  <a:txBody>
                    <a:bodyPr/>
                    <a:lstStyle/>
                    <a:p>
                      <a:r>
                        <a:rPr lang="en-US" dirty="0" smtClean="0"/>
                        <a:t>154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229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2546" y="1417638"/>
            <a:ext cx="6950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Now we can directly  map the scaled </a:t>
            </a:r>
            <a:r>
              <a:rPr lang="en-US" sz="2400" dirty="0" err="1" smtClean="0"/>
              <a:t>cdf</a:t>
            </a:r>
            <a:r>
              <a:rPr lang="en-US" sz="2400" dirty="0" smtClean="0"/>
              <a:t> back to pixel values using the look up table we derived above</a:t>
            </a:r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Let’s look at in more details</a:t>
            </a:r>
            <a:endParaRPr lang="en-US" dirty="0"/>
          </a:p>
        </p:txBody>
      </p:sp>
      <p:pic>
        <p:nvPicPr>
          <p:cNvPr id="4" name="Picture 3" descr="Screen Shot 2015-01-25 at 12.19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99" y="3089734"/>
            <a:ext cx="5865574" cy="310231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1517018" y="2610891"/>
            <a:ext cx="229316" cy="478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46334" y="2248635"/>
            <a:ext cx="68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52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19626" y="2701628"/>
            <a:ext cx="229316" cy="478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942" y="2278679"/>
            <a:ext cx="68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22234" y="2701628"/>
            <a:ext cx="229316" cy="478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1550" y="2278679"/>
            <a:ext cx="68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61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810184" y="2719269"/>
            <a:ext cx="229316" cy="478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39500" y="2296320"/>
            <a:ext cx="68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8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Let’s look at in more details</a:t>
            </a:r>
            <a:endParaRPr lang="en-US" dirty="0"/>
          </a:p>
        </p:txBody>
      </p:sp>
      <p:pic>
        <p:nvPicPr>
          <p:cNvPr id="2" name="Picture 1" descr="Screen Shot 2015-01-25 at 12.22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0400"/>
            <a:ext cx="8449606" cy="37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3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Let’s look at in more details</a:t>
            </a:r>
            <a:endParaRPr lang="en-US" dirty="0"/>
          </a:p>
        </p:txBody>
      </p:sp>
      <p:pic>
        <p:nvPicPr>
          <p:cNvPr id="2" name="Picture 1" descr="Screen Shot 2015-01-25 at 12.22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0400"/>
            <a:ext cx="8449606" cy="37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1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Homework 2: histogram equalization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33" y="1468438"/>
            <a:ext cx="6807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Hint:</a:t>
            </a:r>
          </a:p>
          <a:p>
            <a:endParaRPr lang="en-US" sz="2000" dirty="0" smtClean="0"/>
          </a:p>
          <a:p>
            <a:r>
              <a:rPr lang="en-US" sz="2000" dirty="0" smtClean="0"/>
              <a:t>#Compute </a:t>
            </a:r>
            <a:r>
              <a:rPr lang="en-US" sz="2000" dirty="0" err="1" smtClean="0"/>
              <a:t>cdf</a:t>
            </a:r>
            <a:r>
              <a:rPr lang="en-US" sz="2000" dirty="0" smtClean="0"/>
              <a:t> in Python:</a:t>
            </a:r>
          </a:p>
          <a:p>
            <a:endParaRPr lang="en-US" sz="2000" dirty="0"/>
          </a:p>
          <a:p>
            <a:r>
              <a:rPr lang="en-US" sz="2000" dirty="0" err="1"/>
              <a:t>np.histogram</a:t>
            </a:r>
            <a:r>
              <a:rPr lang="en-US" sz="2000" dirty="0"/>
              <a:t>(</a:t>
            </a:r>
            <a:r>
              <a:rPr lang="en-US" sz="2000" dirty="0" err="1"/>
              <a:t>im.flatten</a:t>
            </a:r>
            <a:r>
              <a:rPr lang="en-US" sz="2000" dirty="0"/>
              <a:t>(),</a:t>
            </a:r>
            <a:r>
              <a:rPr lang="en-US" sz="2000" dirty="0" err="1"/>
              <a:t>nbr_bins,normed</a:t>
            </a:r>
            <a:r>
              <a:rPr lang="en-US" sz="2000" dirty="0"/>
              <a:t>=True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 err="1"/>
              <a:t>cdf</a:t>
            </a:r>
            <a:r>
              <a:rPr lang="en-US" sz="2000" dirty="0"/>
              <a:t> = </a:t>
            </a:r>
            <a:r>
              <a:rPr lang="en-US" sz="2000" dirty="0" err="1"/>
              <a:t>imhist.cumsum</a:t>
            </a:r>
            <a:r>
              <a:rPr lang="en-US" sz="2000" dirty="0"/>
              <a:t>(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# normalize</a:t>
            </a:r>
          </a:p>
          <a:p>
            <a:r>
              <a:rPr lang="da-DK" sz="2000" dirty="0" err="1" smtClean="0"/>
              <a:t>cdf</a:t>
            </a:r>
            <a:r>
              <a:rPr lang="da-DK" sz="2000" dirty="0" smtClean="0"/>
              <a:t> </a:t>
            </a:r>
            <a:r>
              <a:rPr lang="da-DK" sz="2000" dirty="0"/>
              <a:t>= 255 * </a:t>
            </a:r>
            <a:r>
              <a:rPr lang="da-DK" sz="2000" dirty="0" err="1"/>
              <a:t>cdf</a:t>
            </a:r>
            <a:r>
              <a:rPr lang="da-DK" sz="2000" dirty="0"/>
              <a:t> / </a:t>
            </a:r>
            <a:r>
              <a:rPr lang="da-DK" sz="2000" dirty="0" err="1"/>
              <a:t>cdf</a:t>
            </a:r>
            <a:r>
              <a:rPr lang="da-DK" sz="2000" dirty="0"/>
              <a:t>[-1] </a:t>
            </a:r>
            <a:endParaRPr lang="en-US" sz="2000" dirty="0"/>
          </a:p>
          <a:p>
            <a:r>
              <a:rPr lang="en-US" sz="2000" dirty="0" smtClean="0"/>
              <a:t># Using linear interpretation of </a:t>
            </a:r>
            <a:r>
              <a:rPr lang="en-US" sz="2000" dirty="0" err="1" smtClean="0"/>
              <a:t>cdf</a:t>
            </a:r>
            <a:r>
              <a:rPr lang="en-US" sz="2000" dirty="0" smtClean="0"/>
              <a:t> to find new pixels.</a:t>
            </a:r>
          </a:p>
          <a:p>
            <a:endParaRPr lang="en-US" sz="2000" dirty="0" smtClean="0"/>
          </a:p>
          <a:p>
            <a:r>
              <a:rPr lang="en-US" dirty="0"/>
              <a:t>im2 = </a:t>
            </a:r>
            <a:r>
              <a:rPr lang="en-US" dirty="0" err="1"/>
              <a:t>np.interp</a:t>
            </a:r>
            <a:r>
              <a:rPr lang="en-US" dirty="0"/>
              <a:t>(</a:t>
            </a:r>
            <a:r>
              <a:rPr lang="en-US" dirty="0" err="1"/>
              <a:t>im.flatten</a:t>
            </a:r>
            <a:r>
              <a:rPr lang="en-US" dirty="0"/>
              <a:t>(),bins[:-1],</a:t>
            </a:r>
            <a:r>
              <a:rPr lang="en-US" dirty="0" err="1"/>
              <a:t>cdf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4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blur a flat gray image:</a:t>
            </a:r>
          </a:p>
          <a:p>
            <a:endParaRPr lang="en-US" dirty="0" smtClean="0"/>
          </a:p>
        </p:txBody>
      </p:sp>
      <p:pic>
        <p:nvPicPr>
          <p:cNvPr id="4" name="Picture 3" descr="Screen Shot 2015-01-25 at 7.34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94" y="2752170"/>
            <a:ext cx="3686065" cy="2888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5160" y="6126163"/>
            <a:ext cx="395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should it look like?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74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Unsharp</a:t>
            </a:r>
            <a:r>
              <a:rPr lang="en-US" dirty="0"/>
              <a:t> </a:t>
            </a:r>
            <a:r>
              <a:rPr lang="en-US" dirty="0" smtClean="0"/>
              <a:t>masking </a:t>
            </a:r>
          </a:p>
          <a:p>
            <a:r>
              <a:rPr lang="en-US" dirty="0" smtClean="0"/>
              <a:t>Gaussian Filter</a:t>
            </a:r>
          </a:p>
          <a:p>
            <a:r>
              <a:rPr lang="en-US" dirty="0" smtClean="0"/>
              <a:t>Image histograms</a:t>
            </a:r>
          </a:p>
          <a:p>
            <a:r>
              <a:rPr lang="en-US" dirty="0" smtClean="0"/>
              <a:t>Basic image tutorial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41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Convolve with a box kernel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723570"/>
              </p:ext>
            </p:extLst>
          </p:nvPr>
        </p:nvGraphicFramePr>
        <p:xfrm>
          <a:off x="1225641" y="3381028"/>
          <a:ext cx="3427660" cy="2361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915"/>
                <a:gridCol w="856915"/>
                <a:gridCol w="856915"/>
                <a:gridCol w="856915"/>
              </a:tblGrid>
              <a:tr h="584213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592327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592327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592327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44748"/>
              </p:ext>
            </p:extLst>
          </p:nvPr>
        </p:nvGraphicFramePr>
        <p:xfrm>
          <a:off x="283016" y="2413169"/>
          <a:ext cx="2341608" cy="2085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536"/>
                <a:gridCol w="780536"/>
                <a:gridCol w="780536"/>
              </a:tblGrid>
              <a:tr h="695042"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</a:tr>
              <a:tr h="695042"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</a:tr>
              <a:tr h="695042"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9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Depending on how you do the convolution, you  could end up with 3 different images. </a:t>
            </a:r>
          </a:p>
        </p:txBody>
      </p:sp>
      <p:pic>
        <p:nvPicPr>
          <p:cNvPr id="5" name="Picture 4" descr="Screen Shot 2015-01-25 at 9.51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91" y="3275287"/>
            <a:ext cx="6391513" cy="25529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9643" y="5828271"/>
            <a:ext cx="118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31686" y="5776086"/>
            <a:ext cx="118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32394" y="5756831"/>
            <a:ext cx="118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07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Zero padding:</a:t>
            </a:r>
          </a:p>
          <a:p>
            <a:pPr marL="0" indent="0">
              <a:buNone/>
            </a:pPr>
            <a:r>
              <a:rPr lang="en-US" dirty="0" smtClean="0"/>
              <a:t>Filled in borders with zeros, computed everywhere the kernel touches.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Numpy.convolve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a,v,mode</a:t>
            </a:r>
            <a:r>
              <a:rPr lang="en-US" dirty="0" smtClean="0">
                <a:solidFill>
                  <a:srgbClr val="FF0000"/>
                </a:solidFill>
              </a:rPr>
              <a:t> =‘full’ or ‘same’)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returns the convolution at each point of overlap, with an output shape of (N+M-1,). At the end-points of the convolution, the signals do not overlap completely, and boundary effects may be seen.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0026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Convolve with a box kernel, suppose there are zeros outside the image matrix. </a:t>
            </a:r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30387"/>
              </p:ext>
            </p:extLst>
          </p:nvPr>
        </p:nvGraphicFramePr>
        <p:xfrm>
          <a:off x="1225641" y="3763718"/>
          <a:ext cx="3427660" cy="2361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915"/>
                <a:gridCol w="856915"/>
                <a:gridCol w="856915"/>
                <a:gridCol w="856915"/>
              </a:tblGrid>
              <a:tr h="584213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592327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592327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592327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660657"/>
              </p:ext>
            </p:extLst>
          </p:nvPr>
        </p:nvGraphicFramePr>
        <p:xfrm>
          <a:off x="283016" y="2795859"/>
          <a:ext cx="2341608" cy="2085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536"/>
                <a:gridCol w="780536"/>
                <a:gridCol w="780536"/>
              </a:tblGrid>
              <a:tr h="695042"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</a:tr>
              <a:tr h="695042"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</a:tr>
              <a:tr h="695042"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7814"/>
              </p:ext>
            </p:extLst>
          </p:nvPr>
        </p:nvGraphicFramePr>
        <p:xfrm>
          <a:off x="5734749" y="2964183"/>
          <a:ext cx="3174552" cy="2596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638"/>
                <a:gridCol w="793638"/>
                <a:gridCol w="793638"/>
                <a:gridCol w="793638"/>
              </a:tblGrid>
              <a:tr h="649198">
                <a:tc>
                  <a:txBody>
                    <a:bodyPr/>
                    <a:lstStyle/>
                    <a:p>
                      <a:r>
                        <a:rPr lang="en-US" dirty="0" smtClean="0"/>
                        <a:t>8.9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8.9</a:t>
                      </a:r>
                      <a:endParaRPr lang="en-US" dirty="0"/>
                    </a:p>
                  </a:txBody>
                  <a:tcPr/>
                </a:tc>
              </a:tr>
              <a:tr h="649198">
                <a:tc>
                  <a:txBody>
                    <a:bodyPr/>
                    <a:lstStyle/>
                    <a:p>
                      <a:r>
                        <a:rPr lang="en-US" dirty="0" smtClean="0"/>
                        <a:t>13.3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13.3</a:t>
                      </a:r>
                      <a:endParaRPr lang="en-US" dirty="0"/>
                    </a:p>
                  </a:txBody>
                  <a:tcPr/>
                </a:tc>
              </a:tr>
              <a:tr h="649198">
                <a:tc>
                  <a:txBody>
                    <a:bodyPr/>
                    <a:lstStyle/>
                    <a:p>
                      <a:r>
                        <a:rPr lang="en-US" dirty="0" smtClean="0"/>
                        <a:t>13.3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13.3</a:t>
                      </a:r>
                      <a:endParaRPr lang="en-US" dirty="0"/>
                    </a:p>
                  </a:txBody>
                  <a:tcPr/>
                </a:tc>
              </a:tr>
              <a:tr h="649198">
                <a:tc>
                  <a:txBody>
                    <a:bodyPr/>
                    <a:lstStyle/>
                    <a:p>
                      <a:r>
                        <a:rPr lang="en-US" dirty="0" smtClean="0"/>
                        <a:t>8.9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5079758" y="4122628"/>
            <a:ext cx="382722" cy="1565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0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called “same” in MATLAB/</a:t>
            </a:r>
            <a:r>
              <a:rPr lang="en-US" dirty="0" err="1" smtClean="0"/>
              <a:t>Numpy</a:t>
            </a:r>
            <a:endParaRPr lang="en-US" dirty="0" smtClean="0"/>
          </a:p>
        </p:txBody>
      </p:sp>
      <p:pic>
        <p:nvPicPr>
          <p:cNvPr id="12" name="Picture 11" descr="Screen Shot 2015-01-25 at 7.34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90" y="2752170"/>
            <a:ext cx="3436351" cy="2692482"/>
          </a:xfrm>
          <a:prstGeom prst="rect">
            <a:avLst/>
          </a:prstGeom>
        </p:spPr>
      </p:pic>
      <p:pic>
        <p:nvPicPr>
          <p:cNvPr id="13" name="Picture 12" descr="Screen Shot 2015-01-25 at 8.07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243" y="2734775"/>
            <a:ext cx="3405197" cy="269248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91597" y="5596510"/>
            <a:ext cx="2487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 ×4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45177" y="5622447"/>
            <a:ext cx="2487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 ×4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7464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113488"/>
              </p:ext>
            </p:extLst>
          </p:nvPr>
        </p:nvGraphicFramePr>
        <p:xfrm>
          <a:off x="1886705" y="3858332"/>
          <a:ext cx="3088676" cy="21429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2169"/>
                <a:gridCol w="772169"/>
                <a:gridCol w="772169"/>
                <a:gridCol w="772169"/>
              </a:tblGrid>
              <a:tr h="530217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537582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537582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537582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788193"/>
              </p:ext>
            </p:extLst>
          </p:nvPr>
        </p:nvGraphicFramePr>
        <p:xfrm>
          <a:off x="283016" y="2413169"/>
          <a:ext cx="2341608" cy="2085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536"/>
                <a:gridCol w="780536"/>
                <a:gridCol w="780536"/>
              </a:tblGrid>
              <a:tr h="695042"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</a:tr>
              <a:tr h="695042"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</a:tr>
              <a:tr h="695042"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4592659" y="3444221"/>
            <a:ext cx="382722" cy="1565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317913"/>
              </p:ext>
            </p:extLst>
          </p:nvPr>
        </p:nvGraphicFramePr>
        <p:xfrm>
          <a:off x="5301924" y="2527274"/>
          <a:ext cx="3842076" cy="2662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346"/>
                <a:gridCol w="640346"/>
                <a:gridCol w="640346"/>
                <a:gridCol w="640346"/>
                <a:gridCol w="640346"/>
                <a:gridCol w="640346"/>
              </a:tblGrid>
              <a:tr h="443686"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/>
                </a:tc>
              </a:tr>
              <a:tr h="443686">
                <a:tc>
                  <a:txBody>
                    <a:bodyPr/>
                    <a:lstStyle/>
                    <a:p>
                      <a:r>
                        <a:rPr lang="en-US" dirty="0" smtClean="0"/>
                        <a:t>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4.4</a:t>
                      </a:r>
                      <a:endParaRPr lang="en-US" dirty="0"/>
                    </a:p>
                  </a:txBody>
                  <a:tcPr/>
                </a:tc>
              </a:tr>
              <a:tr h="443686">
                <a:tc>
                  <a:txBody>
                    <a:bodyPr/>
                    <a:lstStyle/>
                    <a:p>
                      <a:r>
                        <a:rPr lang="en-US" dirty="0" smtClean="0"/>
                        <a:t>6.6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6.7</a:t>
                      </a:r>
                      <a:endParaRPr lang="en-US" dirty="0"/>
                    </a:p>
                  </a:txBody>
                  <a:tcPr/>
                </a:tc>
              </a:tr>
              <a:tr h="443686">
                <a:tc>
                  <a:txBody>
                    <a:bodyPr/>
                    <a:lstStyle/>
                    <a:p>
                      <a:r>
                        <a:rPr lang="en-US" dirty="0" smtClean="0"/>
                        <a:t>6.6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6.7</a:t>
                      </a:r>
                      <a:endParaRPr lang="en-US" dirty="0"/>
                    </a:p>
                  </a:txBody>
                  <a:tcPr/>
                </a:tc>
              </a:tr>
              <a:tr h="443686">
                <a:tc>
                  <a:txBody>
                    <a:bodyPr/>
                    <a:lstStyle/>
                    <a:p>
                      <a:r>
                        <a:rPr lang="en-US" dirty="0" smtClean="0"/>
                        <a:t>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4.4</a:t>
                      </a:r>
                      <a:endParaRPr lang="en-US" dirty="0"/>
                    </a:p>
                  </a:txBody>
                  <a:tcPr/>
                </a:tc>
              </a:tr>
              <a:tr h="443686"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178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called “full” in MATLAB/</a:t>
            </a:r>
            <a:r>
              <a:rPr lang="en-US" dirty="0" err="1" smtClean="0"/>
              <a:t>Numpy</a:t>
            </a:r>
            <a:r>
              <a:rPr lang="en-US" dirty="0" smtClean="0"/>
              <a:t>. </a:t>
            </a:r>
          </a:p>
        </p:txBody>
      </p:sp>
      <p:pic>
        <p:nvPicPr>
          <p:cNvPr id="12" name="Picture 11" descr="Screen Shot 2015-01-25 at 7.34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90" y="2752170"/>
            <a:ext cx="3436351" cy="2692482"/>
          </a:xfrm>
          <a:prstGeom prst="rect">
            <a:avLst/>
          </a:prstGeom>
        </p:spPr>
      </p:pic>
      <p:pic>
        <p:nvPicPr>
          <p:cNvPr id="5" name="Picture 4" descr="Screen Shot 2015-01-25 at 8.19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50" y="2752170"/>
            <a:ext cx="3413117" cy="26924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1597" y="5596510"/>
            <a:ext cx="2487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 ×4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145177" y="5622447"/>
            <a:ext cx="2487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6 ×6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890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7794"/>
            <a:ext cx="8229600" cy="4525963"/>
          </a:xfrm>
        </p:spPr>
        <p:txBody>
          <a:bodyPr/>
          <a:lstStyle/>
          <a:p>
            <a:r>
              <a:rPr lang="en-US" dirty="0" smtClean="0"/>
              <a:t>Only compute at places where the kernel fits the image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70494"/>
              </p:ext>
            </p:extLst>
          </p:nvPr>
        </p:nvGraphicFramePr>
        <p:xfrm>
          <a:off x="1051675" y="2537448"/>
          <a:ext cx="3401812" cy="2628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0453"/>
                <a:gridCol w="850453"/>
                <a:gridCol w="850453"/>
                <a:gridCol w="850453"/>
              </a:tblGrid>
              <a:tr h="650444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65948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65948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65948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419707"/>
              </p:ext>
            </p:extLst>
          </p:nvPr>
        </p:nvGraphicFramePr>
        <p:xfrm>
          <a:off x="976837" y="2349473"/>
          <a:ext cx="2341608" cy="2085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536"/>
                <a:gridCol w="780536"/>
                <a:gridCol w="780536"/>
              </a:tblGrid>
              <a:tr h="695042"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</a:tr>
              <a:tr h="695042"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</a:tr>
              <a:tr h="695042"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5375498" y="3444221"/>
            <a:ext cx="382722" cy="1565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298948"/>
              </p:ext>
            </p:extLst>
          </p:nvPr>
        </p:nvGraphicFramePr>
        <p:xfrm>
          <a:off x="6116658" y="2612422"/>
          <a:ext cx="1833512" cy="1684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756"/>
                <a:gridCol w="916756"/>
              </a:tblGrid>
              <a:tr h="842078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842078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97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called “valid” in MATLAB/</a:t>
            </a:r>
            <a:r>
              <a:rPr lang="en-US" dirty="0" err="1" smtClean="0"/>
              <a:t>Numpy</a:t>
            </a:r>
            <a:r>
              <a:rPr lang="en-US" dirty="0" smtClean="0"/>
              <a:t>. </a:t>
            </a:r>
          </a:p>
        </p:txBody>
      </p:sp>
      <p:pic>
        <p:nvPicPr>
          <p:cNvPr id="12" name="Picture 11" descr="Screen Shot 2015-01-25 at 7.34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90" y="2752170"/>
            <a:ext cx="3436351" cy="2692482"/>
          </a:xfrm>
          <a:prstGeom prst="rect">
            <a:avLst/>
          </a:prstGeom>
        </p:spPr>
      </p:pic>
      <p:pic>
        <p:nvPicPr>
          <p:cNvPr id="6" name="Picture 5" descr="Screen Shot 2015-01-25 at 7.34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552" y="3152256"/>
            <a:ext cx="2439843" cy="1911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1597" y="5596510"/>
            <a:ext cx="2487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 ×4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145177" y="5622447"/>
            <a:ext cx="2487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 ×2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5331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summarize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8100"/>
            <a:ext cx="8229600" cy="4525963"/>
          </a:xfrm>
        </p:spPr>
        <p:txBody>
          <a:bodyPr/>
          <a:lstStyle/>
          <a:p>
            <a:r>
              <a:rPr lang="en-US" dirty="0" smtClean="0"/>
              <a:t>Python: </a:t>
            </a:r>
          </a:p>
          <a:p>
            <a:pPr lvl="1"/>
            <a:r>
              <a:rPr lang="en-US" dirty="0" err="1" smtClean="0"/>
              <a:t>Numpy.convolve</a:t>
            </a:r>
            <a:r>
              <a:rPr lang="en-US" dirty="0" smtClean="0"/>
              <a:t>(</a:t>
            </a:r>
            <a:r>
              <a:rPr lang="en-US" dirty="0" err="1" smtClean="0"/>
              <a:t>a,v,mode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Scipy.signal.convole2d(</a:t>
            </a:r>
            <a:r>
              <a:rPr lang="en-US" dirty="0" err="1" smtClean="0"/>
              <a:t>a,v,mode</a:t>
            </a:r>
            <a:r>
              <a:rPr lang="en-US" dirty="0" smtClean="0"/>
              <a:t>, boundary, value)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Screen Shot 2015-01-25 at 10.06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42" y="3975320"/>
            <a:ext cx="6100946" cy="206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9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1-21 at 10.11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0"/>
            <a:ext cx="9085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03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two methods that I described fill missing values in by substituting zero</a:t>
            </a:r>
          </a:p>
          <a:p>
            <a:r>
              <a:rPr lang="en-US" dirty="0" smtClean="0"/>
              <a:t>Can fill in values with different methods</a:t>
            </a:r>
          </a:p>
          <a:p>
            <a:pPr lvl="1"/>
            <a:r>
              <a:rPr lang="en-US" dirty="0" smtClean="0"/>
              <a:t>Reflect image along border</a:t>
            </a:r>
          </a:p>
          <a:p>
            <a:pPr lvl="1"/>
            <a:r>
              <a:rPr lang="en-US" dirty="0" smtClean="0"/>
              <a:t>Pull values from other side</a:t>
            </a:r>
          </a:p>
          <a:p>
            <a:r>
              <a:rPr lang="en-US" dirty="0" smtClean="0"/>
              <a:t>Read Chapter 3.2 “padding”. </a:t>
            </a:r>
          </a:p>
        </p:txBody>
      </p:sp>
    </p:spTree>
    <p:extLst>
      <p:ext uri="{BB962C8B-B14F-4D97-AF65-F5344CB8AC3E}">
        <p14:creationId xmlns:p14="http://schemas.microsoft.com/office/powerpoint/2010/main" val="277944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other methods</a:t>
            </a:r>
            <a:endParaRPr lang="en-US" dirty="0"/>
          </a:p>
        </p:txBody>
      </p:sp>
      <p:pic>
        <p:nvPicPr>
          <p:cNvPr id="6" name="Picture 5" descr="lily_rec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0" y="2194314"/>
            <a:ext cx="2704585" cy="2187186"/>
          </a:xfrm>
          <a:prstGeom prst="rect">
            <a:avLst/>
          </a:prstGeom>
        </p:spPr>
      </p:pic>
      <p:pic>
        <p:nvPicPr>
          <p:cNvPr id="7" name="Picture 6" descr="lily_zer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146301"/>
            <a:ext cx="2797342" cy="2400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81100" y="1417638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zero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83100" y="1398072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</a:t>
            </a:r>
            <a:endParaRPr lang="en-US" dirty="0"/>
          </a:p>
        </p:txBody>
      </p:sp>
      <p:pic>
        <p:nvPicPr>
          <p:cNvPr id="11" name="Picture 10" descr="lily_du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2146301"/>
            <a:ext cx="2768600" cy="23756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67500" y="1399144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Nearest 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6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Edge detection</a:t>
            </a:r>
          </a:p>
        </p:txBody>
      </p:sp>
      <p:sp>
        <p:nvSpPr>
          <p:cNvPr id="3076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7112000"/>
            <a:ext cx="914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 charset="0"/>
              </a:rPr>
              <a:t>A</a:t>
            </a:r>
            <a:r>
              <a:rPr lang="en-US">
                <a:latin typeface="CMR7" charset="0"/>
              </a:rPr>
              <a:t>A</a:t>
            </a:r>
            <a:r>
              <a:rPr lang="en-US">
                <a:latin typeface="CMR10" charset="0"/>
              </a:rPr>
              <a:t>A</a:t>
            </a:r>
          </a:p>
        </p:txBody>
      </p:sp>
      <p:sp>
        <p:nvSpPr>
          <p:cNvPr id="3077" name="Rectangle 3"/>
          <p:cNvSpPr txBox="1">
            <a:spLocks noChangeArrowheads="1"/>
          </p:cNvSpPr>
          <p:nvPr/>
        </p:nvSpPr>
        <p:spPr bwMode="auto">
          <a:xfrm>
            <a:off x="685800" y="5257800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2800"/>
              <a:t>Convert a 2D image into a set of curves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sz="2400"/>
              <a:t>Extracts salient features of the scene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sz="2400"/>
              <a:t>More compact than pixels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581150" y="1304925"/>
          <a:ext cx="6267450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" name="Photo Editor Photo" r:id="rId6" imgW="7354327" imgH="4638095" progId="">
                  <p:embed/>
                </p:oleObj>
              </mc:Choice>
              <mc:Fallback>
                <p:oleObj name="Photo Editor Photo" r:id="rId6" imgW="7354327" imgH="463809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1304925"/>
                        <a:ext cx="6267450" cy="395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24133" y="6197600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N. </a:t>
            </a:r>
            <a:r>
              <a:rPr lang="en-US" dirty="0" err="1" smtClean="0"/>
              <a:t>Snavely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Origin of Edges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685800" y="4800600"/>
            <a:ext cx="7772400" cy="1371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charset="0"/>
              </a:rPr>
              <a:t>Edges are caused by a variety of </a:t>
            </a:r>
            <a:r>
              <a:rPr lang="en-US" dirty="0" smtClean="0">
                <a:latin typeface="Calibri" charset="0"/>
              </a:rPr>
              <a:t>factors</a:t>
            </a:r>
          </a:p>
          <a:p>
            <a:r>
              <a:rPr lang="en-US" dirty="0" smtClean="0">
                <a:latin typeface="Calibri" charset="0"/>
              </a:rPr>
              <a:t>It is still a very active research topic! We will learn more about it! </a:t>
            </a:r>
            <a:endParaRPr lang="en-US" dirty="0">
              <a:latin typeface="Calibri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88" y="92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>
              <a:latin typeface="Calibri" charset="0"/>
            </a:endParaRPr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667000" y="1447800"/>
          <a:ext cx="299085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" name="Photo Editor Photo" r:id="rId12" imgW="2991268" imgH="2857899" progId="">
                  <p:embed/>
                </p:oleObj>
              </mc:Choice>
              <mc:Fallback>
                <p:oleObj name="Photo Editor Photo" r:id="rId12" imgW="2991268" imgH="285789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47800"/>
                        <a:ext cx="2990850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38800" y="2330450"/>
            <a:ext cx="1865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>
                <a:latin typeface="Arial" charset="0"/>
              </a:rPr>
              <a:t>depth discontinuity</a:t>
            </a:r>
          </a:p>
        </p:txBody>
      </p:sp>
      <p:sp>
        <p:nvSpPr>
          <p:cNvPr id="4103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638800" y="2971800"/>
            <a:ext cx="2520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>
                <a:latin typeface="Arial" charset="0"/>
              </a:rPr>
              <a:t>surface color discontinuity</a:t>
            </a:r>
          </a:p>
        </p:txBody>
      </p:sp>
      <p:sp>
        <p:nvSpPr>
          <p:cNvPr id="4104" name="Text Box 1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638800" y="3625850"/>
            <a:ext cx="2370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>
                <a:latin typeface="Arial" charset="0"/>
              </a:rPr>
              <a:t>illumination discontinuity</a:t>
            </a:r>
          </a:p>
        </p:txBody>
      </p:sp>
      <p:sp>
        <p:nvSpPr>
          <p:cNvPr id="4105" name="Text Box 1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638800" y="1676400"/>
            <a:ext cx="2701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>
                <a:latin typeface="Arial" charset="0"/>
              </a:rPr>
              <a:t>surface normal discontinuity</a:t>
            </a:r>
          </a:p>
        </p:txBody>
      </p:sp>
    </p:spTree>
    <p:extLst>
      <p:ext uri="{BB962C8B-B14F-4D97-AF65-F5344CB8AC3E}">
        <p14:creationId xmlns:p14="http://schemas.microsoft.com/office/powerpoint/2010/main" val="361810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derivate and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edge is a place of rapid change in image intensity function</a:t>
            </a:r>
          </a:p>
          <a:p>
            <a:endParaRPr lang="en-US" dirty="0"/>
          </a:p>
        </p:txBody>
      </p:sp>
      <p:pic>
        <p:nvPicPr>
          <p:cNvPr id="4" name="Picture 3" descr="Screen Shot 2015-01-25 at 10.52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33" y="2695128"/>
            <a:ext cx="7395634" cy="355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3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447800"/>
            <a:ext cx="8382000" cy="746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3200" dirty="0"/>
              <a:t>How can we differentiate a </a:t>
            </a:r>
            <a:r>
              <a:rPr lang="en-US" sz="3200" i="1" dirty="0"/>
              <a:t>digital</a:t>
            </a:r>
            <a:r>
              <a:rPr lang="en-US" sz="3200" dirty="0"/>
              <a:t> image F[</a:t>
            </a:r>
            <a:r>
              <a:rPr lang="en-US" sz="3200" dirty="0" err="1"/>
              <a:t>x,y</a:t>
            </a:r>
            <a:r>
              <a:rPr lang="en-US" sz="3200" dirty="0"/>
              <a:t>]?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sz="2800" dirty="0"/>
              <a:t>Option 1:  reconstruct a continuous image, </a:t>
            </a:r>
            <a:r>
              <a:rPr lang="en-US" sz="2800" i="1" dirty="0"/>
              <a:t>f,</a:t>
            </a:r>
            <a:r>
              <a:rPr lang="en-US" sz="2800" dirty="0"/>
              <a:t> then compute the derivative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sz="2800" dirty="0"/>
              <a:t>Option 2:  take discrete derivative (finite difference)</a:t>
            </a:r>
          </a:p>
        </p:txBody>
      </p:sp>
      <p:pic>
        <p:nvPicPr>
          <p:cNvPr id="6" name="Picture 4" descr="Editte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259" y="4011083"/>
            <a:ext cx="381180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5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438400" y="5241925"/>
          <a:ext cx="1143000" cy="974725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charset="0"/>
                        <a:ea typeface="ＭＳ Ｐゴシック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charset="0"/>
                        <a:ea typeface="ＭＳ Ｐゴシック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charset="0"/>
                        <a:ea typeface="ＭＳ Ｐゴシック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charset="0"/>
                          <a:ea typeface="ＭＳ Ｐゴシック" charset="0"/>
                        </a:rPr>
                        <a:t>-1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charset="0"/>
                        <a:ea typeface="ＭＳ Ｐゴシック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charset="0"/>
                        <a:ea typeface="ＭＳ Ｐゴシック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charset="0"/>
                        <a:ea typeface="ＭＳ Ｐゴシック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charset="0"/>
                        <a:ea typeface="ＭＳ Ｐゴシック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2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71600" y="4556125"/>
            <a:ext cx="662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50000"/>
              </a:spcBef>
              <a:spcAft>
                <a:spcPct val="50000"/>
              </a:spcAft>
            </a:pPr>
            <a:r>
              <a:rPr lang="en-US" sz="2000">
                <a:latin typeface="Calibri" charset="0"/>
              </a:rPr>
              <a:t>How would you implement this as a linear filter?</a:t>
            </a:r>
          </a:p>
        </p:txBody>
      </p:sp>
      <p:sp>
        <p:nvSpPr>
          <p:cNvPr id="40983" name="Rectangle 2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Image derivatives</a:t>
            </a: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5486400" y="5241925"/>
          <a:ext cx="1143000" cy="974725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charset="0"/>
                        <a:ea typeface="ＭＳ Ｐゴシック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charset="0"/>
                        <a:ea typeface="ＭＳ Ｐゴシック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charset="0"/>
                        <a:ea typeface="ＭＳ Ｐゴシック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charset="0"/>
                        <a:ea typeface="ＭＳ Ｐゴシック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charset="0"/>
                          <a:ea typeface="ＭＳ Ｐゴシック" charset="0"/>
                        </a:rPr>
                        <a:t>-1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charset="0"/>
                        <a:ea typeface="ＭＳ Ｐゴシック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charset="0"/>
                        <a:ea typeface="ＭＳ Ｐゴシック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charset="0"/>
                        <a:ea typeface="ＭＳ Ｐゴシック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5407025"/>
            <a:ext cx="39211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005013" y="5453063"/>
            <a:ext cx="280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800"/>
              <a:t>:</a:t>
            </a:r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88" y="5410200"/>
            <a:ext cx="3714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48263" y="5421313"/>
            <a:ext cx="2809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800"/>
              <a:t>:</a:t>
            </a: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6303963"/>
            <a:ext cx="428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6323013"/>
            <a:ext cx="434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8" name="Text Box 31"/>
          <p:cNvSpPr txBox="1">
            <a:spLocks noChangeArrowheads="1"/>
          </p:cNvSpPr>
          <p:nvPr/>
        </p:nvSpPr>
        <p:spPr bwMode="auto">
          <a:xfrm>
            <a:off x="7924800" y="6519863"/>
            <a:ext cx="1176338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200"/>
              <a:t>Source: S. Seitz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73375" y="5584825"/>
            <a:ext cx="239713" cy="249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03488" y="5595938"/>
            <a:ext cx="239712" cy="249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43600" y="5605463"/>
            <a:ext cx="239713" cy="250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32488" y="5943600"/>
            <a:ext cx="261937" cy="217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60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7" grpId="0"/>
      <p:bldP spid="16" grpId="0" animBg="1"/>
      <p:bldP spid="18" grpId="0" animBg="1"/>
      <p:bldP spid="19" grpId="0" animBg="1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9"/>
          <p:cNvSpPr>
            <a:spLocks noChangeArrowheads="1"/>
          </p:cNvSpPr>
          <p:nvPr/>
        </p:nvSpPr>
        <p:spPr bwMode="auto">
          <a:xfrm>
            <a:off x="914400" y="18288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Calibri" charset="0"/>
              </a:rPr>
              <a:t>The gradient points in the direction of most rapid increase in intensity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/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/>
            </a:r>
            <a:br>
              <a:rPr lang="en-US">
                <a:latin typeface="Calibri" charset="0"/>
              </a:rPr>
            </a:br>
            <a:endParaRPr lang="en-US">
              <a:latin typeface="Calibri" charset="0"/>
            </a:endParaRPr>
          </a:p>
        </p:txBody>
      </p:sp>
      <p:grpSp>
        <p:nvGrpSpPr>
          <p:cNvPr id="41987" name="Group 2"/>
          <p:cNvGrpSpPr>
            <a:grpSpLocks/>
          </p:cNvGrpSpPr>
          <p:nvPr/>
        </p:nvGrpSpPr>
        <p:grpSpPr bwMode="auto">
          <a:xfrm>
            <a:off x="5791200" y="2438400"/>
            <a:ext cx="2590800" cy="990600"/>
            <a:chOff x="3840" y="1776"/>
            <a:chExt cx="1632" cy="624"/>
          </a:xfrm>
        </p:grpSpPr>
        <p:grpSp>
          <p:nvGrpSpPr>
            <p:cNvPr id="42009" name="Group 3"/>
            <p:cNvGrpSpPr>
              <a:grpSpLocks/>
            </p:cNvGrpSpPr>
            <p:nvPr/>
          </p:nvGrpSpPr>
          <p:grpSpPr bwMode="auto">
            <a:xfrm>
              <a:off x="3840" y="1776"/>
              <a:ext cx="1632" cy="624"/>
              <a:chOff x="3840" y="1776"/>
              <a:chExt cx="1632" cy="624"/>
            </a:xfrm>
          </p:grpSpPr>
          <p:grpSp>
            <p:nvGrpSpPr>
              <p:cNvPr id="42011" name="Group 4"/>
              <p:cNvGrpSpPr>
                <a:grpSpLocks/>
              </p:cNvGrpSpPr>
              <p:nvPr/>
            </p:nvGrpSpPr>
            <p:grpSpPr bwMode="auto">
              <a:xfrm>
                <a:off x="3840" y="1776"/>
                <a:ext cx="624" cy="624"/>
                <a:chOff x="3840" y="1776"/>
                <a:chExt cx="624" cy="624"/>
              </a:xfrm>
            </p:grpSpPr>
            <p:sp>
              <p:nvSpPr>
                <p:cNvPr id="974853" name="Rectangle 5"/>
                <p:cNvSpPr>
                  <a:spLocks noChangeArrowheads="1"/>
                </p:cNvSpPr>
                <p:nvPr/>
              </p:nvSpPr>
              <p:spPr bwMode="auto">
                <a:xfrm>
                  <a:off x="3840" y="1776"/>
                  <a:ext cx="624" cy="624"/>
                </a:xfrm>
                <a:prstGeom prst="rect">
                  <a:avLst/>
                </a:prstGeom>
                <a:gradFill rotWithShape="0">
                  <a:gsLst>
                    <a:gs pos="0">
                      <a:schemeClr val="tx1"/>
                    </a:gs>
                    <a:gs pos="100000">
                      <a:schemeClr val="tx1">
                        <a:gamma/>
                        <a:tint val="0"/>
                        <a:invGamma/>
                      </a:schemeClr>
                    </a:gs>
                  </a:gsLst>
                  <a:lin ang="1890000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Calibri" charset="0"/>
                  </a:endParaRPr>
                </a:p>
              </p:txBody>
            </p:sp>
            <p:sp>
              <p:nvSpPr>
                <p:cNvPr id="42014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4161" y="1872"/>
                  <a:ext cx="207" cy="20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42012" name="Picture 7" descr="Edittex"/>
              <p:cNvPicPr>
                <a:picLocks noChangeAspect="1" noChangeArrowheads="1"/>
              </p:cNvPicPr>
              <p:nvPr>
                <p:custDataLst>
                  <p:tags r:id="rId7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" y="1824"/>
                <a:ext cx="967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2010" name="Oval 8"/>
            <p:cNvSpPr>
              <a:spLocks noChangeArrowheads="1"/>
            </p:cNvSpPr>
            <p:nvPr/>
          </p:nvSpPr>
          <p:spPr bwMode="auto">
            <a:xfrm>
              <a:off x="4128" y="2064"/>
              <a:ext cx="48" cy="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</p:grpSp>
      <p:sp>
        <p:nvSpPr>
          <p:cNvPr id="41988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>
                <a:latin typeface="Calibri" charset="0"/>
              </a:rPr>
              <a:t>Image </a:t>
            </a:r>
            <a:r>
              <a:rPr lang="en-US" smtClean="0">
                <a:latin typeface="Calibri" charset="0"/>
              </a:rPr>
              <a:t>gradient</a:t>
            </a:r>
            <a:endParaRPr lang="en-US" dirty="0">
              <a:latin typeface="Calibri" charset="0"/>
            </a:endParaRPr>
          </a:p>
        </p:txBody>
      </p:sp>
      <p:sp>
        <p:nvSpPr>
          <p:cNvPr id="4198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77200" cy="1295400"/>
          </a:xfrm>
        </p:spPr>
        <p:txBody>
          <a:bodyPr/>
          <a:lstStyle/>
          <a:p>
            <a:r>
              <a:rPr lang="en-US" sz="2400" dirty="0">
                <a:latin typeface="Calibri" charset="0"/>
              </a:rPr>
              <a:t>The </a:t>
            </a:r>
            <a:r>
              <a:rPr lang="en-US" sz="2400" i="1" dirty="0">
                <a:latin typeface="Calibri" charset="0"/>
              </a:rPr>
              <a:t>gradient</a:t>
            </a:r>
            <a:r>
              <a:rPr lang="en-US" sz="2400" dirty="0">
                <a:latin typeface="Calibri" charset="0"/>
              </a:rPr>
              <a:t> of an image: </a:t>
            </a:r>
          </a:p>
        </p:txBody>
      </p:sp>
      <p:pic>
        <p:nvPicPr>
          <p:cNvPr id="41990" name="Picture 11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3000"/>
            <a:ext cx="2468563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4860" name="Rectangle 12"/>
          <p:cNvSpPr>
            <a:spLocks noChangeArrowheads="1"/>
          </p:cNvSpPr>
          <p:nvPr/>
        </p:nvSpPr>
        <p:spPr bwMode="auto">
          <a:xfrm>
            <a:off x="762000" y="2438400"/>
            <a:ext cx="304800" cy="9906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41992" name="Line 13"/>
          <p:cNvSpPr>
            <a:spLocks noChangeShapeType="1"/>
          </p:cNvSpPr>
          <p:nvPr/>
        </p:nvSpPr>
        <p:spPr bwMode="auto">
          <a:xfrm>
            <a:off x="914400" y="2971800"/>
            <a:ext cx="533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Oval 14"/>
          <p:cNvSpPr>
            <a:spLocks noChangeArrowheads="1"/>
          </p:cNvSpPr>
          <p:nvPr/>
        </p:nvSpPr>
        <p:spPr bwMode="auto">
          <a:xfrm>
            <a:off x="857250" y="29337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pic>
        <p:nvPicPr>
          <p:cNvPr id="41994" name="Picture 15" descr="Editte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3013"/>
            <a:ext cx="1408113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995" name="Group 16"/>
          <p:cNvGrpSpPr>
            <a:grpSpLocks/>
          </p:cNvGrpSpPr>
          <p:nvPr/>
        </p:nvGrpSpPr>
        <p:grpSpPr bwMode="auto">
          <a:xfrm>
            <a:off x="3497263" y="2438400"/>
            <a:ext cx="1882775" cy="1157288"/>
            <a:chOff x="2395" y="1776"/>
            <a:chExt cx="1186" cy="729"/>
          </a:xfrm>
        </p:grpSpPr>
        <p:pic>
          <p:nvPicPr>
            <p:cNvPr id="42005" name="Picture 17" descr="Edittex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256"/>
              <a:ext cx="89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4866" name="Rectangle 18"/>
            <p:cNvSpPr>
              <a:spLocks noChangeArrowheads="1"/>
            </p:cNvSpPr>
            <p:nvPr/>
          </p:nvSpPr>
          <p:spPr bwMode="auto">
            <a:xfrm rot="5400000">
              <a:off x="2638" y="1533"/>
              <a:ext cx="192" cy="677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2007" name="Line 19"/>
            <p:cNvSpPr>
              <a:spLocks noChangeShapeType="1"/>
            </p:cNvSpPr>
            <p:nvPr/>
          </p:nvSpPr>
          <p:spPr bwMode="auto">
            <a:xfrm rot="5400000">
              <a:off x="2568" y="2040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8" name="Oval 20"/>
            <p:cNvSpPr>
              <a:spLocks noChangeArrowheads="1"/>
            </p:cNvSpPr>
            <p:nvPr/>
          </p:nvSpPr>
          <p:spPr bwMode="auto">
            <a:xfrm>
              <a:off x="2712" y="1848"/>
              <a:ext cx="48" cy="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</p:grpSp>
      <p:grpSp>
        <p:nvGrpSpPr>
          <p:cNvPr id="41996" name="Group 21"/>
          <p:cNvGrpSpPr>
            <a:grpSpLocks/>
          </p:cNvGrpSpPr>
          <p:nvPr/>
        </p:nvGrpSpPr>
        <p:grpSpPr bwMode="auto">
          <a:xfrm>
            <a:off x="6276975" y="2449513"/>
            <a:ext cx="485775" cy="509587"/>
            <a:chOff x="4152" y="1776"/>
            <a:chExt cx="306" cy="321"/>
          </a:xfrm>
        </p:grpSpPr>
        <p:sp>
          <p:nvSpPr>
            <p:cNvPr id="42001" name="Line 22"/>
            <p:cNvSpPr>
              <a:spLocks noChangeShapeType="1"/>
            </p:cNvSpPr>
            <p:nvPr/>
          </p:nvSpPr>
          <p:spPr bwMode="auto">
            <a:xfrm>
              <a:off x="4155" y="2088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Line 23"/>
            <p:cNvSpPr>
              <a:spLocks noChangeShapeType="1"/>
            </p:cNvSpPr>
            <p:nvPr/>
          </p:nvSpPr>
          <p:spPr bwMode="auto">
            <a:xfrm flipV="1">
              <a:off x="4152" y="1776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3" name="Freeform 24"/>
            <p:cNvSpPr>
              <a:spLocks/>
            </p:cNvSpPr>
            <p:nvPr/>
          </p:nvSpPr>
          <p:spPr bwMode="auto">
            <a:xfrm flipV="1">
              <a:off x="4216" y="2032"/>
              <a:ext cx="27" cy="51"/>
            </a:xfrm>
            <a:custGeom>
              <a:avLst/>
              <a:gdLst>
                <a:gd name="T0" fmla="*/ 18 w 27"/>
                <a:gd name="T1" fmla="*/ 0 h 51"/>
                <a:gd name="T2" fmla="*/ 24 w 27"/>
                <a:gd name="T3" fmla="*/ 33 h 51"/>
                <a:gd name="T4" fmla="*/ 0 w 27"/>
                <a:gd name="T5" fmla="*/ 51 h 51"/>
                <a:gd name="T6" fmla="*/ 0 60000 65536"/>
                <a:gd name="T7" fmla="*/ 0 60000 65536"/>
                <a:gd name="T8" fmla="*/ 0 60000 65536"/>
                <a:gd name="T9" fmla="*/ 0 w 27"/>
                <a:gd name="T10" fmla="*/ 0 h 51"/>
                <a:gd name="T11" fmla="*/ 27 w 27"/>
                <a:gd name="T12" fmla="*/ 51 h 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" h="51">
                  <a:moveTo>
                    <a:pt x="18" y="0"/>
                  </a:moveTo>
                  <a:cubicBezTo>
                    <a:pt x="22" y="12"/>
                    <a:pt x="27" y="25"/>
                    <a:pt x="24" y="33"/>
                  </a:cubicBezTo>
                  <a:cubicBezTo>
                    <a:pt x="21" y="41"/>
                    <a:pt x="10" y="46"/>
                    <a:pt x="0" y="5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42004" name="Picture 25" descr="Edittex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" y="1968"/>
              <a:ext cx="69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9" name="Rectangle 26"/>
          <p:cNvSpPr>
            <a:spLocks noChangeArrowheads="1"/>
          </p:cNvSpPr>
          <p:nvPr/>
        </p:nvSpPr>
        <p:spPr bwMode="auto">
          <a:xfrm>
            <a:off x="533400" y="3962400"/>
            <a:ext cx="8077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Calibri" charset="0"/>
              </a:rPr>
              <a:t>The </a:t>
            </a:r>
            <a:r>
              <a:rPr lang="en-US" b="1" i="1" dirty="0">
                <a:latin typeface="Calibri" charset="0"/>
              </a:rPr>
              <a:t>edge strength</a:t>
            </a:r>
            <a:r>
              <a:rPr lang="en-US" b="1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is given by the gradient magnitude:</a:t>
            </a:r>
          </a:p>
          <a:p>
            <a:pPr marL="342900" indent="-342900">
              <a:spcBef>
                <a:spcPct val="20000"/>
              </a:spcBef>
            </a:pPr>
            <a:endParaRPr lang="en-US" dirty="0">
              <a:latin typeface="Calibri" charset="0"/>
            </a:endParaRPr>
          </a:p>
          <a:p>
            <a:pPr marL="342900" indent="-342900">
              <a:spcBef>
                <a:spcPct val="20000"/>
              </a:spcBef>
            </a:pPr>
            <a:endParaRPr lang="en-US" dirty="0">
              <a:latin typeface="Calibri" charset="0"/>
            </a:endParaRPr>
          </a:p>
          <a:p>
            <a:pPr marL="342900" indent="-342900">
              <a:spcBef>
                <a:spcPct val="20000"/>
              </a:spcBef>
            </a:pPr>
            <a:endParaRPr lang="en-US" dirty="0">
              <a:latin typeface="Calibri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alibri" charset="0"/>
              </a:rPr>
              <a:t>The gradient direction is given by: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US" dirty="0">
              <a:latin typeface="Calibri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US" dirty="0">
              <a:latin typeface="Calibri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dirty="0">
                <a:latin typeface="Calibri" charset="0"/>
              </a:rPr>
              <a:t>how does this relate to the direction of the edge?</a:t>
            </a:r>
            <a:br>
              <a:rPr lang="en-US" dirty="0">
                <a:latin typeface="Calibri" charset="0"/>
              </a:rPr>
            </a:br>
            <a:endParaRPr lang="en-US" dirty="0">
              <a:latin typeface="Calibri" charset="0"/>
            </a:endParaRPr>
          </a:p>
        </p:txBody>
      </p:sp>
      <p:pic>
        <p:nvPicPr>
          <p:cNvPr id="9230" name="Picture 27" descr="Edittex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672138"/>
            <a:ext cx="2797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1" name="Picture 28" descr="Edittex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354513"/>
            <a:ext cx="37084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0" name="Text Box 31"/>
          <p:cNvSpPr txBox="1">
            <a:spLocks noChangeArrowheads="1"/>
          </p:cNvSpPr>
          <p:nvPr/>
        </p:nvSpPr>
        <p:spPr bwMode="auto">
          <a:xfrm>
            <a:off x="7685088" y="6477000"/>
            <a:ext cx="1382712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200"/>
              <a:t>Source: Steve Seitz</a:t>
            </a:r>
          </a:p>
        </p:txBody>
      </p:sp>
    </p:spTree>
    <p:extLst>
      <p:ext uri="{BB962C8B-B14F-4D97-AF65-F5344CB8AC3E}">
        <p14:creationId xmlns:p14="http://schemas.microsoft.com/office/powerpoint/2010/main" val="401904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>
                <a:latin typeface="Calibri" charset="0"/>
              </a:rPr>
              <a:t>Image gradient</a:t>
            </a:r>
          </a:p>
        </p:txBody>
      </p:sp>
      <p:pic>
        <p:nvPicPr>
          <p:cNvPr id="181250" name="Picture 2" descr="C:\snavely\work\teaching\11Sp-CS6670\lectures\lec02\zebr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1219200"/>
            <a:ext cx="3035300" cy="221297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52" name="Picture 4" descr="C:\snavely\work\teaching\11Sp-CS6670\lectures\lec02\zebra_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50" y="1219200"/>
            <a:ext cx="3035300" cy="221297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53" name="Picture 5" descr="C:\snavely\work\teaching\11Sp-CS6670\lectures\lec02\zebra_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50" y="4111625"/>
            <a:ext cx="3035300" cy="221297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54" name="Picture 6" descr="C:\snavely\work\teaching\11Sp-CS6670\lectures\lec02\zebra_ma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4035425"/>
            <a:ext cx="3035300" cy="221297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28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308725"/>
            <a:ext cx="2387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25" y="3487738"/>
            <a:ext cx="2730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362700"/>
            <a:ext cx="2841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2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498850"/>
            <a:ext cx="180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7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Filter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Gaussian = normal distribution function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5-01-21 at 9.58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2846214"/>
            <a:ext cx="3403600" cy="2527300"/>
          </a:xfrm>
          <a:prstGeom prst="rect">
            <a:avLst/>
          </a:prstGeom>
        </p:spPr>
      </p:pic>
      <p:pic>
        <p:nvPicPr>
          <p:cNvPr id="6" name="Picture 5" descr="Screen Shot 2015-01-21 at 9.59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57" y="5205255"/>
            <a:ext cx="3523117" cy="807381"/>
          </a:xfrm>
          <a:prstGeom prst="rect">
            <a:avLst/>
          </a:prstGeom>
        </p:spPr>
      </p:pic>
      <p:pic>
        <p:nvPicPr>
          <p:cNvPr id="7" name="Picture 6" descr="Screen Shot 2015-01-21 at 10.00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262" y="2205927"/>
            <a:ext cx="1986703" cy="211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0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of Gaussian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Take the derivative of the filter with respect to </a:t>
            </a:r>
            <a:r>
              <a:rPr lang="en-US" sz="2800" dirty="0" err="1" smtClean="0"/>
              <a:t>i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Filter looks like: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Basically blur then take the derivative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Screen Shot 2015-01-25 at 10.21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286000"/>
            <a:ext cx="4775200" cy="944545"/>
          </a:xfrm>
          <a:prstGeom prst="rect">
            <a:avLst/>
          </a:prstGeom>
        </p:spPr>
      </p:pic>
      <p:pic>
        <p:nvPicPr>
          <p:cNvPr id="8" name="Picture 7" descr="Screen Shot 2015-01-25 at 10.21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3349402"/>
            <a:ext cx="1727200" cy="17051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91200" y="6177465"/>
            <a:ext cx="270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M. </a:t>
            </a:r>
            <a:r>
              <a:rPr lang="en-US" dirty="0" err="1" smtClean="0"/>
              <a:t>Tappen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76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pic>
        <p:nvPicPr>
          <p:cNvPr id="5" name="Picture 4" descr="Screen Shot 2017-09-17 at 8.35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5327"/>
            <a:ext cx="9144000" cy="21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36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of Gaussian</a:t>
            </a:r>
            <a:endParaRPr lang="en-US" dirty="0"/>
          </a:p>
        </p:txBody>
      </p:sp>
      <p:pic>
        <p:nvPicPr>
          <p:cNvPr id="5" name="Picture 4" descr="gabor_tutorial_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33" y="2518833"/>
            <a:ext cx="3843867" cy="2882900"/>
          </a:xfrm>
          <a:prstGeom prst="rect">
            <a:avLst/>
          </a:prstGeom>
        </p:spPr>
      </p:pic>
      <p:pic>
        <p:nvPicPr>
          <p:cNvPr id="6" name="Picture 5" descr="Screen Shot 2015-01-26 at 11.38.0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899" y="2518833"/>
            <a:ext cx="5713229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4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2D edge detection filters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066800" y="1981200"/>
          <a:ext cx="273367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8" name="Photo Editor Photo" r:id="rId11" imgW="4133333" imgH="2905531" progId="">
                  <p:embed/>
                </p:oleObj>
              </mc:Choice>
              <mc:Fallback>
                <p:oleObj name="Photo Editor Photo" r:id="rId11" imgW="4133333" imgH="290553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81200"/>
                        <a:ext cx="2733675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876800" y="2667000"/>
          <a:ext cx="30067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9" name="Photo Editor Photo" r:id="rId13" imgW="6001588" imgH="2629267" progId="">
                  <p:embed/>
                </p:oleObj>
              </mc:Choice>
              <mc:Fallback>
                <p:oleObj name="Photo Editor Photo" r:id="rId13" imgW="6001588" imgH="262926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667000"/>
                        <a:ext cx="3006725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3" name="Picture 13" descr="Edittex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4506913"/>
            <a:ext cx="2747962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2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2450" y="4129088"/>
            <a:ext cx="1027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Gaussian</a:t>
            </a:r>
          </a:p>
        </p:txBody>
      </p:sp>
      <p:sp>
        <p:nvSpPr>
          <p:cNvPr id="7175" name="Text Box 2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060950" y="3922713"/>
            <a:ext cx="2546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derivative of Gaussian (</a:t>
            </a:r>
            <a:r>
              <a:rPr lang="en-US" i="1">
                <a:latin typeface="Times New Roman" charset="0"/>
                <a:cs typeface="Times New Roman" charset="0"/>
              </a:rPr>
              <a:t>x</a:t>
            </a:r>
            <a:r>
              <a:rPr lang="en-US"/>
              <a:t>)</a:t>
            </a:r>
          </a:p>
        </p:txBody>
      </p:sp>
      <p:pic>
        <p:nvPicPr>
          <p:cNvPr id="7176" name="Picture 26" descr="Edittex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38" y="4357688"/>
            <a:ext cx="11874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71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>
                <a:latin typeface="Calibri" charset="0"/>
              </a:rPr>
              <a:t>Derivative of Gaussian filter</a:t>
            </a:r>
          </a:p>
        </p:txBody>
      </p:sp>
      <p:pic>
        <p:nvPicPr>
          <p:cNvPr id="460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114425"/>
            <a:ext cx="3429000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488" y="1098550"/>
            <a:ext cx="3363912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Text Box 8"/>
          <p:cNvSpPr txBox="1">
            <a:spLocks noChangeArrowheads="1"/>
          </p:cNvSpPr>
          <p:nvPr/>
        </p:nvSpPr>
        <p:spPr bwMode="auto">
          <a:xfrm>
            <a:off x="1192213" y="3652838"/>
            <a:ext cx="159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i="1"/>
              <a:t>x</a:t>
            </a:r>
            <a:r>
              <a:rPr lang="en-US"/>
              <a:t>-direction</a:t>
            </a:r>
          </a:p>
        </p:txBody>
      </p:sp>
      <p:sp>
        <p:nvSpPr>
          <p:cNvPr id="46086" name="Text Box 9"/>
          <p:cNvSpPr txBox="1">
            <a:spLocks noChangeArrowheads="1"/>
          </p:cNvSpPr>
          <p:nvPr/>
        </p:nvSpPr>
        <p:spPr bwMode="auto">
          <a:xfrm>
            <a:off x="4645025" y="3613150"/>
            <a:ext cx="1592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i="1"/>
              <a:t>y</a:t>
            </a:r>
            <a:r>
              <a:rPr lang="en-US"/>
              <a:t>-direction</a:t>
            </a:r>
          </a:p>
        </p:txBody>
      </p:sp>
      <p:pic>
        <p:nvPicPr>
          <p:cNvPr id="46087" name="Picture 2" descr="C:\snavely\work\teaching\11Sp-CS6670\lectures\lec02\g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8" y="4603750"/>
            <a:ext cx="1720850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4" descr="C:\snavely\work\teaching\11Sp-CS6670\lectures\lec02\g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03750"/>
            <a:ext cx="1720850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63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The Sobel operator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381000" y="1371600"/>
            <a:ext cx="8534400" cy="1371600"/>
          </a:xfrm>
        </p:spPr>
        <p:txBody>
          <a:bodyPr/>
          <a:lstStyle/>
          <a:p>
            <a:r>
              <a:rPr lang="en-US" sz="3100">
                <a:latin typeface="Calibri" charset="0"/>
              </a:rPr>
              <a:t>Common approximation of derivative of Gaussian</a:t>
            </a:r>
          </a:p>
        </p:txBody>
      </p:sp>
      <p:graphicFrame>
        <p:nvGraphicFramePr>
          <p:cNvPr id="434180" name="Group 4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705100" y="2730500"/>
          <a:ext cx="1143000" cy="105156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4198" name="Group 22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105400" y="2730500"/>
          <a:ext cx="1143000" cy="105156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9192" name="Picture 42" descr="Edittex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17838"/>
            <a:ext cx="1905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93" name="Picture 43" descr="Edittex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3022600"/>
            <a:ext cx="1905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6986" name="Rectangle 4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81000" y="4800600"/>
            <a:ext cx="8534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400">
                <a:latin typeface="Calibri" charset="0"/>
              </a:rPr>
              <a:t>The standard defn. of the Sobel operator omits the 1/8 term</a:t>
            </a:r>
          </a:p>
          <a:p>
            <a:pPr marL="1143000" lvl="2" indent="-228600">
              <a:spcBef>
                <a:spcPct val="20000"/>
              </a:spcBef>
              <a:buFontTx/>
              <a:buChar char="–"/>
            </a:pPr>
            <a:r>
              <a:rPr lang="en-US" sz="2000">
                <a:latin typeface="Calibri" charset="0"/>
              </a:rPr>
              <a:t>doesn</a:t>
            </a:r>
            <a:r>
              <a:rPr lang="ja-JP" altLang="en-US" sz="2000">
                <a:latin typeface="Calibri" charset="0"/>
              </a:rPr>
              <a:t>’</a:t>
            </a:r>
            <a:r>
              <a:rPr lang="en-US" sz="2000">
                <a:latin typeface="Calibri" charset="0"/>
              </a:rPr>
              <a:t>t make a difference for edge detection</a:t>
            </a:r>
          </a:p>
          <a:p>
            <a:pPr marL="1143000" lvl="2" indent="-228600">
              <a:spcBef>
                <a:spcPct val="20000"/>
              </a:spcBef>
              <a:buFontTx/>
              <a:buChar char="–"/>
            </a:pPr>
            <a:r>
              <a:rPr lang="en-US" sz="2000">
                <a:latin typeface="Calibri" charset="0"/>
              </a:rPr>
              <a:t>the 1/8 term </a:t>
            </a:r>
            <a:r>
              <a:rPr lang="en-US" sz="2000" b="1">
                <a:latin typeface="Calibri" charset="0"/>
              </a:rPr>
              <a:t>is</a:t>
            </a:r>
            <a:r>
              <a:rPr lang="en-US" sz="2000">
                <a:latin typeface="Calibri" charset="0"/>
              </a:rPr>
              <a:t> needed to get the right gradient value</a:t>
            </a:r>
          </a:p>
        </p:txBody>
      </p:sp>
      <p:pic>
        <p:nvPicPr>
          <p:cNvPr id="49195" name="Picture 47" descr="Edittex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13" y="3976688"/>
            <a:ext cx="30003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96" name="Picture 48" descr="Edittex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3956050"/>
            <a:ext cx="28416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23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8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Example of </a:t>
            </a:r>
            <a:r>
              <a:rPr lang="en-US" dirty="0" err="1" smtClean="0">
                <a:latin typeface="Calibri" charset="0"/>
              </a:rPr>
              <a:t>Sobel</a:t>
            </a:r>
            <a:r>
              <a:rPr lang="en-US" dirty="0" smtClean="0">
                <a:latin typeface="Calibri" charset="0"/>
              </a:rPr>
              <a:t> filtered image</a:t>
            </a:r>
            <a:endParaRPr lang="en-US" dirty="0">
              <a:latin typeface="Calibri" charset="0"/>
            </a:endParaRPr>
          </a:p>
        </p:txBody>
      </p:sp>
      <p:pic>
        <p:nvPicPr>
          <p:cNvPr id="3" name="Picture 2" descr="Screen Shot 2015-01-25 at 11.05.0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5869"/>
            <a:ext cx="9144000" cy="308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9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Take-home exercise: Create image derivatives using </a:t>
            </a:r>
            <a:r>
              <a:rPr lang="en-US" dirty="0" err="1" smtClean="0"/>
              <a:t>Sobel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6400" y="1417638"/>
            <a:ext cx="87376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Generate an image of a rotated rectangle</a:t>
            </a:r>
            <a:endParaRPr lang="en-US" dirty="0" smtClean="0">
              <a:solidFill>
                <a:srgbClr val="FF0000"/>
              </a:solidFill>
              <a:effectLst/>
            </a:endParaRPr>
          </a:p>
          <a:p>
            <a:r>
              <a:rPr lang="en-US" dirty="0" smtClean="0">
                <a:solidFill>
                  <a:srgbClr val="FF0000"/>
                </a:solidFill>
                <a:effectLst/>
              </a:rPr>
              <a:t>import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numpy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 as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np</a:t>
            </a:r>
            <a:endParaRPr lang="en-US" dirty="0" smtClean="0">
              <a:solidFill>
                <a:srgbClr val="FF0000"/>
              </a:solidFill>
              <a:effectLst/>
            </a:endParaRPr>
          </a:p>
          <a:p>
            <a:r>
              <a:rPr lang="en-US" dirty="0" smtClean="0">
                <a:solidFill>
                  <a:srgbClr val="FF0000"/>
                </a:solidFill>
                <a:effectLst/>
              </a:rPr>
              <a:t>from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scipy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 import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ndimage</a:t>
            </a:r>
            <a:endParaRPr lang="en-US" dirty="0" smtClean="0">
              <a:solidFill>
                <a:srgbClr val="FF0000"/>
              </a:solidFill>
              <a:effectLst/>
            </a:endParaRPr>
          </a:p>
          <a:p>
            <a:r>
              <a:rPr lang="en-US" dirty="0" smtClean="0">
                <a:solidFill>
                  <a:srgbClr val="FF0000"/>
                </a:solidFill>
                <a:effectLst/>
              </a:rPr>
              <a:t>import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matplotlib.pyplot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 as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plt</a:t>
            </a:r>
            <a:endParaRPr lang="en-US" dirty="0" smtClean="0">
              <a:solidFill>
                <a:srgbClr val="FF0000"/>
              </a:solidFill>
              <a:effectLst/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pl-PL" dirty="0" smtClean="0">
                <a:solidFill>
                  <a:srgbClr val="FF0000"/>
                </a:solidFill>
                <a:effectLst/>
              </a:rPr>
              <a:t>im = </a:t>
            </a:r>
            <a:r>
              <a:rPr lang="pl-PL" dirty="0" err="1" smtClean="0">
                <a:solidFill>
                  <a:srgbClr val="FF0000"/>
                </a:solidFill>
                <a:effectLst/>
              </a:rPr>
              <a:t>np.zeros</a:t>
            </a:r>
            <a:r>
              <a:rPr lang="pl-PL" dirty="0" smtClean="0">
                <a:solidFill>
                  <a:srgbClr val="FF0000"/>
                </a:solidFill>
                <a:effectLst/>
              </a:rPr>
              <a:t>((256, 256))</a:t>
            </a:r>
          </a:p>
          <a:p>
            <a:r>
              <a:rPr lang="pl-PL" dirty="0" smtClean="0">
                <a:solidFill>
                  <a:srgbClr val="FF0000"/>
                </a:solidFill>
                <a:effectLst/>
              </a:rPr>
              <a:t>im[64:-64, 64:-64] = 1</a:t>
            </a:r>
          </a:p>
          <a:p>
            <a:r>
              <a:rPr lang="pl-PL" dirty="0" smtClean="0">
                <a:solidFill>
                  <a:srgbClr val="FF0000"/>
                </a:solidFill>
                <a:effectLst/>
              </a:rPr>
              <a:t>im = </a:t>
            </a:r>
            <a:r>
              <a:rPr lang="pl-PL" dirty="0" err="1" smtClean="0">
                <a:solidFill>
                  <a:srgbClr val="FF0000"/>
                </a:solidFill>
                <a:effectLst/>
              </a:rPr>
              <a:t>ndimage.rotate</a:t>
            </a:r>
            <a:r>
              <a:rPr lang="pl-PL" dirty="0" smtClean="0">
                <a:solidFill>
                  <a:srgbClr val="FF0000"/>
                </a:solidFill>
                <a:effectLst/>
              </a:rPr>
              <a:t>(im, 15, </a:t>
            </a:r>
            <a:r>
              <a:rPr lang="pl-PL" dirty="0" err="1" smtClean="0">
                <a:solidFill>
                  <a:srgbClr val="FF0000"/>
                </a:solidFill>
                <a:effectLst/>
              </a:rPr>
              <a:t>mode</a:t>
            </a:r>
            <a:r>
              <a:rPr lang="pl-PL" dirty="0" smtClean="0">
                <a:solidFill>
                  <a:srgbClr val="FF0000"/>
                </a:solidFill>
                <a:effectLst/>
              </a:rPr>
              <a:t>='</a:t>
            </a:r>
            <a:r>
              <a:rPr lang="pl-PL" dirty="0" err="1" smtClean="0">
                <a:solidFill>
                  <a:srgbClr val="FF0000"/>
                </a:solidFill>
                <a:effectLst/>
              </a:rPr>
              <a:t>constant</a:t>
            </a:r>
            <a:r>
              <a:rPr lang="pl-PL" dirty="0" smtClean="0">
                <a:solidFill>
                  <a:srgbClr val="FF0000"/>
                </a:solidFill>
                <a:effectLst/>
              </a:rPr>
              <a:t>’)</a:t>
            </a:r>
          </a:p>
          <a:p>
            <a:endParaRPr lang="pl-PL" dirty="0"/>
          </a:p>
          <a:p>
            <a:r>
              <a:rPr lang="en-US" dirty="0" smtClean="0"/>
              <a:t>2. Blur the image using a Gaussian filter</a:t>
            </a:r>
          </a:p>
          <a:p>
            <a:r>
              <a:rPr lang="en-US" dirty="0" err="1" smtClean="0">
                <a:solidFill>
                  <a:srgbClr val="FF0000"/>
                </a:solidFill>
                <a:effectLst/>
              </a:rPr>
              <a:t>im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 =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ndimage.gaussian_filter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im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, 8)</a:t>
            </a:r>
          </a:p>
          <a:p>
            <a:endParaRPr lang="en-US" dirty="0"/>
          </a:p>
          <a:p>
            <a:r>
              <a:rPr lang="en-US" dirty="0" smtClean="0"/>
              <a:t>3. Apply </a:t>
            </a:r>
            <a:r>
              <a:rPr lang="en-US" dirty="0" err="1" smtClean="0"/>
              <a:t>Sobel</a:t>
            </a:r>
            <a:r>
              <a:rPr lang="en-US" dirty="0" smtClean="0"/>
              <a:t> filter to both x and y direction.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solidFill>
                  <a:srgbClr val="FF0000"/>
                </a:solidFill>
                <a:effectLst/>
              </a:rPr>
              <a:t>sx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 = 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ndimage.sobel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im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, axis=0, mode='constant’)</a:t>
            </a:r>
            <a:endParaRPr lang="en-US" dirty="0"/>
          </a:p>
          <a:p>
            <a:r>
              <a:rPr lang="en-US" dirty="0" smtClean="0"/>
              <a:t>4. Display the original image, x-derivatives, y-derivatives, and the gradient magnitude.  You can use </a:t>
            </a:r>
            <a:r>
              <a:rPr lang="en-US" dirty="0" err="1" smtClean="0">
                <a:solidFill>
                  <a:srgbClr val="FF0000"/>
                </a:solidFill>
              </a:rPr>
              <a:t>np.hypot</a:t>
            </a:r>
            <a:r>
              <a:rPr lang="en-US" dirty="0" smtClean="0">
                <a:solidFill>
                  <a:srgbClr val="FF0000"/>
                </a:solidFill>
              </a:rPr>
              <a:t> t</a:t>
            </a:r>
            <a:r>
              <a:rPr lang="en-US" dirty="0" smtClean="0"/>
              <a:t>o compute magnitude.</a:t>
            </a:r>
          </a:p>
          <a:p>
            <a:r>
              <a:rPr lang="en-US" dirty="0" smtClean="0">
                <a:hlinkClick r:id="rId2" action="ppaction://hlinkfile"/>
              </a:rPr>
              <a:t>S</a:t>
            </a:r>
            <a:r>
              <a:rPr lang="en-US" dirty="0" smtClean="0"/>
              <a:t>ee here: </a:t>
            </a:r>
            <a:r>
              <a:rPr lang="en-US" dirty="0" smtClean="0">
                <a:hlinkClick r:id="rId2" action="ppaction://hlinkfile"/>
              </a:rPr>
              <a:t>http://docs.scipy.org/doc/numpy/reference/generated/numpy.hypot.html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5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effectLst/>
              </a:rPr>
              <a:t>Laplacian</a:t>
            </a:r>
            <a:r>
              <a:rPr lang="en-US" dirty="0" smtClean="0">
                <a:effectLst/>
              </a:rPr>
              <a:t> of Gaussian</a:t>
            </a:r>
          </a:p>
          <a:p>
            <a:r>
              <a:rPr lang="en-US" dirty="0"/>
              <a:t>Steerable </a:t>
            </a:r>
            <a:r>
              <a:rPr lang="en-US" dirty="0" smtClean="0"/>
              <a:t>filter</a:t>
            </a:r>
            <a:endParaRPr lang="en-US" dirty="0" smtClean="0">
              <a:effectLst/>
            </a:endParaRPr>
          </a:p>
          <a:p>
            <a:r>
              <a:rPr lang="en-US" dirty="0" smtClean="0"/>
              <a:t>Fourier transform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Reading: Chapter 3.1-3.3!  Very important to keep up the reading. </a:t>
            </a:r>
          </a:p>
          <a:p>
            <a:endParaRPr lang="en-US" dirty="0"/>
          </a:p>
          <a:p>
            <a:r>
              <a:rPr lang="en-US" dirty="0" smtClean="0"/>
              <a:t>You should have read Chapter 1. Skip Chapter 2 since we haven’t covered it. </a:t>
            </a:r>
          </a:p>
        </p:txBody>
      </p:sp>
    </p:spTree>
    <p:extLst>
      <p:ext uri="{BB962C8B-B14F-4D97-AF65-F5344CB8AC3E}">
        <p14:creationId xmlns:p14="http://schemas.microsoft.com/office/powerpoint/2010/main" val="1210245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on image histograms</a:t>
            </a:r>
          </a:p>
          <a:p>
            <a:r>
              <a:rPr lang="en-US" dirty="0" smtClean="0"/>
              <a:t>Border effect and padding</a:t>
            </a:r>
          </a:p>
          <a:p>
            <a:r>
              <a:rPr lang="en-US" dirty="0" smtClean="0"/>
              <a:t>Image Derivatives/gradients</a:t>
            </a:r>
          </a:p>
        </p:txBody>
      </p:sp>
    </p:spTree>
    <p:extLst>
      <p:ext uri="{BB962C8B-B14F-4D97-AF65-F5344CB8AC3E}">
        <p14:creationId xmlns:p14="http://schemas.microsoft.com/office/powerpoint/2010/main" val="746591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Histogram Equalization</a:t>
            </a:r>
            <a:endParaRPr lang="en-US" dirty="0"/>
          </a:p>
        </p:txBody>
      </p:sp>
      <p:pic>
        <p:nvPicPr>
          <p:cNvPr id="4" name="Picture 3" descr="600px-Unequalized_Hawkes_Bay_NZ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40" y="1993735"/>
            <a:ext cx="2294598" cy="1529732"/>
          </a:xfrm>
          <a:prstGeom prst="rect">
            <a:avLst/>
          </a:prstGeom>
        </p:spPr>
      </p:pic>
      <p:pic>
        <p:nvPicPr>
          <p:cNvPr id="5" name="Picture 4" descr="600px-Unequalized_Histogram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359" y="1799683"/>
            <a:ext cx="3189301" cy="1993313"/>
          </a:xfrm>
          <a:prstGeom prst="rect">
            <a:avLst/>
          </a:prstGeom>
        </p:spPr>
      </p:pic>
      <p:pic>
        <p:nvPicPr>
          <p:cNvPr id="6" name="Picture 5" descr="712px-Equalized_Histogram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200" y="4428078"/>
            <a:ext cx="3019644" cy="1993304"/>
          </a:xfrm>
          <a:prstGeom prst="rect">
            <a:avLst/>
          </a:prstGeom>
        </p:spPr>
      </p:pic>
      <p:pic>
        <p:nvPicPr>
          <p:cNvPr id="7" name="Picture 6" descr="600px-Equalized_Hawkes_Bay_NZ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40" y="4657411"/>
            <a:ext cx="2301950" cy="1534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09844" y="3157768"/>
            <a:ext cx="243415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the “shape” of the histogram is preserved! </a:t>
            </a:r>
          </a:p>
          <a:p>
            <a:endParaRPr lang="en-US" dirty="0"/>
          </a:p>
          <a:p>
            <a:r>
              <a:rPr lang="en-US" dirty="0" smtClean="0"/>
              <a:t>Same number of pixels</a:t>
            </a:r>
          </a:p>
          <a:p>
            <a:r>
              <a:rPr lang="en-US" dirty="0" smtClean="0"/>
              <a:t>In each bin!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15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Why don’t we do the equalization directly on the histograms?  What will happen to the image  if it has a perfectly flat histograms?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is CDF? Why are there steps (</a:t>
            </a:r>
            <a:r>
              <a:rPr lang="en-US" dirty="0" err="1" smtClean="0"/>
              <a:t>zig-zags</a:t>
            </a:r>
            <a:r>
              <a:rPr lang="en-US" dirty="0" smtClean="0"/>
              <a:t>) on the CDF?</a:t>
            </a:r>
          </a:p>
          <a:p>
            <a:pPr marL="514350" indent="-514350">
              <a:buAutoNum type="arabicPeriod"/>
            </a:pPr>
            <a:r>
              <a:rPr lang="en-US" dirty="0" smtClean="0"/>
              <a:t>How to make sure the “shape” of the PDF is preserved in the transformation?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34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in more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2546" y="1417638"/>
            <a:ext cx="695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start with a gray-scale jpeg image of 8 by 8</a:t>
            </a:r>
            <a:endParaRPr lang="en-US" sz="2400" dirty="0"/>
          </a:p>
        </p:txBody>
      </p:sp>
      <p:pic>
        <p:nvPicPr>
          <p:cNvPr id="9" name="Picture 8" descr="Screen Shot 2015-01-25 at 11.45.4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41" y="2260599"/>
            <a:ext cx="5477619" cy="33192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40667" y="5865968"/>
            <a:ext cx="614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https://en.wikipedia.org/wiki/</a:t>
            </a:r>
            <a:r>
              <a:rPr lang="en-US" dirty="0" smtClean="0">
                <a:hlinkClick r:id="rId4"/>
              </a:rPr>
              <a:t>Histogram_equalization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6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2546" y="1417638"/>
            <a:ext cx="695005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histograms for this image (8 by 8 pixels) is shown in the following table (intensity that has zero pixels are skipped:</a:t>
            </a:r>
            <a:endParaRPr lang="en-US" sz="2400" dirty="0"/>
          </a:p>
        </p:txBody>
      </p:sp>
      <p:pic>
        <p:nvPicPr>
          <p:cNvPr id="4" name="Picture 3" descr="Screen Shot 2015-01-25 at 11.55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15" y="2595804"/>
            <a:ext cx="6770094" cy="373046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Let’s look at in more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\partial f}{\partial x}[x,y] \approx&#10;F[x + 1,y] - F[x,y]&#10;\]&#10;\end{document}&#10;"/>
  <p:tag name="EXTERNALNAME" val="Edittex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17"/>
  <p:tag name="BOXFONT" val="10"/>
  <p:tag name="BOXWRAP" val="False"/>
  <p:tag name="WORKAROUNDTRANSPARENCYBUG" val="False"/>
  <p:tag name="BITMAPFORMAT" val="bmpmono"/>
  <p:tag name="DEBUGINTERACTIVE" val="True"/>
  <p:tag name="ORIGWIDTH" val="291"/>
  <p:tag name="PICTUREFILESIZE" val="445726"/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nabla f = \left[\frac{\partial f}{\partial x},\frac{\partial f}{\partial y}\right]$&#10;\end{document}&#10;"/>
  <p:tag name="EXTERNALNAME" val="Edittex"/>
  <p:tag name="BLEND" val="False"/>
  <p:tag name="TRANSPARENT" val="False"/>
  <p:tag name="BITMAPFORMAT" val="bmpmono"/>
  <p:tag name="DEBUGINTERACTIVE" val="True"/>
  <p:tag name="ORIGWIDTH" val="479.7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nabla f = \left[\frac{\partial f}{\partial x},0\right]$&#10;\end{document}&#10;"/>
  <p:tag name="EXTERNALNAME" val="Edittex"/>
  <p:tag name="BLEND" val="False"/>
  <p:tag name="TRANSPARENT" val="False"/>
  <p:tag name="BITMAPFORMAT" val="bmpmono"/>
  <p:tag name="DEBUGINTERACTIVE" val="True"/>
  <p:tag name="ORIGWIDTH" val="441.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 = \tan^{-1} \left(\frac{\partial f}{\partial y}/\frac{\partial f}{\partial x}\right)$&#10;\end{document}&#10;"/>
  <p:tag name="EXTERNALNAME" val="Edittex"/>
  <p:tag name="BLEND" val="False"/>
  <p:tag name="TRANSPARENT" val="False"/>
  <p:tag name="BITMAPFORMAT" val="bmpmono"/>
  <p:tag name="DEBUGINTERACTIVE" val="True"/>
  <p:tag name="ORIGWIDTH" val="659.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|\nabla f\| = \sqrt{{(\frac{\partial f}{\partial x})}^2 + {(\frac{\partial f}{\partial y})}^2}$&#10;\end{document}&#10;"/>
  <p:tag name="EXTERNALNAME" val="Edittex"/>
  <p:tag name="BLEND" val="False"/>
  <p:tag name="TRANSPARENT" val="False"/>
  <p:tag name="BITMAPFORMAT" val="bmpmono"/>
  <p:tag name="DEBUGINTERACTIVE" val="True"/>
  <p:tag name="ORIGWIDTH" val="87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$&#10;\end{document}&#10;"/>
  <p:tag name="EXTERNALNAME" val="Edittex"/>
  <p:tag name="BLEND" val="False"/>
  <p:tag name="TRANSPARENT" val="True"/>
  <p:tag name="BITMAPFORMAT" val="bmpmono"/>
  <p:tag name="DEBUGINTERACTIVE" val="True"/>
  <p:tag name="ORIGWIDTH" val="33.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nabla f = \left[0,\frac{\partial f}{\partial y}\right]$&#10;\end{document}&#10;"/>
  <p:tag name="EXTERNALNAME" val="Edittex"/>
  <p:tag name="BLEND" val="False"/>
  <p:tag name="TRANSPARENT" val="False"/>
  <p:tag name="BITMAPFORMAT" val="bmpmono"/>
  <p:tag name="DEBUGINTERACTIVE" val="True"/>
  <p:tag name="ORIGWIDTH" val="441.87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nabla f = \left[\frac{\partial f}{\partial x},\frac{\partial f}{\partial y}\right]$&#10;\end{document}&#10;"/>
  <p:tag name="EXTERNALNAME" val="Edittex"/>
  <p:tag name="BLEND" val="False"/>
  <p:tag name="TRANSPARENT" val="False"/>
  <p:tag name="BITMAPFORMAT" val="bmpmono"/>
  <p:tag name="DEBUGINTERACTIVE" val="True"/>
  <p:tag name="ORIGWIDTH" val="479.7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|\nabla f\| = \sqrt{{(\frac{\partial f}{\partial x})}^2 + {(\frac{\partial f}{\partial y})}^2}$&#10;\end{document}&#10;"/>
  <p:tag name="EXTERNALNAME" val="Edittex"/>
  <p:tag name="BLEND" val="False"/>
  <p:tag name="TRANSPARENT" val="False"/>
  <p:tag name="BITMAPFORMAT" val="bmpmono"/>
  <p:tag name="DEBUGINTERACTIVE" val="True"/>
  <p:tag name="ORIGWIDTH" val="87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h_\sigma(u,v) = \frac{1}{2 \pi \sigma^2} e^{-\frac{u^2+v^2}{2\sigma^2}}&#10;\]&#10;\end{document}&#10;"/>
  <p:tag name="EXTERNALNAME" val="Edittex"/>
  <p:tag name="BLEND" val="False"/>
  <p:tag name="TRANSPARENT" val="False"/>
  <p:tag name="BITMAPFORMAT" val="bmpmono"/>
  <p:tag name="DEBUGINTERACTIVE" val="True"/>
  <p:tag name="ORIGWIDTH" val="858.625"/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\partial}{\partial x} h_\sigma(u,v)&#10;\]&#10;\end{document}&#10;"/>
  <p:tag name="EXTERNALNAME" val="Edittex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370.75"/>
  <p:tag name="PICTUREFILESIZE" val="9578"/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frac{1}{8}$&#10;\end{document}&#10;"/>
  <p:tag name="EXTERNALNAME" val="Edittex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45"/>
  <p:tag name="PICTUREFILESIZE" val="990"/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frac{1}{8}$&#10;\end{document}&#10;"/>
  <p:tag name="EXTERNALNAME" val="Edittex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45"/>
  <p:tag name="PICTUREFILESIZE" val="990"/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s_x$&#10;\end{document}&#10;"/>
  <p:tag name="EXTERNALNAME" val="Edittex"/>
  <p:tag name="BLEND" val="False"/>
  <p:tag name="TRANSPARENT" val="False"/>
  <p:tag name="BITMAPFORMAT" val="bmpmono"/>
  <p:tag name="DEBUGINTERACTIVE" val="True"/>
  <p:tag name="ORIGWIDTH" val="71.125"/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s_y$&#10;\end{document}&#10;"/>
  <p:tag name="EXTERNALNAME" val="Edittex"/>
  <p:tag name="BLEND" val="False"/>
  <p:tag name="TRANSPARENT" val="False"/>
  <p:tag name="BITMAPFORMAT" val="bmpmono"/>
  <p:tag name="DEBUGINTERACTIVE" val="True"/>
  <p:tag name="ORIGWIDTH" val="67.5"/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2675</TotalTime>
  <Words>1819</Words>
  <Application>Microsoft Macintosh PowerPoint</Application>
  <PresentationFormat>On-screen Show (4:3)</PresentationFormat>
  <Paragraphs>522</Paragraphs>
  <Slides>46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Photo Editor Photo</vt:lpstr>
      <vt:lpstr>CSC589 Introduction to Computer Vision Lecture 4 </vt:lpstr>
      <vt:lpstr>Last lecture</vt:lpstr>
      <vt:lpstr>PowerPoint Presentation</vt:lpstr>
      <vt:lpstr>Matrix Multiplication</vt:lpstr>
      <vt:lpstr>Today’s Lecture</vt:lpstr>
      <vt:lpstr>Image Histogram Equalization</vt:lpstr>
      <vt:lpstr>Questions</vt:lpstr>
      <vt:lpstr>Let’s look at in more details</vt:lpstr>
      <vt:lpstr>Let’s look at in more details</vt:lpstr>
      <vt:lpstr>Let’s look at in more details</vt:lpstr>
      <vt:lpstr>Let’s look at in more details</vt:lpstr>
      <vt:lpstr>Quiz: </vt:lpstr>
      <vt:lpstr>Quiz: </vt:lpstr>
      <vt:lpstr>Let’s look at in more details</vt:lpstr>
      <vt:lpstr>Let’s look at in more details</vt:lpstr>
      <vt:lpstr>Let’s look at in more details</vt:lpstr>
      <vt:lpstr>Let’s look at in more details</vt:lpstr>
      <vt:lpstr>Homework 2: histogram equalization</vt:lpstr>
      <vt:lpstr>Back to Convolution</vt:lpstr>
      <vt:lpstr>Back to Convolution</vt:lpstr>
      <vt:lpstr>Border Handling</vt:lpstr>
      <vt:lpstr>Back to Convolution</vt:lpstr>
      <vt:lpstr>Back to Convolution</vt:lpstr>
      <vt:lpstr>Back to Convolution</vt:lpstr>
      <vt:lpstr>Back to Convolution</vt:lpstr>
      <vt:lpstr>Back to Convolution</vt:lpstr>
      <vt:lpstr>Back to Convolution</vt:lpstr>
      <vt:lpstr>Back to Convolution</vt:lpstr>
      <vt:lpstr>To summarize</vt:lpstr>
      <vt:lpstr>There are other methods</vt:lpstr>
      <vt:lpstr>There are other methods</vt:lpstr>
      <vt:lpstr>Edge detection</vt:lpstr>
      <vt:lpstr>Origin of Edges</vt:lpstr>
      <vt:lpstr>Image derivate and edges</vt:lpstr>
      <vt:lpstr>Image derivatives</vt:lpstr>
      <vt:lpstr>Image gradient</vt:lpstr>
      <vt:lpstr>Image gradient</vt:lpstr>
      <vt:lpstr>Gaussian Filter</vt:lpstr>
      <vt:lpstr>Derivative of Gaussian</vt:lpstr>
      <vt:lpstr>Derivative of Gaussian</vt:lpstr>
      <vt:lpstr>2D edge detection filters</vt:lpstr>
      <vt:lpstr>Derivative of Gaussian filter</vt:lpstr>
      <vt:lpstr>The Sobel operator</vt:lpstr>
      <vt:lpstr>Example of Sobel filtered image</vt:lpstr>
      <vt:lpstr>Take-home exercise: Create image derivatives using Sobel filter</vt:lpstr>
      <vt:lpstr>Next class</vt:lpstr>
    </vt:vector>
  </TitlesOfParts>
  <Company>American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Bei Xiao</dc:creator>
  <cp:lastModifiedBy>Bei Xiao</cp:lastModifiedBy>
  <cp:revision>290</cp:revision>
  <dcterms:created xsi:type="dcterms:W3CDTF">2015-01-25T15:36:08Z</dcterms:created>
  <dcterms:modified xsi:type="dcterms:W3CDTF">2017-09-18T16:32:53Z</dcterms:modified>
</cp:coreProperties>
</file>