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8.xml" ContentType="application/vnd.openxmlformats-officedocument.presentationml.notesSlide+xml"/>
  <Override PartName="/ppt/embeddings/oleObject3.bin" ContentType="application/vnd.openxmlformats-officedocument.oleObject"/>
  <Override PartName="/ppt/notesSlides/notesSlide9.xml" ContentType="application/vnd.openxmlformats-officedocument.presentationml.notesSlide+xml"/>
  <Override PartName="/ppt/embeddings/oleObject4.bin" ContentType="application/vnd.openxmlformats-officedocument.oleObject"/>
  <Override PartName="/ppt/notesSlides/notesSlide10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57" r:id="rId2"/>
    <p:sldId id="258" r:id="rId3"/>
    <p:sldId id="259" r:id="rId4"/>
    <p:sldId id="300" r:id="rId5"/>
    <p:sldId id="260" r:id="rId6"/>
    <p:sldId id="261" r:id="rId7"/>
    <p:sldId id="262" r:id="rId8"/>
    <p:sldId id="266" r:id="rId9"/>
    <p:sldId id="286" r:id="rId10"/>
    <p:sldId id="287" r:id="rId11"/>
    <p:sldId id="288" r:id="rId12"/>
    <p:sldId id="289" r:id="rId13"/>
    <p:sldId id="290" r:id="rId14"/>
    <p:sldId id="263" r:id="rId15"/>
    <p:sldId id="291" r:id="rId16"/>
    <p:sldId id="301" r:id="rId17"/>
    <p:sldId id="264" r:id="rId18"/>
    <p:sldId id="292" r:id="rId19"/>
    <p:sldId id="267" r:id="rId20"/>
    <p:sldId id="285" r:id="rId21"/>
    <p:sldId id="273" r:id="rId22"/>
    <p:sldId id="272" r:id="rId23"/>
    <p:sldId id="270" r:id="rId24"/>
    <p:sldId id="271" r:id="rId25"/>
    <p:sldId id="274" r:id="rId26"/>
    <p:sldId id="277" r:id="rId27"/>
    <p:sldId id="278" r:id="rId28"/>
    <p:sldId id="279" r:id="rId29"/>
    <p:sldId id="280" r:id="rId30"/>
    <p:sldId id="281" r:id="rId31"/>
    <p:sldId id="293" r:id="rId32"/>
    <p:sldId id="294" r:id="rId33"/>
    <p:sldId id="295" r:id="rId34"/>
    <p:sldId id="282" r:id="rId35"/>
    <p:sldId id="298" r:id="rId36"/>
    <p:sldId id="296" r:id="rId37"/>
    <p:sldId id="297" r:id="rId38"/>
    <p:sldId id="283" r:id="rId39"/>
    <p:sldId id="284" r:id="rId40"/>
    <p:sldId id="276" r:id="rId41"/>
    <p:sldId id="269" r:id="rId42"/>
    <p:sldId id="299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960" autoAdjust="0"/>
  </p:normalViewPr>
  <p:slideViewPr>
    <p:cSldViewPr snapToGrid="0" snapToObjects="1">
      <p:cViewPr varScale="1">
        <p:scale>
          <a:sx n="74" d="100"/>
          <a:sy n="74" d="100"/>
        </p:scale>
        <p:origin x="-16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interSettings" Target="printerSettings/printerSettings1.bin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Relationship Id="rId2" Type="http://schemas.openxmlformats.org/officeDocument/2006/relationships/image" Target="../media/image3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B99A0-FC75-B742-BCB3-95DEBCF39308}" type="datetimeFigureOut">
              <a:rPr lang="en-US" smtClean="0"/>
              <a:t>9/21/17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3DA65D-D9D7-5646-87FD-2ECDA145A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438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Italic notation. Single letter names.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DA65D-D9D7-5646-87FD-2ECDA145A1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60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DA65D-D9D7-5646-87FD-2ECDA145A18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138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DA65D-D9D7-5646-87FD-2ECDA145A18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138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DA65D-D9D7-5646-87FD-2ECDA145A18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138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DA65D-D9D7-5646-87FD-2ECDA145A18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138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DA65D-D9D7-5646-87FD-2ECDA145A18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138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DA65D-D9D7-5646-87FD-2ECDA145A18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13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identify</a:t>
            </a:r>
            <a:r>
              <a:rPr lang="en-US" baseline="0" dirty="0" smtClean="0"/>
              <a:t> each number by its index.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can think of vectors as identifying points in space, which each element giving the coordinate along a different axis.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Column vector, row vector.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DA65D-D9D7-5646-87FD-2ECDA145A1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45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element</a:t>
            </a:r>
            <a:r>
              <a:rPr lang="en-US" baseline="0" dirty="0" smtClean="0"/>
              <a:t> is identified by two indices.  We usually gave matrices upper case letter names and bold type face.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DA65D-D9D7-5646-87FD-2ECDA145A1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2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array with more than</a:t>
            </a:r>
            <a:r>
              <a:rPr lang="en-US" baseline="0" dirty="0" smtClean="0"/>
              <a:t> two </a:t>
            </a:r>
            <a:r>
              <a:rPr lang="en-US" baseline="0" dirty="0" err="1" smtClean="0"/>
              <a:t>axies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DA65D-D9D7-5646-87FD-2ECDA145A18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41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transpose of a matrix</a:t>
            </a:r>
            <a:r>
              <a:rPr lang="en-US" baseline="0" dirty="0" smtClean="0"/>
              <a:t> is the mirror image of the matrix across a diagonal line, called the main diagonal. </a:t>
            </a:r>
          </a:p>
          <a:p>
            <a:endParaRPr lang="en-US" dirty="0" smtClean="0"/>
          </a:p>
          <a:p>
            <a:r>
              <a:rPr lang="en-US" dirty="0" smtClean="0"/>
              <a:t>Vectors</a:t>
            </a:r>
            <a:r>
              <a:rPr lang="en-US" baseline="0" dirty="0" smtClean="0"/>
              <a:t> can be thought of matrix containing one column.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DA65D-D9D7-5646-87FD-2ECDA145A1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29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DA65D-D9D7-5646-87FD-2ECDA145A18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87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DA65D-D9D7-5646-87FD-2ECDA145A18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87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DA65D-D9D7-5646-87FD-2ECDA145A18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87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DA65D-D9D7-5646-87FD-2ECDA145A18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87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07BAA-9A6D-B34E-9ADB-9E3AA7F07AAF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209E-0504-9B47-9DBE-4DBF97F71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46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07BAA-9A6D-B34E-9ADB-9E3AA7F07AAF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209E-0504-9B47-9DBE-4DBF97F71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44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07BAA-9A6D-B34E-9ADB-9E3AA7F07AAF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209E-0504-9B47-9DBE-4DBF97F71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0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07BAA-9A6D-B34E-9ADB-9E3AA7F07AAF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209E-0504-9B47-9DBE-4DBF97F71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0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07BAA-9A6D-B34E-9ADB-9E3AA7F07AAF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209E-0504-9B47-9DBE-4DBF97F71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432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07BAA-9A6D-B34E-9ADB-9E3AA7F07AAF}" type="datetimeFigureOut">
              <a:rPr lang="en-US" smtClean="0"/>
              <a:t>9/21/17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209E-0504-9B47-9DBE-4DBF97F71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064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07BAA-9A6D-B34E-9ADB-9E3AA7F07AAF}" type="datetimeFigureOut">
              <a:rPr lang="en-US" smtClean="0"/>
              <a:t>9/21/17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209E-0504-9B47-9DBE-4DBF97F71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60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07BAA-9A6D-B34E-9ADB-9E3AA7F07AAF}" type="datetimeFigureOut">
              <a:rPr lang="en-US" smtClean="0"/>
              <a:t>9/21/17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209E-0504-9B47-9DBE-4DBF97F71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55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07BAA-9A6D-B34E-9ADB-9E3AA7F07AAF}" type="datetimeFigureOut">
              <a:rPr lang="en-US" smtClean="0"/>
              <a:t>9/21/17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209E-0504-9B47-9DBE-4DBF97F71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84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07BAA-9A6D-B34E-9ADB-9E3AA7F07AAF}" type="datetimeFigureOut">
              <a:rPr lang="en-US" smtClean="0"/>
              <a:t>9/21/17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209E-0504-9B47-9DBE-4DBF97F71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55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07BAA-9A6D-B34E-9ADB-9E3AA7F07AAF}" type="datetimeFigureOut">
              <a:rPr lang="en-US" smtClean="0"/>
              <a:t>9/21/17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209E-0504-9B47-9DBE-4DBF97F71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30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07BAA-9A6D-B34E-9ADB-9E3AA7F07AAF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3209E-0504-9B47-9DBE-4DBF97F71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33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1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12.emf"/><Relationship Id="rId8" Type="http://schemas.openxmlformats.org/officeDocument/2006/relationships/image" Target="../media/image13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15.emf"/><Relationship Id="rId6" Type="http://schemas.openxmlformats.org/officeDocument/2006/relationships/image" Target="../media/image13.png"/><Relationship Id="rId7" Type="http://schemas.openxmlformats.org/officeDocument/2006/relationships/image" Target="../media/image16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19.png"/><Relationship Id="rId5" Type="http://schemas.openxmlformats.org/officeDocument/2006/relationships/oleObject" Target="../embeddings/oleObject4.bin"/><Relationship Id="rId6" Type="http://schemas.openxmlformats.org/officeDocument/2006/relationships/image" Target="../media/image18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image" Target="../media/image33.png"/><Relationship Id="rId5" Type="http://schemas.openxmlformats.org/officeDocument/2006/relationships/oleObject" Target="../embeddings/oleObject5.bin"/><Relationship Id="rId6" Type="http://schemas.openxmlformats.org/officeDocument/2006/relationships/image" Target="../media/image31.emf"/><Relationship Id="rId7" Type="http://schemas.openxmlformats.org/officeDocument/2006/relationships/oleObject" Target="../embeddings/oleObject6.bin"/><Relationship Id="rId8" Type="http://schemas.openxmlformats.org/officeDocument/2006/relationships/image" Target="../media/image32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hyperlink" Target="http://mathworld.wolfram.com/MatrixInverse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2.bc.edu/ilker-yuce/Spring11/MT2100102/mt210test.html" TargetMode="External"/><Relationship Id="rId3" Type="http://schemas.openxmlformats.org/officeDocument/2006/relationships/hyperlink" Target="http://www.deeplearningbook.org/contents/linear_algebra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CSC589 Introduction to Computer Vision</a:t>
            </a:r>
            <a:br>
              <a:rPr lang="en-US" dirty="0" smtClean="0"/>
            </a:br>
            <a:r>
              <a:rPr lang="en-US" dirty="0" smtClean="0"/>
              <a:t>Lecture 5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857" y="3886200"/>
            <a:ext cx="7112000" cy="1752600"/>
          </a:xfrm>
        </p:spPr>
        <p:txBody>
          <a:bodyPr/>
          <a:lstStyle/>
          <a:p>
            <a:r>
              <a:rPr lang="en-US" dirty="0" smtClean="0"/>
              <a:t>A brief review of matrices and vector</a:t>
            </a:r>
          </a:p>
          <a:p>
            <a:r>
              <a:rPr lang="en-US" dirty="0" smtClean="0"/>
              <a:t>Bei Xiao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037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9-19 at 9.45.0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" y="292100"/>
            <a:ext cx="8343900" cy="627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2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7-09-19 at 9.45.4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42900"/>
            <a:ext cx="83820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018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9-19 at 9.46.1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" y="330200"/>
            <a:ext cx="8394700" cy="618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20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9-19 at 9.48.1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330200"/>
            <a:ext cx="8483600" cy="618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798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Matrix Operations </a:t>
            </a:r>
            <a:endParaRPr lang="en-US" dirty="0"/>
          </a:p>
        </p:txBody>
      </p:sp>
      <p:pic>
        <p:nvPicPr>
          <p:cNvPr id="8" name="Content Placeholder 7" descr="Screen Shot 2015-01-28 at 10.20.49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8" r="7028"/>
          <a:stretch>
            <a:fillRect/>
          </a:stretch>
        </p:blipFill>
        <p:spPr>
          <a:xfrm>
            <a:off x="457200" y="1600200"/>
            <a:ext cx="7253514" cy="3989153"/>
          </a:xfrm>
        </p:spPr>
      </p:pic>
      <p:sp>
        <p:nvSpPr>
          <p:cNvPr id="10" name="TextBox 9"/>
          <p:cNvSpPr txBox="1"/>
          <p:nvPr/>
        </p:nvSpPr>
        <p:spPr>
          <a:xfrm>
            <a:off x="870857" y="5842000"/>
            <a:ext cx="350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 smtClean="0"/>
              <a:t>ai,j</a:t>
            </a:r>
            <a:r>
              <a:rPr lang="en-US" sz="2400" b="1" i="1" dirty="0" smtClean="0"/>
              <a:t> </a:t>
            </a:r>
            <a:r>
              <a:rPr lang="en-US" sz="2400" dirty="0" smtClean="0"/>
              <a:t>represents the (</a:t>
            </a:r>
            <a:r>
              <a:rPr lang="en-US" sz="2400" dirty="0" err="1"/>
              <a:t>i</a:t>
            </a:r>
            <a:r>
              <a:rPr lang="en-US" sz="2400" dirty="0" err="1" smtClean="0"/>
              <a:t>,j</a:t>
            </a:r>
            <a:r>
              <a:rPr lang="en-US" sz="2400" dirty="0" smtClean="0"/>
              <a:t>)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3523585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9-19 at 9.55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66700"/>
            <a:ext cx="85344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352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9-21 at 11.10.1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51" y="1241182"/>
            <a:ext cx="8240047" cy="414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011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Matrix Operations </a:t>
            </a: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2596258"/>
              </p:ext>
            </p:extLst>
          </p:nvPr>
        </p:nvGraphicFramePr>
        <p:xfrm>
          <a:off x="1438275" y="2341111"/>
          <a:ext cx="4025928" cy="116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7" name="Equation" r:id="rId4" imgW="1981200" imgH="571500" progId="Equation.3">
                  <p:embed/>
                </p:oleObj>
              </mc:Choice>
              <mc:Fallback>
                <p:oleObj name="Equation" r:id="rId4" imgW="1981200" imgH="571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38275" y="2341111"/>
                        <a:ext cx="4025928" cy="1160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57200" y="1578429"/>
            <a:ext cx="72535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Matrix  products: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3762829"/>
            <a:ext cx="72535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Vector dot product:</a:t>
            </a:r>
          </a:p>
          <a:p>
            <a:endParaRPr lang="en-US" sz="2400" dirty="0" smtClean="0"/>
          </a:p>
          <a:p>
            <a:endParaRPr lang="en-US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9367263"/>
              </p:ext>
            </p:extLst>
          </p:nvPr>
        </p:nvGraphicFramePr>
        <p:xfrm>
          <a:off x="1352550" y="4530725"/>
          <a:ext cx="833438" cy="188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8" name="Equation" r:id="rId6" imgW="533400" imgH="1206500" progId="Equation.3">
                  <p:embed/>
                </p:oleObj>
              </mc:Choice>
              <mc:Fallback>
                <p:oleObj name="Equation" r:id="rId6" imgW="533400" imgH="1206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52550" y="4530725"/>
                        <a:ext cx="833438" cy="1884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17" descr="Screen Shot 2015-01-28 at 11.21.47 P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553" y="4961540"/>
            <a:ext cx="3289300" cy="8636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819553" y="4224494"/>
            <a:ext cx="3635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Transpose of the column vector is a row vector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771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9-19 at 10.05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266700"/>
            <a:ext cx="8420100" cy="631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001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285" y="274638"/>
            <a:ext cx="8654143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Dot product of two vectors  (Algebraic definition)</a:t>
            </a:r>
            <a:endParaRPr lang="en-US" sz="3200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8686908"/>
              </p:ext>
            </p:extLst>
          </p:nvPr>
        </p:nvGraphicFramePr>
        <p:xfrm>
          <a:off x="949325" y="1846263"/>
          <a:ext cx="1195388" cy="276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9" name="Equation" r:id="rId4" imgW="520700" imgH="1206500" progId="Equation.3">
                  <p:embed/>
                </p:oleObj>
              </mc:Choice>
              <mc:Fallback>
                <p:oleObj name="Equation" r:id="rId4" imgW="520700" imgH="1206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49325" y="1846263"/>
                        <a:ext cx="1195388" cy="2765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 descr="Screen Shot 2015-01-28 at 11.21.47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553" y="2621111"/>
            <a:ext cx="3289300" cy="863600"/>
          </a:xfrm>
          <a:prstGeom prst="rect">
            <a:avLst/>
          </a:prstGeom>
        </p:spPr>
      </p:pic>
      <p:pic>
        <p:nvPicPr>
          <p:cNvPr id="3" name="Picture 2" descr="Screen Shot 2015-01-28 at 11.37.13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24" y="5203908"/>
            <a:ext cx="5981247" cy="14182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7999" y="4834576"/>
            <a:ext cx="600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Dot product is a sum of pair-wise product of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852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 histogram equalization</a:t>
            </a:r>
          </a:p>
          <a:p>
            <a:r>
              <a:rPr lang="en-US" dirty="0" smtClean="0"/>
              <a:t>Border effect and padding</a:t>
            </a:r>
          </a:p>
          <a:p>
            <a:r>
              <a:rPr lang="en-US" dirty="0" smtClean="0"/>
              <a:t>Image gradients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912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9-19 at 9.38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03" y="1165870"/>
            <a:ext cx="9159103" cy="465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367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vector?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705429"/>
            <a:ext cx="763451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Vectors of dimension 2 or 3 can be graphically depicted as arrows, with the tail at the origin and the head at the coordinate location specific by the vector components.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Vector has a length and a direction. The norm or length is defined as: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5" name="Picture 4" descr="Screen Shot 2015-01-29 at 12.07.5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28" y="3194957"/>
            <a:ext cx="1714502" cy="1760222"/>
          </a:xfrm>
          <a:prstGeom prst="rect">
            <a:avLst/>
          </a:prstGeom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7674210"/>
              </p:ext>
            </p:extLst>
          </p:nvPr>
        </p:nvGraphicFramePr>
        <p:xfrm>
          <a:off x="1219199" y="5660938"/>
          <a:ext cx="2243817" cy="10559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0" name="Equation" r:id="rId5" imgW="863600" imgH="406400" progId="Equation.3">
                  <p:embed/>
                </p:oleObj>
              </mc:Choice>
              <mc:Fallback>
                <p:oleObj name="Equation" r:id="rId5" imgW="863600" imgH="40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19199" y="5660938"/>
                        <a:ext cx="2243817" cy="10559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8500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creen Shot 2015-01-28 at 11.59.1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35" b="15235"/>
          <a:stretch>
            <a:fillRect/>
          </a:stretch>
        </p:blipFill>
        <p:spPr>
          <a:xfrm>
            <a:off x="-123371" y="1963057"/>
            <a:ext cx="5964470" cy="3280229"/>
          </a:xfrm>
        </p:spPr>
      </p:pic>
      <p:pic>
        <p:nvPicPr>
          <p:cNvPr id="7" name="Picture 6" descr="Screen Shot 2015-01-28 at 11.59.3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004" y="2667000"/>
            <a:ext cx="5167996" cy="9797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10605" y="4826001"/>
            <a:ext cx="1923143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Φ</a:t>
            </a:r>
            <a:r>
              <a:rPr lang="en-US" sz="2400" dirty="0" smtClean="0"/>
              <a:t> is the angle between the two vectors</a:t>
            </a:r>
            <a:endParaRPr lang="en-US" sz="2400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90285" y="274638"/>
            <a:ext cx="8654143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Dot product (inner)  of two vectors  (Geometric definition)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212857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Scalar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Multiplying a vector by a scalar simply changes the length of the vector by that factor</a:t>
            </a:r>
          </a:p>
          <a:p>
            <a:endParaRPr lang="en-US" dirty="0" smtClean="0"/>
          </a:p>
        </p:txBody>
      </p:sp>
      <p:pic>
        <p:nvPicPr>
          <p:cNvPr id="4" name="Picture 3" descr="Screen Shot 2015-01-29 at 12.17.3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800" y="3229429"/>
            <a:ext cx="3488471" cy="272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9330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vector space  is a collection of vectors that is closed under linear combination. </a:t>
            </a:r>
            <a:endParaRPr lang="en-US" dirty="0"/>
          </a:p>
        </p:txBody>
      </p:sp>
      <p:pic>
        <p:nvPicPr>
          <p:cNvPr id="4" name="Picture 3" descr="Screen Shot 2015-01-29 at 9.52.5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157" y="2836863"/>
            <a:ext cx="1955800" cy="3289300"/>
          </a:xfrm>
          <a:prstGeom prst="rect">
            <a:avLst/>
          </a:prstGeom>
        </p:spPr>
      </p:pic>
      <p:pic>
        <p:nvPicPr>
          <p:cNvPr id="5" name="Picture 4" descr="Screen Shot 2015-01-29 at 9.53.1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934" y="3018293"/>
            <a:ext cx="31877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8576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Space (geometric)</a:t>
            </a:r>
            <a:endParaRPr lang="en-US" dirty="0"/>
          </a:p>
        </p:txBody>
      </p:sp>
      <p:pic>
        <p:nvPicPr>
          <p:cNvPr id="6" name="Picture 5" descr="Screen Shot 2015-01-29 at 9.55.5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203650"/>
            <a:ext cx="6186714" cy="550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907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Space (geometric)</a:t>
            </a:r>
            <a:endParaRPr lang="en-US" dirty="0"/>
          </a:p>
        </p:txBody>
      </p:sp>
      <p:pic>
        <p:nvPicPr>
          <p:cNvPr id="3" name="Picture 2" descr="Screen Shot 2015-01-29 at 10.22.5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971" y="2004785"/>
            <a:ext cx="4572000" cy="394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6065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set of vectors in a vector space V is called a basis, or a set of basis vectors. </a:t>
            </a:r>
          </a:p>
          <a:p>
            <a:r>
              <a:rPr lang="en-US" dirty="0" smtClean="0"/>
              <a:t>A basis B of a vector space V is linearly independent if and only if: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 basis for a vector space is linearly independent spanning set.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creen Shot 2015-01-29 at 10.37.3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71" y="3648529"/>
            <a:ext cx="3946071" cy="140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351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Basis vectors </a:t>
            </a:r>
            <a:endParaRPr lang="en-US" dirty="0"/>
          </a:p>
        </p:txBody>
      </p:sp>
      <p:pic>
        <p:nvPicPr>
          <p:cNvPr id="8" name="Content Placeholder 7" descr="Screen Shot 2015-01-29 at 11.01.03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9" r="595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851035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 Basis (unit vectors) </a:t>
            </a:r>
            <a:endParaRPr lang="en-US" dirty="0"/>
          </a:p>
        </p:txBody>
      </p:sp>
      <p:pic>
        <p:nvPicPr>
          <p:cNvPr id="4" name="Content Placeholder 3" descr="Screen Shot 2015-01-29 at 11.01.46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39" b="14539"/>
          <a:stretch>
            <a:fillRect/>
          </a:stretch>
        </p:blipFill>
        <p:spPr>
          <a:xfrm>
            <a:off x="457200" y="1600200"/>
            <a:ext cx="4967514" cy="2731941"/>
          </a:xfrm>
        </p:spPr>
      </p:pic>
      <p:pic>
        <p:nvPicPr>
          <p:cNvPr id="5" name="Picture 4" descr="Screen Shot 2015-01-29 at 11.02.0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028" y="4269015"/>
            <a:ext cx="46228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30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brief review of linear algebra</a:t>
            </a:r>
          </a:p>
        </p:txBody>
      </p:sp>
    </p:spTree>
    <p:extLst>
      <p:ext uri="{BB962C8B-B14F-4D97-AF65-F5344CB8AC3E}">
        <p14:creationId xmlns:p14="http://schemas.microsoft.com/office/powerpoint/2010/main" val="3029999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Equations</a:t>
            </a:r>
            <a:endParaRPr lang="en-US" dirty="0"/>
          </a:p>
        </p:txBody>
      </p:sp>
      <p:pic>
        <p:nvPicPr>
          <p:cNvPr id="6" name="Content Placeholder 5" descr="Screen Shot 2015-01-29 at 11.07.05 AM.p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7" r="11967"/>
          <a:stretch>
            <a:fillRect/>
          </a:stretch>
        </p:blipFill>
        <p:spPr>
          <a:xfrm>
            <a:off x="457200" y="1308780"/>
            <a:ext cx="4949371" cy="2721963"/>
          </a:xfrm>
        </p:spPr>
      </p:pic>
      <p:sp>
        <p:nvSpPr>
          <p:cNvPr id="7" name="TextBox 6"/>
          <p:cNvSpPr txBox="1"/>
          <p:nvPr/>
        </p:nvSpPr>
        <p:spPr>
          <a:xfrm>
            <a:off x="457200" y="4492953"/>
            <a:ext cx="544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4139601"/>
            <a:ext cx="77796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If we put the variables </a:t>
            </a:r>
            <a:r>
              <a:rPr lang="en-US" sz="2800" dirty="0" err="1" smtClean="0"/>
              <a:t>v</a:t>
            </a:r>
            <a:r>
              <a:rPr lang="en-US" sz="2800" baseline="-25000" dirty="0" err="1" smtClean="0"/>
              <a:t>n</a:t>
            </a:r>
            <a:r>
              <a:rPr lang="en-US" sz="2800" dirty="0" smtClean="0"/>
              <a:t> and constant </a:t>
            </a:r>
            <a:r>
              <a:rPr lang="en-US" sz="2800" dirty="0" err="1" smtClean="0"/>
              <a:t>b</a:t>
            </a:r>
            <a:r>
              <a:rPr lang="en-US" sz="2800" baseline="-25000" dirty="0" err="1" smtClean="0"/>
              <a:t>m</a:t>
            </a:r>
            <a:r>
              <a:rPr lang="en-US" sz="2800" dirty="0" smtClean="0"/>
              <a:t> into vectors and the constants am into a matrix A, these equations maybe written more compactly: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7947795"/>
              </p:ext>
            </p:extLst>
          </p:nvPr>
        </p:nvGraphicFramePr>
        <p:xfrm>
          <a:off x="1150256" y="5621947"/>
          <a:ext cx="1934029" cy="913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" name="Equation" r:id="rId5" imgW="457200" imgH="215900" progId="Equation.3">
                  <p:embed/>
                </p:oleObj>
              </mc:Choice>
              <mc:Fallback>
                <p:oleObj name="Equation" r:id="rId5" imgW="457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50256" y="5621947"/>
                        <a:ext cx="1934029" cy="9132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154713" y="5823857"/>
            <a:ext cx="2177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 solve: </a:t>
            </a:r>
            <a:endParaRPr lang="en-US" sz="2400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8069633"/>
              </p:ext>
            </p:extLst>
          </p:nvPr>
        </p:nvGraphicFramePr>
        <p:xfrm>
          <a:off x="5554376" y="5621948"/>
          <a:ext cx="2065624" cy="768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0" name="Equation" r:id="rId7" imgW="546100" imgH="203200" progId="Equation.3">
                  <p:embed/>
                </p:oleObj>
              </mc:Choice>
              <mc:Fallback>
                <p:oleObj name="Equation" r:id="rId7" imgW="5461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54376" y="5621948"/>
                        <a:ext cx="2065624" cy="7686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9013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4492953"/>
            <a:ext cx="544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 descr="Screen Shot 2017-09-19 at 10.13.2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508000"/>
            <a:ext cx="81534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363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9-19 at 10.14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457200"/>
            <a:ext cx="8267700" cy="593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3317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9-19 at 10.16.0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41300"/>
            <a:ext cx="8382000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4866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Inverse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4492953"/>
            <a:ext cx="544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Matrix Inverse:</a:t>
            </a:r>
          </a:p>
          <a:p>
            <a:pPr marL="0" indent="0">
              <a:buNone/>
            </a:pPr>
            <a:r>
              <a:rPr lang="en-US" dirty="0" smtClean="0"/>
              <a:t>    A</a:t>
            </a:r>
            <a:r>
              <a:rPr lang="en-US" baseline="30000" dirty="0" smtClean="0"/>
              <a:t>-1</a:t>
            </a:r>
            <a:r>
              <a:rPr lang="en-US" dirty="0" smtClean="0"/>
              <a:t>A = I, I is identity matrix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Inversion of a 2× 2 matrix</a:t>
            </a:r>
            <a:endParaRPr lang="en-US" dirty="0"/>
          </a:p>
        </p:txBody>
      </p:sp>
      <p:pic>
        <p:nvPicPr>
          <p:cNvPr id="4" name="Picture 3" descr="Screen Shot 2015-01-29 at 11.18.2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480" y="1917700"/>
            <a:ext cx="2647950" cy="1765300"/>
          </a:xfrm>
          <a:prstGeom prst="rect">
            <a:avLst/>
          </a:prstGeom>
        </p:spPr>
      </p:pic>
      <p:pic>
        <p:nvPicPr>
          <p:cNvPr id="5" name="Picture 4" descr="Screen Shot 2015-01-29 at 11.23.29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72" y="4700814"/>
            <a:ext cx="7284358" cy="8760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14057" y="5802997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5"/>
              </a:rPr>
              <a:t>http://mathworld.wolfram.com/</a:t>
            </a:r>
            <a:r>
              <a:rPr lang="en-US" dirty="0" smtClean="0">
                <a:hlinkClick r:id="rId5"/>
              </a:rPr>
              <a:t>MatrixInverse.html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086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linear equations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4492953"/>
            <a:ext cx="544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 descr="Screen Shot 2017-09-20 at 8.19.0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79497"/>
            <a:ext cx="8244142" cy="158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730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creen Shot 2017-09-19 at 10.31.2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" y="292100"/>
            <a:ext cx="8204200" cy="626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185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9-19 at 10.32.0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92100"/>
            <a:ext cx="8521700" cy="626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790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System</a:t>
            </a:r>
            <a:endParaRPr lang="en-US" dirty="0"/>
          </a:p>
        </p:txBody>
      </p:sp>
      <p:pic>
        <p:nvPicPr>
          <p:cNvPr id="7" name="Content Placeholder 6" descr="Screen Shot 2015-01-29 at 11.45.01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8" b="2118"/>
          <a:stretch>
            <a:fillRect/>
          </a:stretch>
        </p:blipFill>
        <p:spPr>
          <a:xfrm>
            <a:off x="457200" y="1600200"/>
            <a:ext cx="3643086" cy="2003557"/>
          </a:xfrm>
        </p:spPr>
      </p:pic>
      <p:pic>
        <p:nvPicPr>
          <p:cNvPr id="8" name="Picture 7" descr="Screen Shot 2015-01-29 at 11.45.1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44043"/>
            <a:ext cx="3750888" cy="2051957"/>
          </a:xfrm>
          <a:prstGeom prst="rect">
            <a:avLst/>
          </a:prstGeom>
        </p:spPr>
      </p:pic>
      <p:pic>
        <p:nvPicPr>
          <p:cNvPr id="9" name="Picture 8" descr="Screen Shot 2015-01-29 at 11.45.3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133" y="2775857"/>
            <a:ext cx="4350238" cy="8279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835071" y="4044043"/>
            <a:ext cx="3347358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linear system </a:t>
            </a:r>
            <a:r>
              <a:rPr lang="en-US" dirty="0"/>
              <a:t>S transforms vectors in one vector space into those of another vector space, </a:t>
            </a:r>
            <a:endParaRPr lang="en-US" dirty="0" smtClean="0"/>
          </a:p>
          <a:p>
            <a:r>
              <a:rPr lang="en-US" dirty="0"/>
              <a:t>in such a way that it obeys the principle of </a:t>
            </a:r>
            <a:r>
              <a:rPr lang="en-US" b="1" dirty="0"/>
              <a:t>superposition</a:t>
            </a:r>
            <a:r>
              <a:rPr lang="en-US" dirty="0"/>
              <a:t>: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36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Orthogonal </a:t>
            </a:r>
            <a:r>
              <a:rPr lang="en-US" dirty="0" err="1" smtClean="0"/>
              <a:t>marix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</a:t>
            </a:r>
            <a:r>
              <a:rPr lang="en-US" baseline="30000" dirty="0" smtClean="0"/>
              <a:t>T</a:t>
            </a:r>
            <a:r>
              <a:rPr lang="en-US" dirty="0" smtClean="0"/>
              <a:t>O = I, transpose of the matrix </a:t>
            </a:r>
            <a:r>
              <a:rPr lang="en-US" dirty="0" err="1" smtClean="0"/>
              <a:t>mulitplied</a:t>
            </a:r>
            <a:r>
              <a:rPr lang="en-US" dirty="0" smtClean="0"/>
              <a:t> by itself gives the </a:t>
            </a:r>
            <a:r>
              <a:rPr lang="en-US" smtClean="0"/>
              <a:t>identity matrix </a:t>
            </a:r>
            <a:endParaRPr lang="en-US" dirty="0"/>
          </a:p>
        </p:txBody>
      </p:sp>
      <p:pic>
        <p:nvPicPr>
          <p:cNvPr id="4" name="Picture 3" descr="Screen Shot 2015-01-29 at 11.46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071" y="2953657"/>
            <a:ext cx="444500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869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otivational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happiest time of my day is to be able to get up early, solving math problems while drinking coffee and eating oatmeal.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Me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406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 with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Arrays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import </a:t>
            </a:r>
            <a:r>
              <a:rPr lang="en-US" dirty="0" err="1" smtClean="0">
                <a:solidFill>
                  <a:srgbClr val="FF0000"/>
                </a:solidFill>
              </a:rPr>
              <a:t>numpy</a:t>
            </a:r>
            <a:r>
              <a:rPr lang="en-US" dirty="0" smtClean="0">
                <a:solidFill>
                  <a:srgbClr val="FF0000"/>
                </a:solidFill>
              </a:rPr>
              <a:t> as </a:t>
            </a:r>
            <a:r>
              <a:rPr lang="en-US" dirty="0" err="1" smtClean="0">
                <a:solidFill>
                  <a:srgbClr val="FF0000"/>
                </a:solidFill>
              </a:rPr>
              <a:t>np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from </a:t>
            </a:r>
            <a:r>
              <a:rPr lang="en-US" dirty="0" err="1">
                <a:solidFill>
                  <a:srgbClr val="FF0000"/>
                </a:solidFill>
              </a:rPr>
              <a:t>numpy.linalg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import </a:t>
            </a:r>
            <a:r>
              <a:rPr lang="en-US" smtClean="0">
                <a:solidFill>
                  <a:srgbClr val="FF0000"/>
                </a:solidFill>
              </a:rPr>
              <a:t>*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# create a single array</a:t>
            </a:r>
          </a:p>
          <a:p>
            <a:pPr marL="0" indent="0">
              <a:buNone/>
            </a:pPr>
            <a:r>
              <a:rPr lang="pl-PL" dirty="0" smtClean="0"/>
              <a:t> a = </a:t>
            </a:r>
            <a:r>
              <a:rPr lang="pl-PL" dirty="0" err="1" smtClean="0"/>
              <a:t>np.array</a:t>
            </a:r>
            <a:r>
              <a:rPr lang="pl-PL" dirty="0" smtClean="0"/>
              <a:t>([1, 4, 5, 8], </a:t>
            </a:r>
            <a:r>
              <a:rPr lang="pl-PL" dirty="0" err="1" smtClean="0"/>
              <a:t>float</a:t>
            </a:r>
            <a:r>
              <a:rPr lang="pl-PL" dirty="0" smtClean="0"/>
              <a:t>)</a:t>
            </a:r>
          </a:p>
          <a:p>
            <a:pPr marL="0" indent="0">
              <a:buNone/>
            </a:pPr>
            <a:r>
              <a:rPr lang="pl-PL" dirty="0" smtClean="0"/>
              <a:t># </a:t>
            </a:r>
            <a:r>
              <a:rPr lang="pl-PL" dirty="0" err="1" smtClean="0"/>
              <a:t>create</a:t>
            </a:r>
            <a:r>
              <a:rPr lang="pl-PL" dirty="0" smtClean="0"/>
              <a:t> a </a:t>
            </a:r>
            <a:r>
              <a:rPr lang="pl-PL" dirty="0" err="1" smtClean="0"/>
              <a:t>multidimensional</a:t>
            </a:r>
            <a:r>
              <a:rPr lang="pl-PL" dirty="0" smtClean="0"/>
              <a:t> arary</a:t>
            </a:r>
          </a:p>
          <a:p>
            <a:pPr marL="0" indent="0">
              <a:buNone/>
            </a:pPr>
            <a:r>
              <a:rPr lang="pl-PL" dirty="0" smtClean="0"/>
              <a:t> a = </a:t>
            </a:r>
            <a:r>
              <a:rPr lang="pl-PL" dirty="0" err="1" smtClean="0"/>
              <a:t>np.array</a:t>
            </a:r>
            <a:r>
              <a:rPr lang="pl-PL" dirty="0" smtClean="0"/>
              <a:t>([[1, 2, 3], [4, 5, 6]], </a:t>
            </a:r>
            <a:r>
              <a:rPr lang="pl-PL" dirty="0" err="1" smtClean="0"/>
              <a:t>float</a:t>
            </a:r>
            <a:r>
              <a:rPr lang="pl-PL" dirty="0" smtClean="0"/>
              <a:t>)</a:t>
            </a:r>
          </a:p>
          <a:p>
            <a:pPr marL="0" indent="0">
              <a:buNone/>
            </a:pP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021624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result of the following matrix product:</a:t>
            </a:r>
          </a:p>
          <a:p>
            <a:endParaRPr lang="en-US" dirty="0"/>
          </a:p>
        </p:txBody>
      </p:sp>
      <p:pic>
        <p:nvPicPr>
          <p:cNvPr id="4" name="Picture 3" descr="Screen Shot 2015-01-28 at 11.40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57" y="3044372"/>
            <a:ext cx="28956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92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Take-home exercise</a:t>
            </a:r>
            <a:endParaRPr lang="en-US" dirty="0"/>
          </a:p>
        </p:txBody>
      </p:sp>
      <p:pic>
        <p:nvPicPr>
          <p:cNvPr id="4" name="Picture 3" descr="Screen Shot 2017-09-20 at 9.20.2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33599"/>
            <a:ext cx="8126264" cy="178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146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Take-home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://www2.bc.edu/ilker-yuce/Spring11/MT2100102/</a:t>
            </a:r>
            <a:r>
              <a:rPr lang="en-US" dirty="0" smtClean="0">
                <a:hlinkClick r:id="rId2"/>
              </a:rPr>
              <a:t>mt210test.html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 excellent chapter: </a:t>
            </a:r>
            <a:endParaRPr lang="en-US" dirty="0" smtClean="0"/>
          </a:p>
          <a:p>
            <a:r>
              <a:rPr lang="en-US" dirty="0">
                <a:hlinkClick r:id="rId3"/>
              </a:rPr>
              <a:t>http://www.deeplearningbook.org/contents/</a:t>
            </a:r>
            <a:r>
              <a:rPr lang="en-US" dirty="0" smtClean="0">
                <a:hlinkClick r:id="rId3"/>
              </a:rPr>
              <a:t>linear_algebra.html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8470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Grayscale</a:t>
            </a:r>
            <a:r>
              <a:rPr lang="en-US" dirty="0" smtClean="0"/>
              <a:t> Intensity Image as Matrices</a:t>
            </a:r>
            <a:endParaRPr lang="en-US" dirty="0"/>
          </a:p>
        </p:txBody>
      </p:sp>
      <p:pic>
        <p:nvPicPr>
          <p:cNvPr id="9" name="Content Placeholder 8" descr="Screen Shot 2015-01-28 at 9.30.4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02" b="22502"/>
          <a:stretch>
            <a:fillRect/>
          </a:stretch>
        </p:blipFill>
        <p:spPr>
          <a:xfrm>
            <a:off x="707571" y="1415170"/>
            <a:ext cx="4024593" cy="2213372"/>
          </a:xfrm>
        </p:spPr>
      </p:pic>
      <p:sp>
        <p:nvSpPr>
          <p:cNvPr id="10" name="Rectangle 9"/>
          <p:cNvSpPr/>
          <p:nvPr/>
        </p:nvSpPr>
        <p:spPr>
          <a:xfrm>
            <a:off x="707571" y="1490209"/>
            <a:ext cx="480785" cy="508001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Screen Shot 2015-01-28 at 9.35.3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528" y="4109357"/>
            <a:ext cx="5511800" cy="240030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1868714" y="4717143"/>
            <a:ext cx="3556000" cy="5786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7201" y="4517572"/>
            <a:ext cx="1411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pixel P(</a:t>
            </a:r>
            <a:r>
              <a:rPr lang="en-US" dirty="0" err="1" smtClean="0"/>
              <a:t>i,j</a:t>
            </a:r>
            <a:r>
              <a:rPr lang="en-US" dirty="0" smtClean="0"/>
              <a:t>) has </a:t>
            </a:r>
          </a:p>
          <a:p>
            <a:r>
              <a:rPr lang="en-US" dirty="0"/>
              <a:t>i</a:t>
            </a:r>
            <a:r>
              <a:rPr lang="en-US" dirty="0" smtClean="0"/>
              <a:t>ntensity value of 151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587999" y="3465286"/>
            <a:ext cx="219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305959" y="5275661"/>
            <a:ext cx="143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column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756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8 bit intensity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8 bit graphics is a method of storing image information in a computer’s memory or in an image file, such that each pixel is represented by one 8-bit type.</a:t>
            </a:r>
          </a:p>
          <a:p>
            <a:r>
              <a:rPr lang="en-US" dirty="0" smtClean="0"/>
              <a:t>The range of 8 bit intensity image is [0 255].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128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628" y="2252209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 mini tutorial on linear algebra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332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9-19 at 9.42.1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3900"/>
            <a:ext cx="9144000" cy="540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139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1630</TotalTime>
  <Words>711</Words>
  <Application>Microsoft Macintosh PowerPoint</Application>
  <PresentationFormat>On-screen Show (4:3)</PresentationFormat>
  <Paragraphs>114</Paragraphs>
  <Slides>42</Slides>
  <Notes>15</Notes>
  <HiddenSlides>5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4" baseType="lpstr">
      <vt:lpstr>Office Theme</vt:lpstr>
      <vt:lpstr>Equation</vt:lpstr>
      <vt:lpstr>CSC589 Introduction to Computer Vision Lecture 5 </vt:lpstr>
      <vt:lpstr>Last lecture</vt:lpstr>
      <vt:lpstr>Today’s lecture</vt:lpstr>
      <vt:lpstr>Motivational statement</vt:lpstr>
      <vt:lpstr>Take-home reading</vt:lpstr>
      <vt:lpstr>Grayscale Intensity Image as Matrices</vt:lpstr>
      <vt:lpstr>8 bit intensity image</vt:lpstr>
      <vt:lpstr>A mini tutorial on linear algebra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Basic Matrix Operations </vt:lpstr>
      <vt:lpstr>PowerPoint Presentation</vt:lpstr>
      <vt:lpstr>PowerPoint Presentation</vt:lpstr>
      <vt:lpstr>Basic Matrix Operations </vt:lpstr>
      <vt:lpstr>PowerPoint Presentation</vt:lpstr>
      <vt:lpstr>Dot product of two vectors  (Algebraic definition)</vt:lpstr>
      <vt:lpstr>PowerPoint Presentation</vt:lpstr>
      <vt:lpstr>What is a vector?</vt:lpstr>
      <vt:lpstr>Dot product (inner)  of two vectors  (Geometric definition)</vt:lpstr>
      <vt:lpstr>Scalar product</vt:lpstr>
      <vt:lpstr>Vector Space</vt:lpstr>
      <vt:lpstr>Vector Space (geometric)</vt:lpstr>
      <vt:lpstr>Vector Space (geometric)</vt:lpstr>
      <vt:lpstr>Basis </vt:lpstr>
      <vt:lpstr>Basis vectors </vt:lpstr>
      <vt:lpstr>Standard  Basis (unit vectors) </vt:lpstr>
      <vt:lpstr>Linear Equations</vt:lpstr>
      <vt:lpstr>PowerPoint Presentation</vt:lpstr>
      <vt:lpstr>PowerPoint Presentation</vt:lpstr>
      <vt:lpstr>PowerPoint Presentation</vt:lpstr>
      <vt:lpstr>Matrix Inverse</vt:lpstr>
      <vt:lpstr>Solving linear equations</vt:lpstr>
      <vt:lpstr>PowerPoint Presentation</vt:lpstr>
      <vt:lpstr>PowerPoint Presentation</vt:lpstr>
      <vt:lpstr>Linear System</vt:lpstr>
      <vt:lpstr>Orthogonal marix</vt:lpstr>
      <vt:lpstr>Linear algebra with Python</vt:lpstr>
      <vt:lpstr>Quiz</vt:lpstr>
      <vt:lpstr>Take-home exercise</vt:lpstr>
    </vt:vector>
  </TitlesOfParts>
  <Company>American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Bei Xiao</dc:creator>
  <cp:lastModifiedBy>Bei Xiao</cp:lastModifiedBy>
  <cp:revision>169</cp:revision>
  <dcterms:created xsi:type="dcterms:W3CDTF">2015-01-29T02:11:19Z</dcterms:created>
  <dcterms:modified xsi:type="dcterms:W3CDTF">2017-09-21T15:16:36Z</dcterms:modified>
</cp:coreProperties>
</file>