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0" r:id="rId2"/>
    <p:sldId id="1295" r:id="rId3"/>
    <p:sldId id="1299" r:id="rId4"/>
    <p:sldId id="1306" r:id="rId5"/>
    <p:sldId id="1345" r:id="rId6"/>
    <p:sldId id="1318" r:id="rId7"/>
    <p:sldId id="1338" r:id="rId8"/>
    <p:sldId id="1346" r:id="rId9"/>
    <p:sldId id="1333" r:id="rId10"/>
    <p:sldId id="1342" r:id="rId11"/>
    <p:sldId id="1347" r:id="rId12"/>
    <p:sldId id="1341" r:id="rId13"/>
    <p:sldId id="1326" r:id="rId14"/>
    <p:sldId id="1348" r:id="rId15"/>
    <p:sldId id="1298" r:id="rId16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DACAC"/>
    <a:srgbClr val="FDF0AA"/>
    <a:srgbClr val="C3FDAC"/>
    <a:srgbClr val="ACFDDA"/>
    <a:srgbClr val="ACDAFD"/>
    <a:srgbClr val="C3ACFD"/>
    <a:srgbClr val="FDACF1"/>
    <a:srgbClr val="CDCDCD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312" y="108"/>
      </p:cViewPr>
      <p:guideLst>
        <p:guide orient="horz" pos="1623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6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TMB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p3d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C3-4467-8799-61752F6376C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4C3-4467-8799-61752F6376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TMBTNB!$A$2:$A$12</c:f>
              <c:strCache>
                <c:ptCount val="11"/>
                <c:pt idx="0">
                  <c:v>HWX-B_WES</c:v>
                </c:pt>
                <c:pt idx="1">
                  <c:v>LCQ-B_WES</c:v>
                </c:pt>
                <c:pt idx="2">
                  <c:v>LCS-B_WES</c:v>
                </c:pt>
                <c:pt idx="3">
                  <c:v>LCS-S_WES</c:v>
                </c:pt>
                <c:pt idx="4">
                  <c:v>LHP-B_WES</c:v>
                </c:pt>
                <c:pt idx="5">
                  <c:v>LHP-S_WES</c:v>
                </c:pt>
                <c:pt idx="6">
                  <c:v>LJP-B_WES</c:v>
                </c:pt>
                <c:pt idx="7">
                  <c:v>MHC-B_WES</c:v>
                </c:pt>
                <c:pt idx="8">
                  <c:v>WZW-B_WES</c:v>
                </c:pt>
                <c:pt idx="9">
                  <c:v>WZW-S_WES</c:v>
                </c:pt>
                <c:pt idx="10">
                  <c:v>ZJ-B_WES</c:v>
                </c:pt>
              </c:strCache>
            </c:strRef>
          </c:cat>
          <c:val>
            <c:numRef>
              <c:f>TMBTNB!$C$2:$C$12</c:f>
              <c:numCache>
                <c:formatCode>General</c:formatCode>
                <c:ptCount val="11"/>
                <c:pt idx="0">
                  <c:v>5.87</c:v>
                </c:pt>
                <c:pt idx="1">
                  <c:v>6.54</c:v>
                </c:pt>
                <c:pt idx="2">
                  <c:v>8.4499999999999993</c:v>
                </c:pt>
                <c:pt idx="3">
                  <c:v>3.59</c:v>
                </c:pt>
                <c:pt idx="4">
                  <c:v>6.32</c:v>
                </c:pt>
                <c:pt idx="5">
                  <c:v>4.92</c:v>
                </c:pt>
                <c:pt idx="6">
                  <c:v>6.58</c:v>
                </c:pt>
                <c:pt idx="7">
                  <c:v>1.6</c:v>
                </c:pt>
                <c:pt idx="8">
                  <c:v>3.29</c:v>
                </c:pt>
                <c:pt idx="9">
                  <c:v>2.2599999999999998</c:v>
                </c:pt>
                <c:pt idx="10">
                  <c:v>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C3-4467-8799-61752F637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TNB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  <a:sp3d>
              <a:contourClr>
                <a:schemeClr val="accent6">
                  <a:lumMod val="75000"/>
                </a:schemeClr>
              </a:contourClr>
            </a:sp3d>
          </c:spPr>
          <c:invertIfNegative val="0"/>
          <c:dPt>
            <c:idx val="2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  <a:sp3d>
                <a:contourClr>
                  <a:schemeClr val="accent6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CB3-4CB9-97F9-5FADF39219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TMBTNB!$A$2:$A$12</c:f>
              <c:strCache>
                <c:ptCount val="11"/>
                <c:pt idx="0">
                  <c:v>HWX-B_WES</c:v>
                </c:pt>
                <c:pt idx="1">
                  <c:v>LCQ-B_WES</c:v>
                </c:pt>
                <c:pt idx="2">
                  <c:v>LCS-B_WES</c:v>
                </c:pt>
                <c:pt idx="3">
                  <c:v>LCS-S_WES</c:v>
                </c:pt>
                <c:pt idx="4">
                  <c:v>LHP-B_WES</c:v>
                </c:pt>
                <c:pt idx="5">
                  <c:v>LHP-S_WES</c:v>
                </c:pt>
                <c:pt idx="6">
                  <c:v>LJP-B_WES</c:v>
                </c:pt>
                <c:pt idx="7">
                  <c:v>MHC-B_WES</c:v>
                </c:pt>
                <c:pt idx="8">
                  <c:v>WZW-B_WES</c:v>
                </c:pt>
                <c:pt idx="9">
                  <c:v>WZW-S_WES</c:v>
                </c:pt>
                <c:pt idx="10">
                  <c:v>ZJ-B_WES</c:v>
                </c:pt>
              </c:strCache>
            </c:strRef>
          </c:cat>
          <c:val>
            <c:numRef>
              <c:f>TMBTNB!$E$2:$E$12</c:f>
              <c:numCache>
                <c:formatCode>General</c:formatCode>
                <c:ptCount val="11"/>
                <c:pt idx="0">
                  <c:v>3.37</c:v>
                </c:pt>
                <c:pt idx="1">
                  <c:v>2.74</c:v>
                </c:pt>
                <c:pt idx="2">
                  <c:v>4.9400000000000004</c:v>
                </c:pt>
                <c:pt idx="3">
                  <c:v>2.25</c:v>
                </c:pt>
                <c:pt idx="4">
                  <c:v>3.32</c:v>
                </c:pt>
                <c:pt idx="5">
                  <c:v>2.14</c:v>
                </c:pt>
                <c:pt idx="6">
                  <c:v>3.29</c:v>
                </c:pt>
                <c:pt idx="7">
                  <c:v>0.78</c:v>
                </c:pt>
                <c:pt idx="8">
                  <c:v>1.23</c:v>
                </c:pt>
                <c:pt idx="9">
                  <c:v>1.04</c:v>
                </c:pt>
                <c:pt idx="10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B3-4CB9-97F9-5FADF3921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FBB497-70B3-43C7-BB35-D05390846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98DE8-D331-4193-AFD9-B0302F188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F459-1871-4467-9FFD-509C0D5E523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804B4-5134-4574-AA51-C5BEEEECE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4A38C-90B2-4534-ABC0-08BBABB17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4D3D-DCE5-4EE8-9E0A-CEF7E1DE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379-9F64-4630-BF61-06A11BE86AD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BB1-29F6-4DD0-A20A-49F07B6D6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主标题">
    <p:bg>
      <p:bgPr>
        <a:solidFill>
          <a:srgbClr val="2F5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2">
            <a:extLst>
              <a:ext uri="{FF2B5EF4-FFF2-40B4-BE49-F238E27FC236}">
                <a16:creationId xmlns:a16="http://schemas.microsoft.com/office/drawing/2014/main" id="{9BAE25C1-9785-4DCD-9F7F-B699A87A682B}"/>
              </a:ext>
            </a:extLst>
          </p:cNvPr>
          <p:cNvGrpSpPr/>
          <p:nvPr userDrawn="1"/>
        </p:nvGrpSpPr>
        <p:grpSpPr>
          <a:xfrm>
            <a:off x="0" y="191071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18EFE31D-2392-41E2-8F4D-38CA896CA6AC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48FC3-35DA-4F79-A7C7-F01125ACA276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0AC64F-A99E-4BB7-AAD0-FE97CA4E5B82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grpSp>
        <p:nvGrpSpPr>
          <p:cNvPr id="6" name="图形1">
            <a:extLst>
              <a:ext uri="{FF2B5EF4-FFF2-40B4-BE49-F238E27FC236}">
                <a16:creationId xmlns:a16="http://schemas.microsoft.com/office/drawing/2014/main" id="{3B7949E3-C040-48CD-8F57-F1EE3FE99D7E}"/>
              </a:ext>
            </a:extLst>
          </p:cNvPr>
          <p:cNvGrpSpPr/>
          <p:nvPr userDrawn="1"/>
        </p:nvGrpSpPr>
        <p:grpSpPr>
          <a:xfrm rot="10800000">
            <a:off x="8286750" y="-2095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45255E2-7490-4F8E-811C-141650F4E242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39806D-9E7A-478E-8140-A1D526A1E102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36FFB-D547-4898-8D69-C802DB780D8C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pic>
        <p:nvPicPr>
          <p:cNvPr id="10" name="Logo" descr="logo ">
            <a:extLst>
              <a:ext uri="{FF2B5EF4-FFF2-40B4-BE49-F238E27FC236}">
                <a16:creationId xmlns:a16="http://schemas.microsoft.com/office/drawing/2014/main" id="{A894C560-0DD1-4744-9CD6-E49CBCE52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560" y="4549947"/>
            <a:ext cx="2214880" cy="293370"/>
          </a:xfrm>
          <a:prstGeom prst="rect">
            <a:avLst/>
          </a:prstGeom>
        </p:spPr>
      </p:pic>
      <p:sp>
        <p:nvSpPr>
          <p:cNvPr id="24" name="姓名">
            <a:extLst>
              <a:ext uri="{FF2B5EF4-FFF2-40B4-BE49-F238E27FC236}">
                <a16:creationId xmlns:a16="http://schemas.microsoft.com/office/drawing/2014/main" id="{39944B28-1FD4-4A6B-8DA5-43FB915496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61311"/>
            <a:ext cx="9180830" cy="11886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">
            <a:extLst>
              <a:ext uri="{FF2B5EF4-FFF2-40B4-BE49-F238E27FC236}">
                <a16:creationId xmlns:a16="http://schemas.microsoft.com/office/drawing/2014/main" id="{7AE24272-20D1-4B3C-B3FF-9BB34CD54F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673"/>
            <a:ext cx="9180830" cy="8875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标题">
            <a:extLst>
              <a:ext uri="{FF2B5EF4-FFF2-40B4-BE49-F238E27FC236}">
                <a16:creationId xmlns:a16="http://schemas.microsoft.com/office/drawing/2014/main" id="{8AA34C36-D366-41E8-9813-22322CA8C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23195"/>
            <a:ext cx="9180830" cy="146147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22421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背景">
            <a:extLst>
              <a:ext uri="{FF2B5EF4-FFF2-40B4-BE49-F238E27FC236}">
                <a16:creationId xmlns:a16="http://schemas.microsoft.com/office/drawing/2014/main" id="{2A6011A1-FE84-45B8-B0C9-E674F63F32E7}"/>
              </a:ext>
            </a:extLst>
          </p:cNvPr>
          <p:cNvSpPr/>
          <p:nvPr userDrawn="1"/>
        </p:nvSpPr>
        <p:spPr>
          <a:xfrm>
            <a:off x="3" y="670"/>
            <a:ext cx="3438169" cy="5142161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pic>
        <p:nvPicPr>
          <p:cNvPr id="6" name="Logo" descr="资源 6">
            <a:extLst>
              <a:ext uri="{FF2B5EF4-FFF2-40B4-BE49-F238E27FC236}">
                <a16:creationId xmlns:a16="http://schemas.microsoft.com/office/drawing/2014/main" id="{AAA7226E-D097-497A-8887-32593CBAE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4922" y="254000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目录">
            <a:extLst>
              <a:ext uri="{FF2B5EF4-FFF2-40B4-BE49-F238E27FC236}">
                <a16:creationId xmlns:a16="http://schemas.microsoft.com/office/drawing/2014/main" id="{4D6FFF13-D9C5-41D8-86C5-25954C9B34BE}"/>
              </a:ext>
            </a:extLst>
          </p:cNvPr>
          <p:cNvSpPr/>
          <p:nvPr userDrawn="1"/>
        </p:nvSpPr>
        <p:spPr>
          <a:xfrm>
            <a:off x="630588" y="2355782"/>
            <a:ext cx="2213670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</a:p>
        </p:txBody>
      </p:sp>
      <p:pic>
        <p:nvPicPr>
          <p:cNvPr id="10" name="Logo" descr="0">
            <a:extLst>
              <a:ext uri="{FF2B5EF4-FFF2-40B4-BE49-F238E27FC236}">
                <a16:creationId xmlns:a16="http://schemas.microsoft.com/office/drawing/2014/main" id="{722A574E-6AC5-4709-B4EF-DDB648DD7B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1B2F000-A60A-485C-A0A1-F08FB2E88E34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0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">
            <a:extLst>
              <a:ext uri="{FF2B5EF4-FFF2-40B4-BE49-F238E27FC236}">
                <a16:creationId xmlns:a16="http://schemas.microsoft.com/office/drawing/2014/main" id="{883D81B6-3940-4987-B6BD-7C96A99967AD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1" name="Logo" descr="0">
            <a:extLst>
              <a:ext uri="{FF2B5EF4-FFF2-40B4-BE49-F238E27FC236}">
                <a16:creationId xmlns:a16="http://schemas.microsoft.com/office/drawing/2014/main" id="{C549B0B9-6DB0-4852-A1F3-AE180970F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3" name="圆形">
            <a:extLst>
              <a:ext uri="{FF2B5EF4-FFF2-40B4-BE49-F238E27FC236}">
                <a16:creationId xmlns:a16="http://schemas.microsoft.com/office/drawing/2014/main" id="{F9362F04-3185-446D-AC49-2A3E2325F95B}"/>
              </a:ext>
            </a:extLst>
          </p:cNvPr>
          <p:cNvSpPr/>
          <p:nvPr/>
        </p:nvSpPr>
        <p:spPr>
          <a:xfrm>
            <a:off x="467544" y="2058827"/>
            <a:ext cx="1025847" cy="1025847"/>
          </a:xfrm>
          <a:prstGeom prst="ellipse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cxnSp>
        <p:nvCxnSpPr>
          <p:cNvPr id="13" name="线段">
            <a:extLst>
              <a:ext uri="{FF2B5EF4-FFF2-40B4-BE49-F238E27FC236}">
                <a16:creationId xmlns:a16="http://schemas.microsoft.com/office/drawing/2014/main" id="{C911F655-48D4-4B9F-B673-24ED8906F605}"/>
              </a:ext>
            </a:extLst>
          </p:cNvPr>
          <p:cNvCxnSpPr>
            <a:cxnSpLocks/>
          </p:cNvCxnSpPr>
          <p:nvPr userDrawn="1"/>
        </p:nvCxnSpPr>
        <p:spPr>
          <a:xfrm>
            <a:off x="1691680" y="1676400"/>
            <a:ext cx="0" cy="1790700"/>
          </a:xfrm>
          <a:prstGeom prst="line">
            <a:avLst/>
          </a:prstGeom>
          <a:ln w="2857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数字">
            <a:extLst>
              <a:ext uri="{FF2B5EF4-FFF2-40B4-BE49-F238E27FC236}">
                <a16:creationId xmlns:a16="http://schemas.microsoft.com/office/drawing/2014/main" id="{0CCD60CB-4CB7-417B-A156-3293D74715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2058827"/>
            <a:ext cx="1025847" cy="10258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数字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F3817481-3194-4B59-8015-42C247906869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835696" y="1676400"/>
            <a:ext cx="6973842" cy="17907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58526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>
            <a:extLst>
              <a:ext uri="{FF2B5EF4-FFF2-40B4-BE49-F238E27FC236}">
                <a16:creationId xmlns:a16="http://schemas.microsoft.com/office/drawing/2014/main" id="{C9D0C2FD-D845-4871-AB8D-4F8A0EB29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537" y="843558"/>
            <a:ext cx="8414016" cy="39604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标题 7">
            <a:extLst>
              <a:ext uri="{FF2B5EF4-FFF2-40B4-BE49-F238E27FC236}">
                <a16:creationId xmlns:a16="http://schemas.microsoft.com/office/drawing/2014/main" id="{F4961C9C-B716-40FC-A37D-922937A3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55036"/>
            <a:ext cx="6480720" cy="5400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 descr="资源 6">
            <a:extLst>
              <a:ext uri="{FF2B5EF4-FFF2-40B4-BE49-F238E27FC236}">
                <a16:creationId xmlns:a16="http://schemas.microsoft.com/office/drawing/2014/main" id="{FAD0594D-02F2-4250-A533-31E4573E5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797" y="256953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1">
            <a:extLst>
              <a:ext uri="{FF2B5EF4-FFF2-40B4-BE49-F238E27FC236}">
                <a16:creationId xmlns:a16="http://schemas.microsoft.com/office/drawing/2014/main" id="{CF8DC010-5FCA-425E-BA19-59062EF143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092" y="155036"/>
            <a:ext cx="622300" cy="476885"/>
          </a:xfrm>
          <a:prstGeom prst="rect">
            <a:avLst/>
          </a:prstGeom>
        </p:spPr>
      </p:pic>
      <p:pic>
        <p:nvPicPr>
          <p:cNvPr id="9" name="Logo" descr="0">
            <a:extLst>
              <a:ext uri="{FF2B5EF4-FFF2-40B4-BE49-F238E27FC236}">
                <a16:creationId xmlns:a16="http://schemas.microsoft.com/office/drawing/2014/main" id="{686C9D0B-97CE-4F83-B6B4-D169781677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5E1243B-0825-4008-94C2-658C954A5F2C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407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13CD45-A7C4-47E7-BB0B-CE212208B94D}"/>
              </a:ext>
            </a:extLst>
          </p:cNvPr>
          <p:cNvSpPr/>
          <p:nvPr userDrawn="1"/>
        </p:nvSpPr>
        <p:spPr>
          <a:xfrm>
            <a:off x="2" y="-3175"/>
            <a:ext cx="9177655" cy="5160010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27439D4-9B0B-4162-9FF2-83F7553CE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992" y="1125855"/>
            <a:ext cx="701611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</a:p>
        </p:txBody>
      </p:sp>
      <p:pic>
        <p:nvPicPr>
          <p:cNvPr id="5" name="图片 4" descr="资源 4">
            <a:extLst>
              <a:ext uri="{FF2B5EF4-FFF2-40B4-BE49-F238E27FC236}">
                <a16:creationId xmlns:a16="http://schemas.microsoft.com/office/drawing/2014/main" id="{1782950B-B046-4505-8EBD-ABA0C837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9687" y="2724151"/>
            <a:ext cx="4025265" cy="11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6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3" r:id="rId3"/>
    <p:sldLayoutId id="2147483665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6F3933-D831-4581-811D-7568874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5375"/>
            <a:ext cx="9144000" cy="138440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PD-1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单抗联合化疗用于食管癌围手术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期</a:t>
            </a:r>
            <a: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新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辅助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治疗项目分析报告</a:t>
            </a: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2C9A2-EBA7-4FB9-B464-D9ADD388D4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361311"/>
            <a:ext cx="9144000" cy="11886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医学大数据中心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2020-04-09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突变</a:t>
            </a:r>
            <a:r>
              <a:rPr lang="en-US" altLang="zh-CN" sz="2400" dirty="0" smtClean="0"/>
              <a:t>signature</a:t>
            </a:r>
            <a:r>
              <a:rPr lang="zh-CN" altLang="en-US" sz="2400" dirty="0" smtClean="0"/>
              <a:t>分析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1635646"/>
            <a:ext cx="637953" cy="10662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40074" y="4443958"/>
            <a:ext cx="7885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对所有样本的突变进行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分析，发现不同患者的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类型和比例呈现一定的差异。对比患者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在两次取样样本的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比较，发现它们共享同一些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类型，但是比例发生了变化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65376"/>
            <a:ext cx="2376264" cy="2464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131781"/>
            <a:ext cx="2376264" cy="12333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027" y="1263225"/>
            <a:ext cx="2226205" cy="23166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027" y="686060"/>
            <a:ext cx="2226205" cy="577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1963" y="1384318"/>
            <a:ext cx="1054905" cy="2074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02296" y="2072205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2296" y="2668198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LCS-S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02295" y="825435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02295" y="1446318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LHP-S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2295" y="3297670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6113" y="3923557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WZW-S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0232" y="825435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MHC-B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60232" y="1405511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ZJ-B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0232" y="1997920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HWX-B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60232" y="2551834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LJP-B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49144" y="3130598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LCQ-B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09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两次取样共同突变基因数量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29070"/>
            <a:ext cx="2265809" cy="16747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329070"/>
            <a:ext cx="2333485" cy="16747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29070"/>
            <a:ext cx="2330854" cy="16747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55576" y="3651870"/>
            <a:ext cx="7488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对比患者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两次取样的突变位点，发现有大量共有的突变位点，而手术样本的特有突变，也表明肿瘤克隆发生的变化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73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治疗前后肿瘤克隆</a:t>
            </a:r>
            <a:r>
              <a:rPr lang="zh-CN" altLang="en-US" sz="2400" dirty="0"/>
              <a:t>进化分析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96071" y="4608116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进一步对比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两次取样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的样本进行肿瘤克隆进化分析，发现主要的肿瘤克隆在两次取样中均检测到。并且对比主克隆，发现一些较小的亚克隆在新辅助治疗后缩少的幅度更大。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627534"/>
            <a:ext cx="432875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51869"/>
            <a:ext cx="4328753" cy="12248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51" y="3274956"/>
            <a:ext cx="4330330" cy="12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6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小结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11560" y="915566"/>
            <a:ext cx="74888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所有患者都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处在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的状态。并且除了患者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，其余患者的样本都为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，均发现在经过新辅助治疗后，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的水平有不同程度的降低，与预期相符合。</a:t>
            </a: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在与免疫治疗相关的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HWX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的手术样本携带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dMMR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相关的突变。所有患者的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都处于较低的水平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的基线样本检测到与免疫治疗负向相关的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MDM4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基因高拷贝数扩增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肿瘤驱动基因分析发现不同患者共享很多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 gene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不同患者的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类型和比例呈现一定的差异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在两次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取样共享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同一些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类型，但是比例发生了变化。</a:t>
            </a: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肿瘤克隆进化分析，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的肿瘤克隆在两次取样中均检测到。并且对比主克隆，发现一些较小的亚克隆在新辅助治疗后缩少的幅度更大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5213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0">
            <a:extLst>
              <a:ext uri="{FF2B5EF4-FFF2-40B4-BE49-F238E27FC236}">
                <a16:creationId xmlns:a16="http://schemas.microsoft.com/office/drawing/2014/main" id="{CE8CF35F-CC28-4056-B9E9-1F22EAE97FA5}"/>
              </a:ext>
            </a:extLst>
          </p:cNvPr>
          <p:cNvSpPr/>
          <p:nvPr/>
        </p:nvSpPr>
        <p:spPr>
          <a:xfrm>
            <a:off x="4625991" y="1779664"/>
            <a:ext cx="2861574" cy="4134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600" b="1" dirty="0">
                <a:solidFill>
                  <a:srgbClr val="2F5EB0"/>
                </a:solidFill>
                <a:latin typeface="微软雅黑" panose="020B0503020204020204" pitchFamily="34" charset="-122"/>
              </a:rPr>
              <a:t>患者样本信息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C929F-4B1F-46B1-BA92-19C8F6C48E1E}"/>
              </a:ext>
            </a:extLst>
          </p:cNvPr>
          <p:cNvSpPr/>
          <p:nvPr/>
        </p:nvSpPr>
        <p:spPr>
          <a:xfrm>
            <a:off x="4139952" y="1779662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01</a:t>
            </a:r>
            <a:endParaRPr lang="zh-CN" altLang="en-US" sz="1600" dirty="0"/>
          </a:p>
        </p:txBody>
      </p:sp>
      <p:sp>
        <p:nvSpPr>
          <p:cNvPr id="6" name="圆角矩形 42">
            <a:extLst>
              <a:ext uri="{FF2B5EF4-FFF2-40B4-BE49-F238E27FC236}">
                <a16:creationId xmlns:a16="http://schemas.microsoft.com/office/drawing/2014/main" id="{D439E040-720A-41E7-A32A-06BE52B10321}"/>
              </a:ext>
            </a:extLst>
          </p:cNvPr>
          <p:cNvSpPr/>
          <p:nvPr/>
        </p:nvSpPr>
        <p:spPr>
          <a:xfrm>
            <a:off x="4625993" y="2373574"/>
            <a:ext cx="2861573" cy="41341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WES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7F1077-7B06-4432-AF5E-A92FDBD96D28}"/>
              </a:ext>
            </a:extLst>
          </p:cNvPr>
          <p:cNvSpPr/>
          <p:nvPr/>
        </p:nvSpPr>
        <p:spPr>
          <a:xfrm>
            <a:off x="4139952" y="2373574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02</a:t>
            </a:r>
            <a:endParaRPr lang="zh-CN" altLang="en-US" sz="1600" dirty="0"/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id="{23629418-4E3F-400C-B9B6-FAB929A526BC}"/>
              </a:ext>
            </a:extLst>
          </p:cNvPr>
          <p:cNvSpPr/>
          <p:nvPr/>
        </p:nvSpPr>
        <p:spPr>
          <a:xfrm>
            <a:off x="4625991" y="2949638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小结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89C89-5A18-4E1D-8E90-5DE1DA8F015B}"/>
              </a:ext>
            </a:extLst>
          </p:cNvPr>
          <p:cNvSpPr/>
          <p:nvPr/>
        </p:nvSpPr>
        <p:spPr>
          <a:xfrm>
            <a:off x="4139952" y="2949638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Impact MT Std" pitchFamily="34" charset="0"/>
              </a:rPr>
              <a:t>03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2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患者样本信息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28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样本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sample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64835"/>
              </p:ext>
            </p:extLst>
          </p:nvPr>
        </p:nvGraphicFramePr>
        <p:xfrm>
          <a:off x="1061888" y="915566"/>
          <a:ext cx="7128790" cy="291633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25758">
                  <a:extLst>
                    <a:ext uri="{9D8B030D-6E8A-4147-A177-3AD203B41FA5}">
                      <a16:colId xmlns:a16="http://schemas.microsoft.com/office/drawing/2014/main" val="4248372046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1921069472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3015247519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716069971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2469740265"/>
                    </a:ext>
                  </a:extLst>
                </a:gridCol>
              </a:tblGrid>
              <a:tr h="32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athology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基线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手术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105923985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李*朋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745166363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栗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692316195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9558261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056803543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赵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34453256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郝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831310759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471388596"/>
                  </a:ext>
                </a:extLst>
              </a:tr>
              <a:tr h="3240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16646036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55576" y="4083918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该项目目前收集了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例食管鳞癌患者的治疗前基线肿瘤组织，其中患者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取到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了新辅助治疗后的肿瘤组织。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分别进行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提取、构建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文库和测序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后续分析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中，基线样本用（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）表示，术后样本用（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3231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测序质控信息（</a:t>
            </a:r>
            <a:r>
              <a:rPr lang="en-US" altLang="zh-CN" dirty="0" smtClean="0"/>
              <a:t>QC </a:t>
            </a:r>
            <a:r>
              <a:rPr lang="en-US" altLang="zh-CN" dirty="0"/>
              <a:t>information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6404"/>
              </p:ext>
            </p:extLst>
          </p:nvPr>
        </p:nvGraphicFramePr>
        <p:xfrm>
          <a:off x="467545" y="934983"/>
          <a:ext cx="8136904" cy="336495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79261">
                  <a:extLst>
                    <a:ext uri="{9D8B030D-6E8A-4147-A177-3AD203B41FA5}">
                      <a16:colId xmlns:a16="http://schemas.microsoft.com/office/drawing/2014/main" val="3102399062"/>
                    </a:ext>
                  </a:extLst>
                </a:gridCol>
                <a:gridCol w="1102816">
                  <a:extLst>
                    <a:ext uri="{9D8B030D-6E8A-4147-A177-3AD203B41FA5}">
                      <a16:colId xmlns:a16="http://schemas.microsoft.com/office/drawing/2014/main" val="4043402996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313148699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2862052081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726254055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3599212770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2155916104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3778749994"/>
                    </a:ext>
                  </a:extLst>
                </a:gridCol>
                <a:gridCol w="879261">
                  <a:extLst>
                    <a:ext uri="{9D8B030D-6E8A-4147-A177-3AD203B41FA5}">
                      <a16:colId xmlns:a16="http://schemas.microsoft.com/office/drawing/2014/main" val="496008536"/>
                    </a:ext>
                  </a:extLst>
                </a:gridCol>
              </a:tblGrid>
              <a:tr h="252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Sample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Clean_Base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Mapping_rate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Mapping_quality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Insert_size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Duplication_rate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Capture_rate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Depth_in_target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Target_coverage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3718848716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HWX-B_T_WES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35,233,456,162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99.74%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54.995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74.44%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262.811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650621881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HWX_N_WES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16,174,304,836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55.796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78.25%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130.494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2019492317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LCQ-B_T_WES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30,836,330,174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98.34%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53.716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22.77%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74.72%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225.866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2128538617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LCQ_N_WES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12,995,525,902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77.09%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102.478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795125636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34,047,197,232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99.69%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55.381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75.77%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253.793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480953160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LCS-S_T_WES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46,417,188,668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54.881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77.73%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347.646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1320070628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17,120,602,390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78.43%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133.625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649034836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34,924,596,170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55.391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75.84%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251.629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2008769670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LHP-S_T_WES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32,291,624,138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55.611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19.67%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77.63%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251.12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1972473444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14,324,891,064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55.898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111.487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3233381001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33,140,224,508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55.303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75.48%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246.132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99.74%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1865933364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14,043,129,778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78.62%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111.613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99.69%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3613603249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14,735,159,998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94.30%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50.178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66.22%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100.825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4039151777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10,925,183,552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78.18%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86.744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4288791455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20,472,432,976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99.78%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54.086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20.69%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69.44%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144.788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99.73%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4273419402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WZW-S_T_WES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32,988,483,822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54.466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75.54%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248.691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99.73%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2856167172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7,890,146,012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55.776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77.30%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69.924</a:t>
                      </a:r>
                      <a:endParaRPr lang="en-US" altLang="zh-CN" sz="8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3747652929"/>
                  </a:ext>
                </a:extLst>
              </a:tr>
              <a:tr h="165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ZJ-B_T_WES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19,785,536,376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99.34%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53.266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20.74%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64.61%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132.184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3683985647"/>
                  </a:ext>
                </a:extLst>
              </a:tr>
              <a:tr h="133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ZJ_N_WES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17,858,449,106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56.073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78.13%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138.301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99.68%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03" marR="4503" marT="4503" marB="0" anchor="ctr"/>
                </a:tc>
                <a:extLst>
                  <a:ext uri="{0D108BD9-81ED-4DB2-BD59-A6C34878D82A}">
                    <a16:rowId xmlns:a16="http://schemas.microsoft.com/office/drawing/2014/main" val="213491250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467545" y="4508020"/>
            <a:ext cx="7885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这批数据的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测序和比对质控信息基本正常，满足分析要求。患者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的正常对照组织测序深度偏低，但对于分析影响不大。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1845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WES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16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肿瘤突变负荷和肿瘤新生抗原负荷情况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43671" y="4091176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通过对样本进行肿瘤突变负荷（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）的检测，发现所有患者都处在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的状态。并且除了患者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，其余患者的样本都为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，均发现在经过新辅助治疗后，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的水平有不同程度的降低，与预期相符合。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709012"/>
              </p:ext>
            </p:extLst>
          </p:nvPr>
        </p:nvGraphicFramePr>
        <p:xfrm>
          <a:off x="53646" y="810369"/>
          <a:ext cx="456247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752731"/>
              </p:ext>
            </p:extLst>
          </p:nvPr>
        </p:nvGraphicFramePr>
        <p:xfrm>
          <a:off x="4499992" y="810369"/>
          <a:ext cx="456247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635896" y="86172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endParaRPr kumimoji="1"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136396" y="86172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59632" y="3150689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979712" y="3150689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90565" y="3150689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24128" y="3163637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444208" y="3163637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748203" y="3169441"/>
            <a:ext cx="5760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9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免疫治疗正向和负向相关</a:t>
            </a:r>
            <a:r>
              <a:rPr lang="en-US" altLang="zh-CN" sz="2400" dirty="0" smtClean="0"/>
              <a:t>biomarker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5235" y="4011910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HWX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的手术样本携带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dMMR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相关的突变。所有患者的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都处于较低的水平。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的基线样本检测到与免疫治疗负向相关的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MDM4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基因高拷贝数扩增。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95527"/>
              </p:ext>
            </p:extLst>
          </p:nvPr>
        </p:nvGraphicFramePr>
        <p:xfrm>
          <a:off x="467544" y="843558"/>
          <a:ext cx="8320812" cy="280831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93401">
                  <a:extLst>
                    <a:ext uri="{9D8B030D-6E8A-4147-A177-3AD203B41FA5}">
                      <a16:colId xmlns:a16="http://schemas.microsoft.com/office/drawing/2014/main" val="3585964048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796761463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2194229969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4225645746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3676338592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1227943563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2478391958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1064832415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4281141150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107332896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3114191279"/>
                    </a:ext>
                  </a:extLst>
                </a:gridCol>
                <a:gridCol w="693401">
                  <a:extLst>
                    <a:ext uri="{9D8B030D-6E8A-4147-A177-3AD203B41FA5}">
                      <a16:colId xmlns:a16="http://schemas.microsoft.com/office/drawing/2014/main" val="1441243764"/>
                    </a:ext>
                  </a:extLst>
                </a:gridCol>
              </a:tblGrid>
              <a:tr h="176411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HWX-B_WES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LCQ-B_WES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LCS-S_WES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LHP-S_WES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LJP-B_WES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MHC-B_WES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WZW-B_WES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WZW-S_WES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31671525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dMMR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POLD1,p.Arg195*,0.0134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BRCA2,p.Ala2185Val,0.2791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44123021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ATR,p.Gln1926His,0.0952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BRIP1,p.Ile319Asn,0.0851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BRCA2,p.Ala2185Val,0.2791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7243388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949141369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2333113148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B2M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2516971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ALK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64618516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34781459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JAK1/2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84650309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PTEN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241466675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STK11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679578992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2229001560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MDM4,amp8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3483037855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DNMT3A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349006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肿瘤样本驱动基因分析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364088" y="120359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肿瘤驱动基因分析发现不同患者共享很多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 gene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63478"/>
            <a:ext cx="3816424" cy="43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3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裕策生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18484</TotalTime>
  <Words>1244</Words>
  <Application>Microsoft Office PowerPoint</Application>
  <PresentationFormat>全屏显示(16:9)</PresentationFormat>
  <Paragraphs>446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Impact MT Std</vt:lpstr>
      <vt:lpstr>Xingkai SC Light</vt:lpstr>
      <vt:lpstr>Yuppy SC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裕策生物</vt:lpstr>
      <vt:lpstr>PD-1单抗联合化疗用于食管癌围手术期 新辅助治疗项目分析报告</vt:lpstr>
      <vt:lpstr>PowerPoint 演示文稿</vt:lpstr>
      <vt:lpstr>患者样本信息</vt:lpstr>
      <vt:lpstr>样本信息（sample information）</vt:lpstr>
      <vt:lpstr>测序质控信息（QC information）</vt:lpstr>
      <vt:lpstr>WES相关分析</vt:lpstr>
      <vt:lpstr>肿瘤突变负荷和肿瘤新生抗原负荷情况</vt:lpstr>
      <vt:lpstr>免疫治疗正向和负向相关biomarker情况</vt:lpstr>
      <vt:lpstr>肿瘤样本驱动基因分析</vt:lpstr>
      <vt:lpstr>突变signature分析</vt:lpstr>
      <vt:lpstr>两次取样共同突变基因数量</vt:lpstr>
      <vt:lpstr>治疗前后肿瘤克隆进化分析</vt:lpstr>
      <vt:lpstr>小结</vt:lpstr>
      <vt:lpstr>小结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</dc:title>
  <dc:subject>wen</dc:subject>
  <dc:creator>wen</dc:creator>
  <cp:lastModifiedBy>金 皓玄</cp:lastModifiedBy>
  <cp:revision>490</cp:revision>
  <dcterms:created xsi:type="dcterms:W3CDTF">2015-12-30T00:59:00Z</dcterms:created>
  <dcterms:modified xsi:type="dcterms:W3CDTF">2020-04-13T07:34:00Z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