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10" r:id="rId2"/>
    <p:sldId id="1295" r:id="rId3"/>
    <p:sldId id="1299" r:id="rId4"/>
    <p:sldId id="1306" r:id="rId5"/>
    <p:sldId id="1318" r:id="rId6"/>
    <p:sldId id="1338" r:id="rId7"/>
    <p:sldId id="1346" r:id="rId8"/>
    <p:sldId id="1333" r:id="rId9"/>
    <p:sldId id="1342" r:id="rId10"/>
    <p:sldId id="1347" r:id="rId11"/>
    <p:sldId id="1341" r:id="rId12"/>
    <p:sldId id="1349" r:id="rId13"/>
    <p:sldId id="1350" r:id="rId14"/>
    <p:sldId id="1352" r:id="rId15"/>
    <p:sldId id="1351" r:id="rId16"/>
    <p:sldId id="1326" r:id="rId17"/>
    <p:sldId id="1348" r:id="rId18"/>
    <p:sldId id="1298" r:id="rId19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DACAC"/>
    <a:srgbClr val="FDF0AA"/>
    <a:srgbClr val="C3FDAC"/>
    <a:srgbClr val="ACFDDA"/>
    <a:srgbClr val="ACDAFD"/>
    <a:srgbClr val="C3ACFD"/>
    <a:srgbClr val="FDACF1"/>
    <a:srgbClr val="CDCDC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312" y="108"/>
      </p:cViewPr>
      <p:guideLst>
        <p:guide orient="horz" pos="1623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TMB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p3d>
              <a:contourClr>
                <a:schemeClr val="accent6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914-4539-94AF-6B970BC11F0C}"/>
              </c:ext>
            </c:extLst>
          </c:dPt>
          <c:dPt>
            <c:idx val="4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914-4539-94AF-6B970BC11F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TMBTNB!$A$2:$A$14</c:f>
              <c:strCache>
                <c:ptCount val="13"/>
                <c:pt idx="0">
                  <c:v>DGR-B_WES</c:v>
                </c:pt>
                <c:pt idx="1">
                  <c:v>HWX-B_WES</c:v>
                </c:pt>
                <c:pt idx="2">
                  <c:v>LCB-B_WES</c:v>
                </c:pt>
                <c:pt idx="3">
                  <c:v>LCQ-B_WES</c:v>
                </c:pt>
                <c:pt idx="4">
                  <c:v>LCS-B_WES</c:v>
                </c:pt>
                <c:pt idx="5">
                  <c:v>LCS-S_WES</c:v>
                </c:pt>
                <c:pt idx="6">
                  <c:v>LHP-B_WES</c:v>
                </c:pt>
                <c:pt idx="7">
                  <c:v>LHP-S_WES</c:v>
                </c:pt>
                <c:pt idx="8">
                  <c:v>LJP-B_WES</c:v>
                </c:pt>
                <c:pt idx="9">
                  <c:v>MHC-B_WES</c:v>
                </c:pt>
                <c:pt idx="10">
                  <c:v>WZW-B_WES</c:v>
                </c:pt>
                <c:pt idx="11">
                  <c:v>WZW-S_WES</c:v>
                </c:pt>
                <c:pt idx="12">
                  <c:v>ZJ-B_WES</c:v>
                </c:pt>
              </c:strCache>
            </c:strRef>
          </c:cat>
          <c:val>
            <c:numRef>
              <c:f>TMBTNB!$E$2:$E$14</c:f>
              <c:numCache>
                <c:formatCode>General</c:formatCode>
                <c:ptCount val="13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2.74</c:v>
                </c:pt>
                <c:pt idx="4">
                  <c:v>4.9400000000000004</c:v>
                </c:pt>
                <c:pt idx="5">
                  <c:v>2.25</c:v>
                </c:pt>
                <c:pt idx="6">
                  <c:v>3.32</c:v>
                </c:pt>
                <c:pt idx="7">
                  <c:v>2.14</c:v>
                </c:pt>
                <c:pt idx="8">
                  <c:v>3.29</c:v>
                </c:pt>
                <c:pt idx="9">
                  <c:v>0.78</c:v>
                </c:pt>
                <c:pt idx="10">
                  <c:v>1.23</c:v>
                </c:pt>
                <c:pt idx="11">
                  <c:v>1.04</c:v>
                </c:pt>
                <c:pt idx="12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14-4539-94AF-6B970BC11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ITH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Sheet2!$H$2:$H$14</c:f>
              <c:strCache>
                <c:ptCount val="10"/>
                <c:pt idx="0">
                  <c:v>HWX-B</c:v>
                </c:pt>
                <c:pt idx="1">
                  <c:v>LHP-B</c:v>
                </c:pt>
                <c:pt idx="2">
                  <c:v>WZW-B</c:v>
                </c:pt>
                <c:pt idx="3">
                  <c:v>LCB-B</c:v>
                </c:pt>
                <c:pt idx="4">
                  <c:v>DGR-B</c:v>
                </c:pt>
                <c:pt idx="5">
                  <c:v>ZJ-B</c:v>
                </c:pt>
                <c:pt idx="6">
                  <c:v>MHC-B</c:v>
                </c:pt>
                <c:pt idx="7">
                  <c:v>LJP-B</c:v>
                </c:pt>
                <c:pt idx="8">
                  <c:v>LCQ-B</c:v>
                </c:pt>
                <c:pt idx="9">
                  <c:v>LCS-B</c:v>
                </c:pt>
              </c:strCache>
            </c:strRef>
          </c:cat>
          <c:val>
            <c:numRef>
              <c:f>Sheet2!$I$2:$I$14</c:f>
              <c:numCache>
                <c:formatCode>General</c:formatCode>
                <c:ptCount val="10"/>
                <c:pt idx="0">
                  <c:v>0.32</c:v>
                </c:pt>
                <c:pt idx="1">
                  <c:v>0.41</c:v>
                </c:pt>
                <c:pt idx="2">
                  <c:v>0.55000000000000004</c:v>
                </c:pt>
                <c:pt idx="3">
                  <c:v>0.73</c:v>
                </c:pt>
                <c:pt idx="4">
                  <c:v>0.75</c:v>
                </c:pt>
                <c:pt idx="5">
                  <c:v>0.78</c:v>
                </c:pt>
                <c:pt idx="6">
                  <c:v>0.79</c:v>
                </c:pt>
                <c:pt idx="7">
                  <c:v>0.85</c:v>
                </c:pt>
                <c:pt idx="8">
                  <c:v>0.91</c:v>
                </c:pt>
                <c:pt idx="9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0-401D-BBAE-52377EC1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TMB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p3d>
              <a:contourClr>
                <a:schemeClr val="accent5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p3d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25-4305-A9A5-D3FC9BE155B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p3d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25-4305-A9A5-D3FC9BE155B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5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25-4305-A9A5-D3FC9BE155B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5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25-4305-A9A5-D3FC9BE155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TMBTNB!$A$2:$A$14</c:f>
              <c:strCache>
                <c:ptCount val="13"/>
                <c:pt idx="0">
                  <c:v>DGR-B_WES</c:v>
                </c:pt>
                <c:pt idx="1">
                  <c:v>HWX-B_WES</c:v>
                </c:pt>
                <c:pt idx="2">
                  <c:v>LCB-B_WES</c:v>
                </c:pt>
                <c:pt idx="3">
                  <c:v>LCQ-B_WES</c:v>
                </c:pt>
                <c:pt idx="4">
                  <c:v>LCS-B_WES</c:v>
                </c:pt>
                <c:pt idx="5">
                  <c:v>LCS-S_WES</c:v>
                </c:pt>
                <c:pt idx="6">
                  <c:v>LHP-B_WES</c:v>
                </c:pt>
                <c:pt idx="7">
                  <c:v>LHP-S_WES</c:v>
                </c:pt>
                <c:pt idx="8">
                  <c:v>LJP-B_WES</c:v>
                </c:pt>
                <c:pt idx="9">
                  <c:v>MHC-B_WES</c:v>
                </c:pt>
                <c:pt idx="10">
                  <c:v>WZW-B_WES</c:v>
                </c:pt>
                <c:pt idx="11">
                  <c:v>WZW-S_WES</c:v>
                </c:pt>
                <c:pt idx="12">
                  <c:v>ZJ-B_WES</c:v>
                </c:pt>
              </c:strCache>
            </c:strRef>
          </c:cat>
          <c:val>
            <c:numRef>
              <c:f>TMBTNB!$C$2:$C$14</c:f>
              <c:numCache>
                <c:formatCode>General</c:formatCode>
                <c:ptCount val="13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6.54</c:v>
                </c:pt>
                <c:pt idx="4">
                  <c:v>8.4499999999999993</c:v>
                </c:pt>
                <c:pt idx="5">
                  <c:v>3.59</c:v>
                </c:pt>
                <c:pt idx="6">
                  <c:v>6.32</c:v>
                </c:pt>
                <c:pt idx="7">
                  <c:v>4.92</c:v>
                </c:pt>
                <c:pt idx="8">
                  <c:v>6.58</c:v>
                </c:pt>
                <c:pt idx="9">
                  <c:v>1.6</c:v>
                </c:pt>
                <c:pt idx="10">
                  <c:v>3.29</c:v>
                </c:pt>
                <c:pt idx="11">
                  <c:v>2.2599999999999998</c:v>
                </c:pt>
                <c:pt idx="12">
                  <c:v>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25-4305-A9A5-D3FC9BE15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098-4472-A6EB-67B5C76785E1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098-4472-A6EB-67B5C76785E1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098-4472-A6EB-67B5C76785E1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残留肿瘤细胞!$D$2:$D$10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8.4499999999999993</c:v>
                </c:pt>
                <c:pt idx="4">
                  <c:v>6.32</c:v>
                </c:pt>
                <c:pt idx="5">
                  <c:v>6.58</c:v>
                </c:pt>
                <c:pt idx="6">
                  <c:v>1.6</c:v>
                </c:pt>
                <c:pt idx="7">
                  <c:v>3.29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98-4472-A6EB-67B5C7678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TMB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F2E-47D8-988B-AF5C09D8F14E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F2E-47D8-988B-AF5C09D8F14E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F2E-47D8-988B-AF5C09D8F14E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残留肿瘤细胞!$G$2:$G$10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4.9400000000000004</c:v>
                </c:pt>
                <c:pt idx="4">
                  <c:v>3.32</c:v>
                </c:pt>
                <c:pt idx="5">
                  <c:v>3.29</c:v>
                </c:pt>
                <c:pt idx="6">
                  <c:v>0.78</c:v>
                </c:pt>
                <c:pt idx="7">
                  <c:v>1.23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2E-47D8-988B-AF5C09D8F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TNB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87-4AD7-98AA-248B99487852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87-4AD7-98AA-248B99487852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87-4AD7-98AA-248B99487852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残留肿瘤细胞!$E$2:$E$10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4.8599999999999994</c:v>
                </c:pt>
                <c:pt idx="4">
                  <c:v>1.4000000000000004</c:v>
                </c:pt>
                <c:pt idx="5">
                  <c:v>6.58</c:v>
                </c:pt>
                <c:pt idx="6">
                  <c:v>1.6</c:v>
                </c:pt>
                <c:pt idx="7">
                  <c:v>1.0300000000000002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87-4AD7-98AA-248B99487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TMB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8-4A4E-BEFB-3F9B7C2F4DD4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108-4A4E-BEFB-3F9B7C2F4DD4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108-4A4E-BEFB-3F9B7C2F4DD4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残留肿瘤细胞!$H$2:$H$10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2.6900000000000004</c:v>
                </c:pt>
                <c:pt idx="4">
                  <c:v>3.32</c:v>
                </c:pt>
                <c:pt idx="5">
                  <c:v>1.1499999999999999</c:v>
                </c:pt>
                <c:pt idx="6">
                  <c:v>0.78</c:v>
                </c:pt>
                <c:pt idx="7">
                  <c:v>0.18999999999999995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08-4A4E-BEFB-3F9B7C2F4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</a:t>
                </a:r>
                <a:r>
                  <a:rPr lang="en-US" altLang="zh-CN"/>
                  <a:t>N</a:t>
                </a:r>
                <a:r>
                  <a:rPr lang="en-US"/>
                  <a:t>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050" dirty="0" smtClean="0"/>
              <a:t>HED vs Residential Tumor</a:t>
            </a:r>
            <a:endParaRPr lang="zh-CN" altLang="en-US" sz="1050" dirty="0"/>
          </a:p>
        </c:rich>
      </c:tx>
      <c:layout>
        <c:manualLayout>
          <c:xMode val="edge"/>
          <c:yMode val="edge"/>
          <c:x val="0.29977222222222222"/>
          <c:y val="2.8487631993629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CEA-4248-BED1-87A67AEA906A}"/>
              </c:ext>
            </c:extLst>
          </c:dPt>
          <c:dPt>
            <c:idx val="5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CEA-4248-BED1-87A67AEA906A}"/>
              </c:ext>
            </c:extLst>
          </c:dPt>
          <c:dPt>
            <c:idx val="8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CEA-4248-BED1-87A67AEA906A}"/>
              </c:ext>
            </c:extLst>
          </c:dPt>
          <c:x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4">
                  <c:v>80</c:v>
                </c:pt>
                <c:pt idx="5">
                  <c:v>80</c:v>
                </c:pt>
                <c:pt idx="6">
                  <c:v>0</c:v>
                </c:pt>
                <c:pt idx="7">
                  <c:v>1</c:v>
                </c:pt>
                <c:pt idx="8">
                  <c:v>90</c:v>
                </c:pt>
                <c:pt idx="9">
                  <c:v>40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5.4</c:v>
                </c:pt>
                <c:pt idx="1">
                  <c:v>6.22</c:v>
                </c:pt>
                <c:pt idx="2">
                  <c:v>4.3899999999999997</c:v>
                </c:pt>
                <c:pt idx="3">
                  <c:v>6.32</c:v>
                </c:pt>
                <c:pt idx="4">
                  <c:v>6.22</c:v>
                </c:pt>
                <c:pt idx="5">
                  <c:v>7.07</c:v>
                </c:pt>
                <c:pt idx="6">
                  <c:v>8.4700000000000006</c:v>
                </c:pt>
                <c:pt idx="7">
                  <c:v>5.98</c:v>
                </c:pt>
                <c:pt idx="8">
                  <c:v>7.86</c:v>
                </c:pt>
                <c:pt idx="9">
                  <c:v>5.66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EA-4248-BED1-87A67AEA9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HED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200" dirty="0"/>
              <a:t>HED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HED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Sheet1!$G$2:$G$11</c:f>
              <c:strCache>
                <c:ptCount val="10"/>
                <c:pt idx="0">
                  <c:v>LJP-B</c:v>
                </c:pt>
                <c:pt idx="1">
                  <c:v>WZW-B</c:v>
                </c:pt>
                <c:pt idx="2">
                  <c:v>LHP-B</c:v>
                </c:pt>
                <c:pt idx="3">
                  <c:v>LCQ-B</c:v>
                </c:pt>
                <c:pt idx="4">
                  <c:v>HWX-B</c:v>
                </c:pt>
                <c:pt idx="5">
                  <c:v>LCS-B</c:v>
                </c:pt>
                <c:pt idx="6">
                  <c:v>MHC-B</c:v>
                </c:pt>
                <c:pt idx="7">
                  <c:v>ZJ-B</c:v>
                </c:pt>
                <c:pt idx="8">
                  <c:v>DGR-B</c:v>
                </c:pt>
                <c:pt idx="9">
                  <c:v>LCB-B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8.4700000000000006</c:v>
                </c:pt>
                <c:pt idx="1">
                  <c:v>7.86</c:v>
                </c:pt>
                <c:pt idx="2">
                  <c:v>7.07</c:v>
                </c:pt>
                <c:pt idx="3">
                  <c:v>6.32</c:v>
                </c:pt>
                <c:pt idx="4">
                  <c:v>6.22</c:v>
                </c:pt>
                <c:pt idx="5">
                  <c:v>6.22</c:v>
                </c:pt>
                <c:pt idx="6">
                  <c:v>5.98</c:v>
                </c:pt>
                <c:pt idx="7">
                  <c:v>5.66</c:v>
                </c:pt>
                <c:pt idx="8">
                  <c:v>5.4</c:v>
                </c:pt>
                <c:pt idx="9">
                  <c:v>4.3899999999999997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A-47C5-9BD7-88FC0FCD0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050" b="0" i="0" baseline="0" dirty="0" smtClean="0">
                <a:effectLst/>
              </a:rPr>
              <a:t>ITH vs Residential Tumor</a:t>
            </a:r>
            <a:endParaRPr lang="zh-CN" altLang="zh-CN" sz="900" dirty="0">
              <a:effectLst/>
            </a:endParaRPr>
          </a:p>
        </c:rich>
      </c:tx>
      <c:layout>
        <c:manualLayout>
          <c:xMode val="edge"/>
          <c:yMode val="edge"/>
          <c:x val="0.31741111111111109"/>
          <c:y val="3.0238095238095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CE9-4350-879B-DAFFF436F64C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CE9-4350-879B-DAFFF436F64C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CE9-4350-879B-DAFFF436F64C}"/>
              </c:ext>
            </c:extLst>
          </c:dPt>
          <c:xVal>
            <c:numRef>
              <c:f>Sheet2!$B$2:$B$13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Sheet2!$H$2:$H$13</c:f>
              <c:numCache>
                <c:formatCode>General</c:formatCode>
                <c:ptCount val="9"/>
                <c:pt idx="0">
                  <c:v>0.75</c:v>
                </c:pt>
                <c:pt idx="1">
                  <c:v>0.32</c:v>
                </c:pt>
                <c:pt idx="2">
                  <c:v>0.73</c:v>
                </c:pt>
                <c:pt idx="3">
                  <c:v>0.99</c:v>
                </c:pt>
                <c:pt idx="4">
                  <c:v>0.41</c:v>
                </c:pt>
                <c:pt idx="5">
                  <c:v>0.85</c:v>
                </c:pt>
                <c:pt idx="6">
                  <c:v>0.79</c:v>
                </c:pt>
                <c:pt idx="7">
                  <c:v>0.55000000000000004</c:v>
                </c:pt>
                <c:pt idx="8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E9-4350-879B-DAFFF436F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ITH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FBB497-70B3-43C7-BB35-D05390846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98DE8-D331-4193-AFD9-B0302F188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F459-1871-4467-9FFD-509C0D5E523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804B4-5134-4574-AA51-C5BEEEECE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4A38C-90B2-4534-ABC0-08BBABB17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4D3D-DCE5-4EE8-9E0A-CEF7E1DE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标题">
    <p:bg>
      <p:bgPr>
        <a:solidFill>
          <a:srgbClr val="2F5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2">
            <a:extLst>
              <a:ext uri="{FF2B5EF4-FFF2-40B4-BE49-F238E27FC236}">
                <a16:creationId xmlns:a16="http://schemas.microsoft.com/office/drawing/2014/main" id="{9BAE25C1-9785-4DCD-9F7F-B699A87A682B}"/>
              </a:ext>
            </a:extLst>
          </p:cNvPr>
          <p:cNvGrpSpPr/>
          <p:nvPr userDrawn="1"/>
        </p:nvGrpSpPr>
        <p:grpSpPr>
          <a:xfrm>
            <a:off x="0" y="191071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8EFE31D-2392-41E2-8F4D-38CA896CA6AC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48FC3-35DA-4F79-A7C7-F01125ACA276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0AC64F-A99E-4BB7-AAD0-FE97CA4E5B82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grpSp>
        <p:nvGrpSpPr>
          <p:cNvPr id="6" name="图形1">
            <a:extLst>
              <a:ext uri="{FF2B5EF4-FFF2-40B4-BE49-F238E27FC236}">
                <a16:creationId xmlns:a16="http://schemas.microsoft.com/office/drawing/2014/main" id="{3B7949E3-C040-48CD-8F57-F1EE3FE99D7E}"/>
              </a:ext>
            </a:extLst>
          </p:cNvPr>
          <p:cNvGrpSpPr/>
          <p:nvPr userDrawn="1"/>
        </p:nvGrpSpPr>
        <p:grpSpPr>
          <a:xfrm rot="10800000">
            <a:off x="8286750" y="-2095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45255E2-7490-4F8E-811C-141650F4E242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39806D-9E7A-478E-8140-A1D526A1E102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36FFB-D547-4898-8D69-C802DB780D8C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pic>
        <p:nvPicPr>
          <p:cNvPr id="10" name="Logo" descr="logo ">
            <a:extLst>
              <a:ext uri="{FF2B5EF4-FFF2-40B4-BE49-F238E27FC236}">
                <a16:creationId xmlns:a16="http://schemas.microsoft.com/office/drawing/2014/main" id="{A894C560-0DD1-4744-9CD6-E49CBCE52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560" y="4549947"/>
            <a:ext cx="2214880" cy="293370"/>
          </a:xfrm>
          <a:prstGeom prst="rect">
            <a:avLst/>
          </a:prstGeom>
        </p:spPr>
      </p:pic>
      <p:sp>
        <p:nvSpPr>
          <p:cNvPr id="24" name="姓名">
            <a:extLst>
              <a:ext uri="{FF2B5EF4-FFF2-40B4-BE49-F238E27FC236}">
                <a16:creationId xmlns:a16="http://schemas.microsoft.com/office/drawing/2014/main" id="{39944B28-1FD4-4A6B-8DA5-43FB915496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61311"/>
            <a:ext cx="9180830" cy="11886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">
            <a:extLst>
              <a:ext uri="{FF2B5EF4-FFF2-40B4-BE49-F238E27FC236}">
                <a16:creationId xmlns:a16="http://schemas.microsoft.com/office/drawing/2014/main" id="{7AE24272-20D1-4B3C-B3FF-9BB34CD54F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673"/>
            <a:ext cx="9180830" cy="8875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标题">
            <a:extLst>
              <a:ext uri="{FF2B5EF4-FFF2-40B4-BE49-F238E27FC236}">
                <a16:creationId xmlns:a16="http://schemas.microsoft.com/office/drawing/2014/main" id="{8AA34C36-D366-41E8-9813-22322CA8C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23195"/>
            <a:ext cx="9180830" cy="146147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22421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背景">
            <a:extLst>
              <a:ext uri="{FF2B5EF4-FFF2-40B4-BE49-F238E27FC236}">
                <a16:creationId xmlns:a16="http://schemas.microsoft.com/office/drawing/2014/main" id="{2A6011A1-FE84-45B8-B0C9-E674F63F32E7}"/>
              </a:ext>
            </a:extLst>
          </p:cNvPr>
          <p:cNvSpPr/>
          <p:nvPr userDrawn="1"/>
        </p:nvSpPr>
        <p:spPr>
          <a:xfrm>
            <a:off x="3" y="670"/>
            <a:ext cx="3438169" cy="5142161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pic>
        <p:nvPicPr>
          <p:cNvPr id="6" name="Logo" descr="资源 6">
            <a:extLst>
              <a:ext uri="{FF2B5EF4-FFF2-40B4-BE49-F238E27FC236}">
                <a16:creationId xmlns:a16="http://schemas.microsoft.com/office/drawing/2014/main" id="{AAA7226E-D097-497A-8887-32593CBAE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4922" y="254000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目录">
            <a:extLst>
              <a:ext uri="{FF2B5EF4-FFF2-40B4-BE49-F238E27FC236}">
                <a16:creationId xmlns:a16="http://schemas.microsoft.com/office/drawing/2014/main" id="{4D6FFF13-D9C5-41D8-86C5-25954C9B34BE}"/>
              </a:ext>
            </a:extLst>
          </p:cNvPr>
          <p:cNvSpPr/>
          <p:nvPr userDrawn="1"/>
        </p:nvSpPr>
        <p:spPr>
          <a:xfrm>
            <a:off x="630588" y="2355782"/>
            <a:ext cx="2213670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</a:p>
        </p:txBody>
      </p:sp>
      <p:pic>
        <p:nvPicPr>
          <p:cNvPr id="10" name="Logo" descr="0">
            <a:extLst>
              <a:ext uri="{FF2B5EF4-FFF2-40B4-BE49-F238E27FC236}">
                <a16:creationId xmlns:a16="http://schemas.microsoft.com/office/drawing/2014/main" id="{722A574E-6AC5-4709-B4EF-DDB648DD7B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1B2F000-A60A-485C-A0A1-F08FB2E88E34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0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">
            <a:extLst>
              <a:ext uri="{FF2B5EF4-FFF2-40B4-BE49-F238E27FC236}">
                <a16:creationId xmlns:a16="http://schemas.microsoft.com/office/drawing/2014/main" id="{883D81B6-3940-4987-B6BD-7C96A99967AD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1" name="Logo" descr="0">
            <a:extLst>
              <a:ext uri="{FF2B5EF4-FFF2-40B4-BE49-F238E27FC236}">
                <a16:creationId xmlns:a16="http://schemas.microsoft.com/office/drawing/2014/main" id="{C549B0B9-6DB0-4852-A1F3-AE180970F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3" name="圆形">
            <a:extLst>
              <a:ext uri="{FF2B5EF4-FFF2-40B4-BE49-F238E27FC236}">
                <a16:creationId xmlns:a16="http://schemas.microsoft.com/office/drawing/2014/main" id="{F9362F04-3185-446D-AC49-2A3E2325F95B}"/>
              </a:ext>
            </a:extLst>
          </p:cNvPr>
          <p:cNvSpPr/>
          <p:nvPr/>
        </p:nvSpPr>
        <p:spPr>
          <a:xfrm>
            <a:off x="467544" y="2058827"/>
            <a:ext cx="1025847" cy="1025847"/>
          </a:xfrm>
          <a:prstGeom prst="ellipse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13" name="线段">
            <a:extLst>
              <a:ext uri="{FF2B5EF4-FFF2-40B4-BE49-F238E27FC236}">
                <a16:creationId xmlns:a16="http://schemas.microsoft.com/office/drawing/2014/main" id="{C911F655-48D4-4B9F-B673-24ED8906F605}"/>
              </a:ext>
            </a:extLst>
          </p:cNvPr>
          <p:cNvCxnSpPr>
            <a:cxnSpLocks/>
          </p:cNvCxnSpPr>
          <p:nvPr userDrawn="1"/>
        </p:nvCxnSpPr>
        <p:spPr>
          <a:xfrm>
            <a:off x="1691680" y="1676400"/>
            <a:ext cx="0" cy="1790700"/>
          </a:xfrm>
          <a:prstGeom prst="line">
            <a:avLst/>
          </a:prstGeom>
          <a:ln w="2857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数字">
            <a:extLst>
              <a:ext uri="{FF2B5EF4-FFF2-40B4-BE49-F238E27FC236}">
                <a16:creationId xmlns:a16="http://schemas.microsoft.com/office/drawing/2014/main" id="{0CCD60CB-4CB7-417B-A156-3293D74715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2058827"/>
            <a:ext cx="1025847" cy="10258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F3817481-3194-4B59-8015-42C247906869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835696" y="1676400"/>
            <a:ext cx="6973842" cy="17907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58526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>
            <a:extLst>
              <a:ext uri="{FF2B5EF4-FFF2-40B4-BE49-F238E27FC236}">
                <a16:creationId xmlns:a16="http://schemas.microsoft.com/office/drawing/2014/main" id="{C9D0C2FD-D845-4871-AB8D-4F8A0EB29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7" y="843558"/>
            <a:ext cx="8414016" cy="3960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4961C9C-B716-40FC-A37D-922937A3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55036"/>
            <a:ext cx="6480720" cy="5400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 descr="资源 6">
            <a:extLst>
              <a:ext uri="{FF2B5EF4-FFF2-40B4-BE49-F238E27FC236}">
                <a16:creationId xmlns:a16="http://schemas.microsoft.com/office/drawing/2014/main" id="{FAD0594D-02F2-4250-A533-31E4573E5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797" y="256953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1">
            <a:extLst>
              <a:ext uri="{FF2B5EF4-FFF2-40B4-BE49-F238E27FC236}">
                <a16:creationId xmlns:a16="http://schemas.microsoft.com/office/drawing/2014/main" id="{CF8DC010-5FCA-425E-BA19-59062EF143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092" y="155036"/>
            <a:ext cx="622300" cy="476885"/>
          </a:xfrm>
          <a:prstGeom prst="rect">
            <a:avLst/>
          </a:prstGeom>
        </p:spPr>
      </p:pic>
      <p:pic>
        <p:nvPicPr>
          <p:cNvPr id="9" name="Logo" descr="0">
            <a:extLst>
              <a:ext uri="{FF2B5EF4-FFF2-40B4-BE49-F238E27FC236}">
                <a16:creationId xmlns:a16="http://schemas.microsoft.com/office/drawing/2014/main" id="{686C9D0B-97CE-4F83-B6B4-D169781677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5E1243B-0825-4008-94C2-658C954A5F2C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407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13CD45-A7C4-47E7-BB0B-CE212208B94D}"/>
              </a:ext>
            </a:extLst>
          </p:cNvPr>
          <p:cNvSpPr/>
          <p:nvPr userDrawn="1"/>
        </p:nvSpPr>
        <p:spPr>
          <a:xfrm>
            <a:off x="2" y="-3175"/>
            <a:ext cx="9177655" cy="5160010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27439D4-9B0B-4162-9FF2-83F7553CE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992" y="1125855"/>
            <a:ext cx="701611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</a:p>
        </p:txBody>
      </p:sp>
      <p:pic>
        <p:nvPicPr>
          <p:cNvPr id="5" name="图片 4" descr="资源 4">
            <a:extLst>
              <a:ext uri="{FF2B5EF4-FFF2-40B4-BE49-F238E27FC236}">
                <a16:creationId xmlns:a16="http://schemas.microsoft.com/office/drawing/2014/main" id="{1782950B-B046-4505-8EBD-ABA0C837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9687" y="2724151"/>
            <a:ext cx="4025265" cy="11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6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3" r:id="rId3"/>
    <p:sldLayoutId id="2147483665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6F3933-D831-4581-811D-7568874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5375"/>
            <a:ext cx="9144000" cy="138440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PD-1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单抗联合化疗用于食管癌围手术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期</a:t>
            </a:r>
            <a: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新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辅助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治疗项目分析报告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2C9A2-EBA7-4FB9-B464-D9ADD388D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361311"/>
            <a:ext cx="9144000" cy="11886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医学大数据中心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2020-04-15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两次取样共同突变</a:t>
            </a:r>
            <a:r>
              <a:rPr lang="zh-CN" altLang="en-US" sz="2400" dirty="0"/>
              <a:t>位点</a:t>
            </a:r>
            <a:r>
              <a:rPr lang="zh-CN" altLang="en-US" sz="2400" dirty="0" smtClean="0"/>
              <a:t>数量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29070"/>
            <a:ext cx="2265809" cy="16747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329070"/>
            <a:ext cx="2333485" cy="1674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29070"/>
            <a:ext cx="2330854" cy="16747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3651870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对比患者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两次取样的突变位点，发现有大量共有的突变位点，而手术样本的特有突变，也表明肿瘤克隆发生的变化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73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治疗前后肿瘤克隆</a:t>
            </a:r>
            <a:r>
              <a:rPr lang="zh-CN" altLang="en-US" sz="2400" dirty="0"/>
              <a:t>进化分析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6071" y="4608116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进一步对比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两次取样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的样本进行肿瘤克隆进化分析，发现主要的肿瘤克隆在两次取样中均检测到。并且对比主克隆，发现一些较小的亚克隆在新辅助治疗后缩少的幅度更大。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627534"/>
            <a:ext cx="432875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51869"/>
            <a:ext cx="4328753" cy="12248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51" y="3274956"/>
            <a:ext cx="4330330" cy="12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治疗前后肿瘤新生抗原</a:t>
            </a:r>
            <a:r>
              <a:rPr lang="en-US" altLang="zh-CN" sz="2400" dirty="0" smtClean="0"/>
              <a:t>(Neoantigen)</a:t>
            </a:r>
            <a:r>
              <a:rPr lang="zh-CN" altLang="en-US" sz="2400" dirty="0" smtClean="0"/>
              <a:t>分析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11560" y="3897005"/>
            <a:ext cx="77048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肿瘤新生抗原评分代表肿瘤新生抗原的质量，分数越高越有可能被免疫识别。通过对比患者两次取样前后的肿瘤新生抗原变化，发现患者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被清除突变的新生抗原评分高于保留的，而患者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被清除突变的新生抗原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评分低于保留的。结合前面克隆进化分析的结论，患者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的主克隆突变预测肿瘤新生抗原更多地被保留下来，提示存在不同程度的免疫耐药。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结合评分代表肿瘤新生抗原被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识别和呈递的能力，分数越低结合能力越强，从结果上看，患者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被清除和被保留下来突变的肿瘤新生抗原在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识别能力上没有明显差异。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85700"/>
            <a:ext cx="1296144" cy="2410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65" y="1385700"/>
            <a:ext cx="1288755" cy="24101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029" y="1385700"/>
            <a:ext cx="1305220" cy="24101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35" y="1385700"/>
            <a:ext cx="1296145" cy="24101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587" y="1385700"/>
            <a:ext cx="1299435" cy="2410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29" y="1385700"/>
            <a:ext cx="1310427" cy="24101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061" y="3075806"/>
            <a:ext cx="589523" cy="4320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82206" y="975464"/>
            <a:ext cx="2448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Neoantigen Score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20168" y="975464"/>
            <a:ext cx="2448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 Binding Score</a:t>
            </a:r>
          </a:p>
        </p:txBody>
      </p:sp>
    </p:spTree>
    <p:extLst>
      <p:ext uri="{BB962C8B-B14F-4D97-AF65-F5344CB8AC3E}">
        <p14:creationId xmlns:p14="http://schemas.microsoft.com/office/powerpoint/2010/main" val="301629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en-US" altLang="zh-CN" sz="2400" dirty="0" smtClean="0"/>
              <a:t>TMB/TNB</a:t>
            </a:r>
            <a:r>
              <a:rPr lang="zh-CN" altLang="en-US" sz="2400" dirty="0" smtClean="0"/>
              <a:t>变化与残留肿瘤比例关系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1006" y="4479550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比例，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本前后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比例分析，没有发现明显的相关性。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9028"/>
              </p:ext>
            </p:extLst>
          </p:nvPr>
        </p:nvGraphicFramePr>
        <p:xfrm>
          <a:off x="891155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012293"/>
              </p:ext>
            </p:extLst>
          </p:nvPr>
        </p:nvGraphicFramePr>
        <p:xfrm>
          <a:off x="4283968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87953"/>
              </p:ext>
            </p:extLst>
          </p:nvPr>
        </p:nvGraphicFramePr>
        <p:xfrm>
          <a:off x="891155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85513"/>
              </p:ext>
            </p:extLst>
          </p:nvPr>
        </p:nvGraphicFramePr>
        <p:xfrm>
          <a:off x="4283968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6700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Ⅰ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HLA</a:t>
            </a:r>
            <a:r>
              <a:rPr lang="zh-CN" altLang="en-US" sz="2400" dirty="0" smtClean="0"/>
              <a:t>进化差异（</a:t>
            </a:r>
            <a:r>
              <a:rPr lang="en-US" altLang="zh-CN" sz="2400" dirty="0" smtClean="0"/>
              <a:t>HED</a:t>
            </a:r>
            <a:r>
              <a:rPr lang="zh-CN" altLang="en-US" sz="2400" dirty="0" smtClean="0"/>
              <a:t>）与</a:t>
            </a:r>
            <a:r>
              <a:rPr lang="zh-CN" altLang="en-US" sz="2400" dirty="0" smtClean="0"/>
              <a:t>残留肿瘤比例关系</a:t>
            </a:r>
            <a:endParaRPr lang="zh-CN" altLang="en-US" sz="2400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398169"/>
              </p:ext>
            </p:extLst>
          </p:nvPr>
        </p:nvGraphicFramePr>
        <p:xfrm>
          <a:off x="5004048" y="915566"/>
          <a:ext cx="3600000" cy="267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27584" y="3795886"/>
            <a:ext cx="720080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为种系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HLA-1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差异，通常高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患者表现出更好的免疫治疗疗效。通过比较各样本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比例关系，没有发现明显的相关性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535522"/>
              </p:ext>
            </p:extLst>
          </p:nvPr>
        </p:nvGraphicFramePr>
        <p:xfrm>
          <a:off x="539552" y="915566"/>
          <a:ext cx="41764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8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肿瘤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异质性（</a:t>
            </a:r>
            <a:r>
              <a:rPr lang="en-US" altLang="zh-CN" sz="2400" dirty="0" smtClean="0"/>
              <a:t>ITH</a:t>
            </a:r>
            <a:r>
              <a:rPr lang="zh-CN" altLang="en-US" sz="2400" dirty="0" smtClean="0"/>
              <a:t>）与</a:t>
            </a:r>
            <a:r>
              <a:rPr lang="zh-CN" altLang="en-US" sz="2400" dirty="0" smtClean="0"/>
              <a:t>残留肿瘤比例关系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114016"/>
              </p:ext>
            </p:extLst>
          </p:nvPr>
        </p:nvGraphicFramePr>
        <p:xfrm>
          <a:off x="4788024" y="1065857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3724830"/>
            <a:ext cx="720080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为肿瘤内异质性，通常低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患者会表现出更好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的免疫治疗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疗效。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通过比较各样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与残留肿瘤比例关系，没有发现明显的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940467"/>
              </p:ext>
            </p:extLst>
          </p:nvPr>
        </p:nvGraphicFramePr>
        <p:xfrm>
          <a:off x="612024" y="866944"/>
          <a:ext cx="4176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6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11560" y="843558"/>
            <a:ext cx="79928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肿瘤突变负荷（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检测方面，患者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经过新辅助治疗后，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的水平有不同程度的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降低。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在与免疫治疗相关的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的手术样本携带</a:t>
            </a:r>
            <a:r>
              <a:rPr kumimoji="1"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dMMR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突变；患者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的绩效样本检测到较低频的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的基线样本检测到与免疫治疗负向相关的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基因高拷贝数扩增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在所有患者中均检测到，基因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克隆进化分析，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的肿瘤克隆在两次取样中均检测到。并且对比主克隆，发现一些较小的亚克隆在新辅助治疗后缩少的幅度更大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肿瘤新生抗原分析，发现患者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被清除突变的新生抗原评分高于保留的，而患者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被清除突变的新生抗原评分低于保留的，提示存在不同程度的免疫耐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213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0">
            <a:extLst>
              <a:ext uri="{FF2B5EF4-FFF2-40B4-BE49-F238E27FC236}">
                <a16:creationId xmlns:a16="http://schemas.microsoft.com/office/drawing/2014/main" id="{CE8CF35F-CC28-4056-B9E9-1F22EAE97FA5}"/>
              </a:ext>
            </a:extLst>
          </p:cNvPr>
          <p:cNvSpPr/>
          <p:nvPr/>
        </p:nvSpPr>
        <p:spPr>
          <a:xfrm>
            <a:off x="4625991" y="1779664"/>
            <a:ext cx="2861574" cy="413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dirty="0">
                <a:solidFill>
                  <a:srgbClr val="2F5EB0"/>
                </a:solidFill>
                <a:latin typeface="微软雅黑" panose="020B0503020204020204" pitchFamily="34" charset="-122"/>
              </a:rPr>
              <a:t>患者样本信息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C929F-4B1F-46B1-BA92-19C8F6C48E1E}"/>
              </a:ext>
            </a:extLst>
          </p:cNvPr>
          <p:cNvSpPr/>
          <p:nvPr/>
        </p:nvSpPr>
        <p:spPr>
          <a:xfrm>
            <a:off x="4139952" y="1779662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01</a:t>
            </a:r>
            <a:endParaRPr lang="zh-CN" altLang="en-US" sz="1600" dirty="0"/>
          </a:p>
        </p:txBody>
      </p:sp>
      <p:sp>
        <p:nvSpPr>
          <p:cNvPr id="6" name="圆角矩形 42">
            <a:extLst>
              <a:ext uri="{FF2B5EF4-FFF2-40B4-BE49-F238E27FC236}">
                <a16:creationId xmlns:a16="http://schemas.microsoft.com/office/drawing/2014/main" id="{D439E040-720A-41E7-A32A-06BE52B10321}"/>
              </a:ext>
            </a:extLst>
          </p:cNvPr>
          <p:cNvSpPr/>
          <p:nvPr/>
        </p:nvSpPr>
        <p:spPr>
          <a:xfrm>
            <a:off x="4625993" y="2373574"/>
            <a:ext cx="2861573" cy="41341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WES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7F1077-7B06-4432-AF5E-A92FDBD96D28}"/>
              </a:ext>
            </a:extLst>
          </p:cNvPr>
          <p:cNvSpPr/>
          <p:nvPr/>
        </p:nvSpPr>
        <p:spPr>
          <a:xfrm>
            <a:off x="4139952" y="2373574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02</a:t>
            </a:r>
            <a:endParaRPr lang="zh-CN" altLang="en-US" sz="1600" dirty="0"/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2949638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小结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2949638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03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2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患者样本信息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2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样本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sample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35007"/>
              </p:ext>
            </p:extLst>
          </p:nvPr>
        </p:nvGraphicFramePr>
        <p:xfrm>
          <a:off x="899592" y="771550"/>
          <a:ext cx="7128790" cy="331236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25758">
                  <a:extLst>
                    <a:ext uri="{9D8B030D-6E8A-4147-A177-3AD203B41FA5}">
                      <a16:colId xmlns:a16="http://schemas.microsoft.com/office/drawing/2014/main" val="4248372046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1921069472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3015247519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716069971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2469740265"/>
                    </a:ext>
                  </a:extLst>
                </a:gridCol>
              </a:tblGrid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athology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手术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105923985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李*朋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745166363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栗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692316195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9558261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056803543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赵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3445325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郝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831310759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47138859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166460360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代*仁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901382023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李*暴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6644251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3568" y="4227934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该项目目前收集了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例食管鳞癌患者的治疗前基线肿瘤组织，其中患者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取到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了新辅助治疗后的肿瘤组织。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分别进行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提取、构建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文库和测序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后续分析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中，基线样本用（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）表示，术后样本用（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323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WES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16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54023"/>
              </p:ext>
            </p:extLst>
          </p:nvPr>
        </p:nvGraphicFramePr>
        <p:xfrm>
          <a:off x="4499992" y="771549"/>
          <a:ext cx="456247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26315"/>
              </p:ext>
            </p:extLst>
          </p:nvPr>
        </p:nvGraphicFramePr>
        <p:xfrm>
          <a:off x="70867" y="771550"/>
          <a:ext cx="456247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肿瘤突变负荷和肿瘤新生抗原负荷情况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90627" y="4001588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通过对样本进行肿瘤突变负荷（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）的检测，患者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，其余患者为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的状态。并且除了患者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，其余患者的样本都为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对于患者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，对比基线的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水平，手术样本检测出有不同程度的降低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603236" y="794544"/>
            <a:ext cx="792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133057" y="8637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763688" y="3150689"/>
            <a:ext cx="504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52104" y="3150689"/>
            <a:ext cx="491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91880" y="3150689"/>
            <a:ext cx="4467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28184" y="3147814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81229" y="3147814"/>
            <a:ext cx="45506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56376" y="3147814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9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免疫治疗正向和负向相关</a:t>
            </a:r>
            <a:r>
              <a:rPr lang="en-US" altLang="zh-CN" sz="2400" dirty="0" smtClean="0"/>
              <a:t>biomarker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5230" y="4155926"/>
            <a:ext cx="7885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HWX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的手术样本携带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dMMR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相关的突变。所有患者的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DGR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的绩效样本检测到较低频的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的基线样本检测到与免疫治疗负向相关的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MDM4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基因高拷贝数扩增。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11048"/>
              </p:ext>
            </p:extLst>
          </p:nvPr>
        </p:nvGraphicFramePr>
        <p:xfrm>
          <a:off x="467544" y="843558"/>
          <a:ext cx="8320802" cy="327967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4343">
                  <a:extLst>
                    <a:ext uri="{9D8B030D-6E8A-4147-A177-3AD203B41FA5}">
                      <a16:colId xmlns:a16="http://schemas.microsoft.com/office/drawing/2014/main" val="3585964048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2754872000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796761463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2558596297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2194229969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4225645746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3676338592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1227943563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2478391958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1064832415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4281141150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107332896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3114191279"/>
                    </a:ext>
                  </a:extLst>
                </a:gridCol>
                <a:gridCol w="594343">
                  <a:extLst>
                    <a:ext uri="{9D8B030D-6E8A-4147-A177-3AD203B41FA5}">
                      <a16:colId xmlns:a16="http://schemas.microsoft.com/office/drawing/2014/main" val="1441243764"/>
                    </a:ext>
                  </a:extLst>
                </a:gridCol>
              </a:tblGrid>
              <a:tr h="176411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DGR-B_WES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HWX-B_WES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LCB-B_WES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LCQ-B_WES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LCS-S_WES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LHP-S_WES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WZW-B_WES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WZW-S_WES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ZJ-B_WES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1671525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POLD1,p.Arg195*,0.0134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BRCA2,p.Ala2185Val,0.2791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44123021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ATR,p.Gln1926His,0.0952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BRIP1,p.Ile319Asn,0.0851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BRCA2,p.Ala2185Val,0.2791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7243388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2.31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3.16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949141369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333113148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B2M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2516971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ALK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64618516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EGFR,p.Ser687Ile,0.0367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34781459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JAK1/2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84650309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PTEN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41466675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STK11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1679578992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2229001560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MDM4,amp8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483037855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DNMT3A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extLst>
                  <a:ext uri="{0D108BD9-81ED-4DB2-BD59-A6C34878D82A}">
                    <a16:rowId xmlns:a16="http://schemas.microsoft.com/office/drawing/2014/main" val="349006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高频肿瘤样本驱动基因分析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148064" y="1275606"/>
            <a:ext cx="3384376" cy="158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肿瘤驱动基因分析发现不同患者共享很多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的突变在所有患者中均检测到，非常高频。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观察到基因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63478"/>
            <a:ext cx="3816424" cy="4358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24" y="3147814"/>
            <a:ext cx="462661" cy="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突变</a:t>
            </a:r>
            <a:r>
              <a:rPr lang="en-US" altLang="zh-CN" sz="2400" dirty="0" smtClean="0"/>
              <a:t>signature</a:t>
            </a:r>
            <a:r>
              <a:rPr lang="zh-CN" altLang="en-US" sz="2400" dirty="0" smtClean="0"/>
              <a:t>分析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1635646"/>
            <a:ext cx="637953" cy="10662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40074" y="4443958"/>
            <a:ext cx="7885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对所有样本的突变进行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分析，发现不同患者的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类型和比例呈现一定的差异。对比患者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在两次取样样本的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比较，发现它们共享同一些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类型，但是比例发生了变化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65376"/>
            <a:ext cx="2376264" cy="2464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131781"/>
            <a:ext cx="2376264" cy="12333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027" y="1263225"/>
            <a:ext cx="2226205" cy="23166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027" y="686060"/>
            <a:ext cx="2226205" cy="577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1963" y="1384318"/>
            <a:ext cx="1054905" cy="2074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02296" y="2072205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2296" y="2668198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LCS-S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02295" y="825435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02295" y="1446318"/>
            <a:ext cx="787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LHP-S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2295" y="3297670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6113" y="3923557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WZW-S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0232" y="825435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MHC-B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60232" y="1405511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ZJ-B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0232" y="1997920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HWX-B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60232" y="2551834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LJP-B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49144" y="3130598"/>
            <a:ext cx="85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LCQ-B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09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裕策生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18985</TotalTime>
  <Words>1357</Words>
  <Application>Microsoft Office PowerPoint</Application>
  <PresentationFormat>全屏显示(16:9)</PresentationFormat>
  <Paragraphs>329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Impact MT Std</vt:lpstr>
      <vt:lpstr>Xingkai SC Light</vt:lpstr>
      <vt:lpstr>Yuppy SC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裕策生物</vt:lpstr>
      <vt:lpstr>PD-1单抗联合化疗用于食管癌围手术期 新辅助治疗项目分析报告</vt:lpstr>
      <vt:lpstr>PowerPoint 演示文稿</vt:lpstr>
      <vt:lpstr>患者样本信息</vt:lpstr>
      <vt:lpstr>样本信息（sample information）</vt:lpstr>
      <vt:lpstr>WES相关分析</vt:lpstr>
      <vt:lpstr>肿瘤突变负荷和肿瘤新生抗原负荷情况</vt:lpstr>
      <vt:lpstr>免疫治疗正向和负向相关biomarker情况</vt:lpstr>
      <vt:lpstr>高频肿瘤样本驱动基因分析</vt:lpstr>
      <vt:lpstr>突变signature分析</vt:lpstr>
      <vt:lpstr>两次取样共同突变位点数量</vt:lpstr>
      <vt:lpstr>治疗前后肿瘤克隆进化分析</vt:lpstr>
      <vt:lpstr>治疗前后肿瘤新生抗原(Neoantigen)分析</vt:lpstr>
      <vt:lpstr>TMB/TNB变化与残留肿瘤比例关系</vt:lpstr>
      <vt:lpstr>Ⅰ型HLA进化差异（HED）与残留肿瘤比例关系</vt:lpstr>
      <vt:lpstr>肿瘤内异质性（ITH）与残留肿瘤比例关系</vt:lpstr>
      <vt:lpstr>小结</vt:lpstr>
      <vt:lpstr>小结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</dc:title>
  <dc:subject>wen</dc:subject>
  <dc:creator>wen</dc:creator>
  <cp:lastModifiedBy>金 皓玄</cp:lastModifiedBy>
  <cp:revision>507</cp:revision>
  <dcterms:created xsi:type="dcterms:W3CDTF">2015-12-30T00:59:00Z</dcterms:created>
  <dcterms:modified xsi:type="dcterms:W3CDTF">2020-04-15T10:43:26Z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