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10" r:id="rId2"/>
    <p:sldId id="1295" r:id="rId3"/>
    <p:sldId id="1299" r:id="rId4"/>
    <p:sldId id="1306" r:id="rId5"/>
    <p:sldId id="1353" r:id="rId6"/>
    <p:sldId id="1318" r:id="rId7"/>
    <p:sldId id="1338" r:id="rId8"/>
    <p:sldId id="1346" r:id="rId9"/>
    <p:sldId id="1333" r:id="rId10"/>
    <p:sldId id="1352" r:id="rId11"/>
    <p:sldId id="1351" r:id="rId12"/>
    <p:sldId id="1354" r:id="rId13"/>
    <p:sldId id="1355" r:id="rId14"/>
    <p:sldId id="1356" r:id="rId15"/>
    <p:sldId id="1358" r:id="rId16"/>
    <p:sldId id="1357" r:id="rId17"/>
    <p:sldId id="1326" r:id="rId18"/>
    <p:sldId id="1348" r:id="rId19"/>
    <p:sldId id="1298" r:id="rId20"/>
    <p:sldId id="1350" r:id="rId21"/>
  </p:sldIdLst>
  <p:sldSz cx="9144000" cy="5143500" type="screen16x9"/>
  <p:notesSz cx="6858000" cy="9144000"/>
  <p:defaultTextStyle>
    <a:defPPr>
      <a:defRPr lang="zh-CN"/>
    </a:defPPr>
    <a:lvl1pPr marL="0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09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38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67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6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565" algn="l" defTabSz="685165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3" userDrawn="1">
          <p15:clr>
            <a:srgbClr val="A4A3A4"/>
          </p15:clr>
        </p15:guide>
        <p15:guide id="2" pos="28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0"/>
    <a:srgbClr val="FEFB04"/>
    <a:srgbClr val="FF66FF"/>
    <a:srgbClr val="FDACAC"/>
    <a:srgbClr val="FDF0AA"/>
    <a:srgbClr val="C3FDAC"/>
    <a:srgbClr val="ACFDDA"/>
    <a:srgbClr val="ACDAFD"/>
    <a:srgbClr val="C3ACFD"/>
    <a:srgbClr val="FDA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howGuides="1">
      <p:cViewPr varScale="1">
        <p:scale>
          <a:sx n="152" d="100"/>
          <a:sy n="152" d="100"/>
        </p:scale>
        <p:origin x="312" y="126"/>
      </p:cViewPr>
      <p:guideLst>
        <p:guide orient="horz" pos="1623"/>
        <p:guide pos="28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6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&#24352;&#22269;&#24198;301&#39135;&#31649;&#40158;&#30284;&#26032;&#36741;&#21161;\analysis\biomarker_summary\biomaker_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&#24352;&#22269;&#24198;301&#39135;&#31649;&#40158;&#30284;&#26032;&#36741;&#21161;\analysis\biomarker_summary\biomaker_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&#24352;&#22269;&#24198;301&#39135;&#31649;&#40158;&#30284;&#26032;&#36741;&#21161;\analysis\HED_ITH\H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&#24352;&#22269;&#24198;301&#39135;&#31649;&#40158;&#30284;&#26032;&#36741;&#21161;\analysis\HED_ITH\H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&#24352;&#22269;&#24198;301&#39135;&#31649;&#40158;&#30284;&#26032;&#36741;&#21161;\analysis\&#31532;&#20108;&#25209;\tide\TIDE.result.txt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&#24352;&#22269;&#24198;301&#39135;&#31649;&#40158;&#30284;&#26032;&#36741;&#21161;\analysis\biomarker_summary\biomaker_summar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&#24352;&#22269;&#24198;301&#39135;&#31649;&#40158;&#30284;&#26032;&#36741;&#21161;\analysis\biomarker_summary\biomaker_summar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&#24352;&#22269;&#24198;301&#39135;&#31649;&#40158;&#30284;&#26032;&#36741;&#21161;\analysis\biomarker_summary\biomaker_summar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&#24352;&#22269;&#24198;301&#39135;&#31649;&#40158;&#30284;&#26032;&#36741;&#21161;\analysis\biomarker_summary\biomaker_summar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TMB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  <a:sp3d>
              <a:contourClr>
                <a:schemeClr val="accent1">
                  <a:lumMod val="75000"/>
                </a:schemeClr>
              </a:contourClr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  <a:sp3d>
                <a:contourClr>
                  <a:schemeClr val="accent1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674-4847-96A6-1DA054C8404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  <a:effectLst/>
              <a:sp3d>
                <a:contourClr>
                  <a:schemeClr val="accent1">
                    <a:lumMod val="5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674-4847-96A6-1DA054C8404C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  <a:sp3d>
                <a:contourClr>
                  <a:schemeClr val="accent1">
                    <a:lumMod val="60000"/>
                    <a:lumOff val="4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4674-4847-96A6-1DA054C8404C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  <a:sp3d>
                <a:contourClr>
                  <a:schemeClr val="accent1">
                    <a:lumMod val="60000"/>
                    <a:lumOff val="4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C-4674-4847-96A6-1DA054C8404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  <a:sp3d>
                <a:contourClr>
                  <a:schemeClr val="accent1">
                    <a:lumMod val="60000"/>
                    <a:lumOff val="4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4674-4847-96A6-1DA054C8404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  <a:sp3d>
                <a:contourClr>
                  <a:schemeClr val="accent1">
                    <a:lumMod val="60000"/>
                    <a:lumOff val="4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674-4847-96A6-1DA054C8404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  <a:sp3d>
                <a:contourClr>
                  <a:schemeClr val="accent1">
                    <a:lumMod val="60000"/>
                    <a:lumOff val="4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A-4674-4847-96A6-1DA054C8404C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  <a:sp3d>
                <a:contourClr>
                  <a:schemeClr val="accent1">
                    <a:lumMod val="60000"/>
                    <a:lumOff val="40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674-4847-96A6-1DA054C8404C}"/>
              </c:ext>
            </c:extLst>
          </c:dPt>
          <c:cat>
            <c:strRef>
              <c:f>TMBTNB!$A$2:$A$22</c:f>
              <c:strCache>
                <c:ptCount val="18"/>
                <c:pt idx="0">
                  <c:v>LCB-B_WES</c:v>
                </c:pt>
                <c:pt idx="1">
                  <c:v>DGR-B_WES</c:v>
                </c:pt>
                <c:pt idx="2">
                  <c:v>LCS-B_WES</c:v>
                </c:pt>
                <c:pt idx="3">
                  <c:v>ZJ-B_WES</c:v>
                </c:pt>
                <c:pt idx="4">
                  <c:v>LJP-B_WES</c:v>
                </c:pt>
                <c:pt idx="5">
                  <c:v>LCQ-B_WES</c:v>
                </c:pt>
                <c:pt idx="6">
                  <c:v>LHP-B_WES</c:v>
                </c:pt>
                <c:pt idx="7">
                  <c:v>HWX-B_WES</c:v>
                </c:pt>
                <c:pt idx="8">
                  <c:v>ZXZ_WES</c:v>
                </c:pt>
                <c:pt idx="9">
                  <c:v>JXS_WES</c:v>
                </c:pt>
                <c:pt idx="10">
                  <c:v>SYQ_WES</c:v>
                </c:pt>
                <c:pt idx="11">
                  <c:v>WZW-B_WES</c:v>
                </c:pt>
                <c:pt idx="12">
                  <c:v>PYG_WES</c:v>
                </c:pt>
                <c:pt idx="13">
                  <c:v>LF_WES</c:v>
                </c:pt>
                <c:pt idx="14">
                  <c:v>CGJ_WES</c:v>
                </c:pt>
                <c:pt idx="15">
                  <c:v>LGF_WES</c:v>
                </c:pt>
                <c:pt idx="16">
                  <c:v>ZXJ_WES</c:v>
                </c:pt>
                <c:pt idx="17">
                  <c:v>MHC-B_WES</c:v>
                </c:pt>
              </c:strCache>
            </c:strRef>
          </c:cat>
          <c:val>
            <c:numRef>
              <c:f>TMBTNB!$C$2:$C$22</c:f>
              <c:numCache>
                <c:formatCode>General</c:formatCode>
                <c:ptCount val="18"/>
                <c:pt idx="0">
                  <c:v>11.81</c:v>
                </c:pt>
                <c:pt idx="1">
                  <c:v>10.67</c:v>
                </c:pt>
                <c:pt idx="2">
                  <c:v>8.4499999999999993</c:v>
                </c:pt>
                <c:pt idx="3">
                  <c:v>7.43</c:v>
                </c:pt>
                <c:pt idx="4">
                  <c:v>6.58</c:v>
                </c:pt>
                <c:pt idx="5">
                  <c:v>6.54</c:v>
                </c:pt>
                <c:pt idx="6">
                  <c:v>6.32</c:v>
                </c:pt>
                <c:pt idx="7">
                  <c:v>5.87</c:v>
                </c:pt>
                <c:pt idx="8">
                  <c:v>4.82</c:v>
                </c:pt>
                <c:pt idx="9">
                  <c:v>4.05</c:v>
                </c:pt>
                <c:pt idx="10">
                  <c:v>3.68</c:v>
                </c:pt>
                <c:pt idx="11">
                  <c:v>3.29</c:v>
                </c:pt>
                <c:pt idx="12">
                  <c:v>3.06</c:v>
                </c:pt>
                <c:pt idx="13">
                  <c:v>2.97</c:v>
                </c:pt>
                <c:pt idx="14">
                  <c:v>2.61</c:v>
                </c:pt>
                <c:pt idx="15">
                  <c:v>2.4700000000000002</c:v>
                </c:pt>
                <c:pt idx="16">
                  <c:v>1.72</c:v>
                </c:pt>
                <c:pt idx="17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674-4847-96A6-1DA054C840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51569967"/>
        <c:axId val="1551574127"/>
        <c:axId val="0"/>
      </c:bar3DChart>
      <c:catAx>
        <c:axId val="1551569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51574127"/>
        <c:crosses val="autoZero"/>
        <c:auto val="1"/>
        <c:lblAlgn val="ctr"/>
        <c:lblOffset val="100"/>
        <c:noMultiLvlLbl val="0"/>
      </c:catAx>
      <c:valAx>
        <c:axId val="1551574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51569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TNB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  <a:sp3d>
              <a:contourClr>
                <a:schemeClr val="accent6">
                  <a:lumMod val="75000"/>
                </a:schemeClr>
              </a:contourClr>
            </a:sp3d>
          </c:spPr>
          <c:invertIfNegative val="0"/>
          <c:dPt>
            <c:idx val="1"/>
            <c:invertIfNegative val="0"/>
            <c:bubble3D val="0"/>
            <c:spPr>
              <a:solidFill>
                <a:srgbClr val="1D2C12"/>
              </a:solidFill>
              <a:ln>
                <a:solidFill>
                  <a:srgbClr val="1D2C12"/>
                </a:solidFill>
              </a:ln>
              <a:effectLst/>
              <a:sp3d>
                <a:contourClr>
                  <a:srgbClr val="1D2C12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73D-45A5-A520-9C7FAC8D9602}"/>
              </c:ext>
            </c:extLst>
          </c:dPt>
          <c:dPt>
            <c:idx val="2"/>
            <c:invertIfNegative val="0"/>
            <c:bubble3D val="0"/>
            <c:spPr>
              <a:solidFill>
                <a:srgbClr val="1D2C12"/>
              </a:solidFill>
              <a:ln>
                <a:solidFill>
                  <a:srgbClr val="1D2C12"/>
                </a:solidFill>
              </a:ln>
              <a:effectLst/>
              <a:sp3d>
                <a:contourClr>
                  <a:srgbClr val="1D2C12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73D-45A5-A520-9C7FAC8D9602}"/>
              </c:ext>
            </c:extLst>
          </c:dPt>
          <c:cat>
            <c:strRef>
              <c:f>TMBTNB!$A$2:$A$22</c:f>
              <c:strCache>
                <c:ptCount val="18"/>
                <c:pt idx="0">
                  <c:v>LCB-B_WES</c:v>
                </c:pt>
                <c:pt idx="1">
                  <c:v>DGR-B_WES</c:v>
                </c:pt>
                <c:pt idx="2">
                  <c:v>LCS-B_WES</c:v>
                </c:pt>
                <c:pt idx="3">
                  <c:v>ZJ-B_WES</c:v>
                </c:pt>
                <c:pt idx="4">
                  <c:v>LJP-B_WES</c:v>
                </c:pt>
                <c:pt idx="5">
                  <c:v>LCQ-B_WES</c:v>
                </c:pt>
                <c:pt idx="6">
                  <c:v>LHP-B_WES</c:v>
                </c:pt>
                <c:pt idx="7">
                  <c:v>HWX-B_WES</c:v>
                </c:pt>
                <c:pt idx="8">
                  <c:v>ZXZ_WES</c:v>
                </c:pt>
                <c:pt idx="9">
                  <c:v>JXS_WES</c:v>
                </c:pt>
                <c:pt idx="10">
                  <c:v>SYQ_WES</c:v>
                </c:pt>
                <c:pt idx="11">
                  <c:v>WZW-B_WES</c:v>
                </c:pt>
                <c:pt idx="12">
                  <c:v>PYG_WES</c:v>
                </c:pt>
                <c:pt idx="13">
                  <c:v>LF_WES</c:v>
                </c:pt>
                <c:pt idx="14">
                  <c:v>CGJ_WES</c:v>
                </c:pt>
                <c:pt idx="15">
                  <c:v>LGF_WES</c:v>
                </c:pt>
                <c:pt idx="16">
                  <c:v>ZXJ_WES</c:v>
                </c:pt>
                <c:pt idx="17">
                  <c:v>MHC-B_WES</c:v>
                </c:pt>
              </c:strCache>
            </c:strRef>
          </c:cat>
          <c:val>
            <c:numRef>
              <c:f>TMBTNB!$E$2:$E$22</c:f>
              <c:numCache>
                <c:formatCode>General</c:formatCode>
                <c:ptCount val="18"/>
                <c:pt idx="0">
                  <c:v>3.77</c:v>
                </c:pt>
                <c:pt idx="1">
                  <c:v>4.83</c:v>
                </c:pt>
                <c:pt idx="2">
                  <c:v>4.9400000000000004</c:v>
                </c:pt>
                <c:pt idx="3">
                  <c:v>3.28</c:v>
                </c:pt>
                <c:pt idx="4">
                  <c:v>3.29</c:v>
                </c:pt>
                <c:pt idx="5">
                  <c:v>2.74</c:v>
                </c:pt>
                <c:pt idx="6">
                  <c:v>3.32</c:v>
                </c:pt>
                <c:pt idx="7">
                  <c:v>3.37</c:v>
                </c:pt>
                <c:pt idx="8">
                  <c:v>1.38</c:v>
                </c:pt>
                <c:pt idx="9">
                  <c:v>2.4500000000000002</c:v>
                </c:pt>
                <c:pt idx="10">
                  <c:v>1.67</c:v>
                </c:pt>
                <c:pt idx="11">
                  <c:v>1.23</c:v>
                </c:pt>
                <c:pt idx="12">
                  <c:v>1.67</c:v>
                </c:pt>
                <c:pt idx="13">
                  <c:v>1.28</c:v>
                </c:pt>
                <c:pt idx="14">
                  <c:v>0.7</c:v>
                </c:pt>
                <c:pt idx="15">
                  <c:v>0.78</c:v>
                </c:pt>
                <c:pt idx="16">
                  <c:v>0.6</c:v>
                </c:pt>
                <c:pt idx="17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3D-45A5-A520-9C7FAC8D96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51569967"/>
        <c:axId val="1551574127"/>
        <c:axId val="0"/>
      </c:bar3DChart>
      <c:catAx>
        <c:axId val="1551569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51574127"/>
        <c:crosses val="autoZero"/>
        <c:auto val="1"/>
        <c:lblAlgn val="ctr"/>
        <c:lblOffset val="100"/>
        <c:noMultiLvlLbl val="0"/>
      </c:catAx>
      <c:valAx>
        <c:axId val="1551574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51569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Sheet1!$H$14</c:f>
              <c:strCache>
                <c:ptCount val="1"/>
                <c:pt idx="0">
                  <c:v>HED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Sheet1!$G$15:$G$32</c:f>
              <c:strCache>
                <c:ptCount val="18"/>
                <c:pt idx="0">
                  <c:v>LGF</c:v>
                </c:pt>
                <c:pt idx="1">
                  <c:v>CGJ</c:v>
                </c:pt>
                <c:pt idx="2">
                  <c:v>PYG</c:v>
                </c:pt>
                <c:pt idx="3">
                  <c:v>LJP-B</c:v>
                </c:pt>
                <c:pt idx="4">
                  <c:v>WZW-B</c:v>
                </c:pt>
                <c:pt idx="5">
                  <c:v>JXS</c:v>
                </c:pt>
                <c:pt idx="6">
                  <c:v>ZXJ</c:v>
                </c:pt>
                <c:pt idx="7">
                  <c:v>LHP-B</c:v>
                </c:pt>
                <c:pt idx="8">
                  <c:v>LCQ-B</c:v>
                </c:pt>
                <c:pt idx="9">
                  <c:v>HWX-B</c:v>
                </c:pt>
                <c:pt idx="10">
                  <c:v>LCS-B</c:v>
                </c:pt>
                <c:pt idx="11">
                  <c:v>MHC-B</c:v>
                </c:pt>
                <c:pt idx="12">
                  <c:v>ZJ-B</c:v>
                </c:pt>
                <c:pt idx="13">
                  <c:v>DGR-B</c:v>
                </c:pt>
                <c:pt idx="14">
                  <c:v>ZXZ</c:v>
                </c:pt>
                <c:pt idx="15">
                  <c:v>LF</c:v>
                </c:pt>
                <c:pt idx="16">
                  <c:v>SYQ</c:v>
                </c:pt>
                <c:pt idx="17">
                  <c:v>LCB-B</c:v>
                </c:pt>
              </c:strCache>
            </c:strRef>
          </c:cat>
          <c:val>
            <c:numRef>
              <c:f>Sheet1!$H$15:$H$32</c:f>
              <c:numCache>
                <c:formatCode>General</c:formatCode>
                <c:ptCount val="18"/>
                <c:pt idx="0">
                  <c:v>9.84</c:v>
                </c:pt>
                <c:pt idx="1">
                  <c:v>8.99</c:v>
                </c:pt>
                <c:pt idx="2">
                  <c:v>8.59</c:v>
                </c:pt>
                <c:pt idx="3">
                  <c:v>8.4700000000000006</c:v>
                </c:pt>
                <c:pt idx="4">
                  <c:v>7.86</c:v>
                </c:pt>
                <c:pt idx="5">
                  <c:v>7.52</c:v>
                </c:pt>
                <c:pt idx="6">
                  <c:v>7.27</c:v>
                </c:pt>
                <c:pt idx="7">
                  <c:v>7.07</c:v>
                </c:pt>
                <c:pt idx="8">
                  <c:v>6.32</c:v>
                </c:pt>
                <c:pt idx="9">
                  <c:v>6.22</c:v>
                </c:pt>
                <c:pt idx="10">
                  <c:v>6.22</c:v>
                </c:pt>
                <c:pt idx="11">
                  <c:v>5.98</c:v>
                </c:pt>
                <c:pt idx="12">
                  <c:v>5.66</c:v>
                </c:pt>
                <c:pt idx="13">
                  <c:v>5.4</c:v>
                </c:pt>
                <c:pt idx="14">
                  <c:v>5.37</c:v>
                </c:pt>
                <c:pt idx="15">
                  <c:v>4.66</c:v>
                </c:pt>
                <c:pt idx="16">
                  <c:v>4.57</c:v>
                </c:pt>
                <c:pt idx="17">
                  <c:v>4.3899999999999997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B3-4DEE-8E96-9D949A7707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10"/>
        <c:axId val="1551085887"/>
        <c:axId val="1551086303"/>
      </c:barChart>
      <c:catAx>
        <c:axId val="1551085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51086303"/>
        <c:crosses val="autoZero"/>
        <c:auto val="1"/>
        <c:lblAlgn val="ctr"/>
        <c:lblOffset val="100"/>
        <c:noMultiLvlLbl val="0"/>
      </c:catAx>
      <c:valAx>
        <c:axId val="1551086303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51085887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Sheet2!$I$19</c:f>
              <c:strCache>
                <c:ptCount val="1"/>
                <c:pt idx="0">
                  <c:v>ITH</c:v>
                </c:pt>
              </c:strCache>
            </c:strRef>
          </c:tx>
          <c:spPr>
            <a:solidFill>
              <a:srgbClr val="002060"/>
            </a:solidFill>
            <a:ln>
              <a:solidFill>
                <a:srgbClr val="002060"/>
              </a:solidFill>
            </a:ln>
            <a:effectLst/>
          </c:spPr>
          <c:invertIfNegative val="0"/>
          <c:cat>
            <c:strRef>
              <c:f>Sheet2!$H$20:$H$37</c:f>
              <c:strCache>
                <c:ptCount val="18"/>
                <c:pt idx="0">
                  <c:v>LF</c:v>
                </c:pt>
                <c:pt idx="1">
                  <c:v>LGF</c:v>
                </c:pt>
                <c:pt idx="2">
                  <c:v>HWX-B</c:v>
                </c:pt>
                <c:pt idx="3">
                  <c:v>LHP-B</c:v>
                </c:pt>
                <c:pt idx="4">
                  <c:v>SYQ</c:v>
                </c:pt>
                <c:pt idx="5">
                  <c:v>PYG</c:v>
                </c:pt>
                <c:pt idx="6">
                  <c:v>CGJ</c:v>
                </c:pt>
                <c:pt idx="7">
                  <c:v>ZXZ</c:v>
                </c:pt>
                <c:pt idx="8">
                  <c:v>WZW-B</c:v>
                </c:pt>
                <c:pt idx="9">
                  <c:v>ZXJ</c:v>
                </c:pt>
                <c:pt idx="10">
                  <c:v>JXS</c:v>
                </c:pt>
                <c:pt idx="11">
                  <c:v>LCB-B</c:v>
                </c:pt>
                <c:pt idx="12">
                  <c:v>DGR-B</c:v>
                </c:pt>
                <c:pt idx="13">
                  <c:v>ZJ-B</c:v>
                </c:pt>
                <c:pt idx="14">
                  <c:v>MHC-B</c:v>
                </c:pt>
                <c:pt idx="15">
                  <c:v>LJP-B</c:v>
                </c:pt>
                <c:pt idx="16">
                  <c:v>LCQ-B</c:v>
                </c:pt>
                <c:pt idx="17">
                  <c:v>LCS-B</c:v>
                </c:pt>
              </c:strCache>
            </c:strRef>
          </c:cat>
          <c:val>
            <c:numRef>
              <c:f>Sheet2!$I$20:$I$37</c:f>
              <c:numCache>
                <c:formatCode>@</c:formatCode>
                <c:ptCount val="18"/>
                <c:pt idx="0">
                  <c:v>0</c:v>
                </c:pt>
                <c:pt idx="1">
                  <c:v>0.31</c:v>
                </c:pt>
                <c:pt idx="2">
                  <c:v>0.32</c:v>
                </c:pt>
                <c:pt idx="3">
                  <c:v>0.41</c:v>
                </c:pt>
                <c:pt idx="4">
                  <c:v>0.42</c:v>
                </c:pt>
                <c:pt idx="5">
                  <c:v>0.45</c:v>
                </c:pt>
                <c:pt idx="6">
                  <c:v>0.46</c:v>
                </c:pt>
                <c:pt idx="7">
                  <c:v>0.46</c:v>
                </c:pt>
                <c:pt idx="8">
                  <c:v>0.55000000000000004</c:v>
                </c:pt>
                <c:pt idx="9">
                  <c:v>0.71</c:v>
                </c:pt>
                <c:pt idx="10">
                  <c:v>0.73</c:v>
                </c:pt>
                <c:pt idx="11">
                  <c:v>0.73</c:v>
                </c:pt>
                <c:pt idx="12">
                  <c:v>0.75</c:v>
                </c:pt>
                <c:pt idx="13">
                  <c:v>0.78</c:v>
                </c:pt>
                <c:pt idx="14">
                  <c:v>0.79</c:v>
                </c:pt>
                <c:pt idx="15">
                  <c:v>0.85</c:v>
                </c:pt>
                <c:pt idx="16">
                  <c:v>0.91</c:v>
                </c:pt>
                <c:pt idx="17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1B-4A6A-9139-F54018F19C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1085887"/>
        <c:axId val="1551086303"/>
      </c:barChart>
      <c:catAx>
        <c:axId val="1551085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51086303"/>
        <c:crosses val="autoZero"/>
        <c:auto val="1"/>
        <c:lblAlgn val="ctr"/>
        <c:lblOffset val="100"/>
        <c:noMultiLvlLbl val="0"/>
      </c:catAx>
      <c:valAx>
        <c:axId val="15510863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51085887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>
                <a:solidFill>
                  <a:schemeClr val="tx1"/>
                </a:solidFill>
              </a:rPr>
              <a:t>TIDE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TIDE.result!$E$1</c:f>
              <c:strCache>
                <c:ptCount val="1"/>
                <c:pt idx="0">
                  <c:v>CTL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99-43BA-B249-5EA2C29748EC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C99-43BA-B249-5EA2C29748EC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99-43BA-B249-5EA2C29748EC}"/>
              </c:ext>
            </c:extLst>
          </c:dPt>
          <c:cat>
            <c:strRef>
              <c:f>TIDE.result!$D$2:$D$9</c:f>
              <c:strCache>
                <c:ptCount val="8"/>
                <c:pt idx="0">
                  <c:v>ZXZ</c:v>
                </c:pt>
                <c:pt idx="1">
                  <c:v>LF</c:v>
                </c:pt>
                <c:pt idx="2">
                  <c:v>ZXJ</c:v>
                </c:pt>
                <c:pt idx="3">
                  <c:v>PYG</c:v>
                </c:pt>
                <c:pt idx="4">
                  <c:v>JXS</c:v>
                </c:pt>
                <c:pt idx="5">
                  <c:v>SYQ</c:v>
                </c:pt>
                <c:pt idx="6">
                  <c:v>LGF</c:v>
                </c:pt>
                <c:pt idx="7">
                  <c:v>CGJ</c:v>
                </c:pt>
              </c:strCache>
            </c:strRef>
          </c:cat>
          <c:val>
            <c:numRef>
              <c:f>TIDE.result!$E$2:$E$9</c:f>
              <c:numCache>
                <c:formatCode>General</c:formatCode>
                <c:ptCount val="8"/>
                <c:pt idx="0">
                  <c:v>1.5595879437464899</c:v>
                </c:pt>
                <c:pt idx="1">
                  <c:v>0.474285187909672</c:v>
                </c:pt>
                <c:pt idx="2">
                  <c:v>0.15038672722640201</c:v>
                </c:pt>
                <c:pt idx="3">
                  <c:v>0.12988500435476</c:v>
                </c:pt>
                <c:pt idx="4">
                  <c:v>5.2242470435687999E-2</c:v>
                </c:pt>
                <c:pt idx="5">
                  <c:v>-0.23672528237569701</c:v>
                </c:pt>
                <c:pt idx="6">
                  <c:v>-0.93867210464292705</c:v>
                </c:pt>
                <c:pt idx="7">
                  <c:v>-1.1909899466543801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99-43BA-B249-5EA2C29748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3721311"/>
        <c:axId val="1823721727"/>
      </c:barChart>
      <c:catAx>
        <c:axId val="1823721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3721727"/>
        <c:crosses val="autoZero"/>
        <c:auto val="1"/>
        <c:lblAlgn val="ctr"/>
        <c:lblOffset val="100"/>
        <c:noMultiLvlLbl val="0"/>
      </c:catAx>
      <c:valAx>
        <c:axId val="1823721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3721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2">
                  <a:lumMod val="75000"/>
                </a:schemeClr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8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098-4472-A6EB-67B5C76785E1}"/>
              </c:ext>
            </c:extLst>
          </c:dPt>
          <c:dPt>
            <c:idx val="4"/>
            <c:marker>
              <c:symbol val="circle"/>
              <c:size val="8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1098-4472-A6EB-67B5C76785E1}"/>
              </c:ext>
            </c:extLst>
          </c:dPt>
          <c:dPt>
            <c:idx val="7"/>
            <c:marker>
              <c:symbol val="circle"/>
              <c:size val="8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098-4472-A6EB-67B5C76785E1}"/>
              </c:ext>
            </c:extLst>
          </c:dPt>
          <c:xVal>
            <c:numRef>
              <c:f>残留肿瘤细胞!$B$2:$B$10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60</c:v>
                </c:pt>
                <c:pt idx="3">
                  <c:v>80</c:v>
                </c:pt>
                <c:pt idx="4">
                  <c:v>80</c:v>
                </c:pt>
                <c:pt idx="5">
                  <c:v>0</c:v>
                </c:pt>
                <c:pt idx="6">
                  <c:v>1</c:v>
                </c:pt>
                <c:pt idx="7">
                  <c:v>90</c:v>
                </c:pt>
                <c:pt idx="8">
                  <c:v>40</c:v>
                </c:pt>
              </c:numCache>
            </c:numRef>
          </c:xVal>
          <c:yVal>
            <c:numRef>
              <c:f>残留肿瘤细胞!$D$2:$D$10</c:f>
              <c:numCache>
                <c:formatCode>General</c:formatCode>
                <c:ptCount val="9"/>
                <c:pt idx="0">
                  <c:v>10.67</c:v>
                </c:pt>
                <c:pt idx="1">
                  <c:v>5.87</c:v>
                </c:pt>
                <c:pt idx="2">
                  <c:v>11.81</c:v>
                </c:pt>
                <c:pt idx="3">
                  <c:v>8.4499999999999993</c:v>
                </c:pt>
                <c:pt idx="4">
                  <c:v>6.32</c:v>
                </c:pt>
                <c:pt idx="5">
                  <c:v>6.58</c:v>
                </c:pt>
                <c:pt idx="6">
                  <c:v>1.6</c:v>
                </c:pt>
                <c:pt idx="7">
                  <c:v>3.29</c:v>
                </c:pt>
                <c:pt idx="8">
                  <c:v>7.43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098-4472-A6EB-67B5C76785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1084223"/>
        <c:axId val="1386806255"/>
      </c:scatterChart>
      <c:valAx>
        <c:axId val="1551084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386806255"/>
        <c:crosses val="autoZero"/>
        <c:crossBetween val="midCat"/>
      </c:valAx>
      <c:valAx>
        <c:axId val="138680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en-US"/>
                  <a:t>TMB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510842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lumMod val="75000"/>
                </a:schemeClr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8"/>
              <c:spPr>
                <a:solidFill>
                  <a:schemeClr val="accent6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F2E-47D8-988B-AF5C09D8F14E}"/>
              </c:ext>
            </c:extLst>
          </c:dPt>
          <c:dPt>
            <c:idx val="4"/>
            <c:marker>
              <c:symbol val="circle"/>
              <c:size val="8"/>
              <c:spPr>
                <a:solidFill>
                  <a:schemeClr val="accent6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1F2E-47D8-988B-AF5C09D8F14E}"/>
              </c:ext>
            </c:extLst>
          </c:dPt>
          <c:dPt>
            <c:idx val="7"/>
            <c:marker>
              <c:symbol val="circle"/>
              <c:size val="8"/>
              <c:spPr>
                <a:solidFill>
                  <a:schemeClr val="accent6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F2E-47D8-988B-AF5C09D8F14E}"/>
              </c:ext>
            </c:extLst>
          </c:dPt>
          <c:xVal>
            <c:numRef>
              <c:f>残留肿瘤细胞!$B$2:$B$10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60</c:v>
                </c:pt>
                <c:pt idx="3">
                  <c:v>80</c:v>
                </c:pt>
                <c:pt idx="4">
                  <c:v>80</c:v>
                </c:pt>
                <c:pt idx="5">
                  <c:v>0</c:v>
                </c:pt>
                <c:pt idx="6">
                  <c:v>1</c:v>
                </c:pt>
                <c:pt idx="7">
                  <c:v>90</c:v>
                </c:pt>
                <c:pt idx="8">
                  <c:v>40</c:v>
                </c:pt>
              </c:numCache>
            </c:numRef>
          </c:xVal>
          <c:yVal>
            <c:numRef>
              <c:f>残留肿瘤细胞!$G$2:$G$10</c:f>
              <c:numCache>
                <c:formatCode>General</c:formatCode>
                <c:ptCount val="9"/>
                <c:pt idx="0">
                  <c:v>4.83</c:v>
                </c:pt>
                <c:pt idx="1">
                  <c:v>3.37</c:v>
                </c:pt>
                <c:pt idx="2">
                  <c:v>3.77</c:v>
                </c:pt>
                <c:pt idx="3">
                  <c:v>4.9400000000000004</c:v>
                </c:pt>
                <c:pt idx="4">
                  <c:v>3.32</c:v>
                </c:pt>
                <c:pt idx="5">
                  <c:v>3.29</c:v>
                </c:pt>
                <c:pt idx="6">
                  <c:v>0.78</c:v>
                </c:pt>
                <c:pt idx="7">
                  <c:v>1.23</c:v>
                </c:pt>
                <c:pt idx="8">
                  <c:v>3.28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F2E-47D8-988B-AF5C09D8F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1084223"/>
        <c:axId val="1386806255"/>
      </c:scatterChart>
      <c:valAx>
        <c:axId val="1551084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386806255"/>
        <c:crosses val="autoZero"/>
        <c:crossBetween val="midCat"/>
      </c:valAx>
      <c:valAx>
        <c:axId val="138680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en-US"/>
                  <a:t>TNB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510842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2">
                  <a:lumMod val="75000"/>
                </a:schemeClr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8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987-4AD7-98AA-248B99487852}"/>
              </c:ext>
            </c:extLst>
          </c:dPt>
          <c:dPt>
            <c:idx val="4"/>
            <c:marker>
              <c:symbol val="circle"/>
              <c:size val="8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987-4AD7-98AA-248B99487852}"/>
              </c:ext>
            </c:extLst>
          </c:dPt>
          <c:dPt>
            <c:idx val="7"/>
            <c:marker>
              <c:symbol val="circle"/>
              <c:size val="8"/>
              <c:spPr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987-4AD7-98AA-248B99487852}"/>
              </c:ext>
            </c:extLst>
          </c:dPt>
          <c:xVal>
            <c:numRef>
              <c:f>残留肿瘤细胞!$B$2:$B$10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60</c:v>
                </c:pt>
                <c:pt idx="3">
                  <c:v>80</c:v>
                </c:pt>
                <c:pt idx="4">
                  <c:v>80</c:v>
                </c:pt>
                <c:pt idx="5">
                  <c:v>0</c:v>
                </c:pt>
                <c:pt idx="6">
                  <c:v>1</c:v>
                </c:pt>
                <c:pt idx="7">
                  <c:v>90</c:v>
                </c:pt>
                <c:pt idx="8">
                  <c:v>40</c:v>
                </c:pt>
              </c:numCache>
            </c:numRef>
          </c:xVal>
          <c:yVal>
            <c:numRef>
              <c:f>残留肿瘤细胞!$E$2:$E$10</c:f>
              <c:numCache>
                <c:formatCode>General</c:formatCode>
                <c:ptCount val="9"/>
                <c:pt idx="0">
                  <c:v>10.67</c:v>
                </c:pt>
                <c:pt idx="1">
                  <c:v>5.87</c:v>
                </c:pt>
                <c:pt idx="2">
                  <c:v>11.81</c:v>
                </c:pt>
                <c:pt idx="3">
                  <c:v>4.8599999999999994</c:v>
                </c:pt>
                <c:pt idx="4">
                  <c:v>1.4000000000000004</c:v>
                </c:pt>
                <c:pt idx="5">
                  <c:v>6.58</c:v>
                </c:pt>
                <c:pt idx="6">
                  <c:v>1.6</c:v>
                </c:pt>
                <c:pt idx="7">
                  <c:v>1.0300000000000002</c:v>
                </c:pt>
                <c:pt idx="8">
                  <c:v>7.43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987-4AD7-98AA-248B994878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1084223"/>
        <c:axId val="1386806255"/>
      </c:scatterChart>
      <c:valAx>
        <c:axId val="1551084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en-US" altLang="zh-CN"/>
                  <a:t>Residential Tumor (%)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386806255"/>
        <c:crosses val="autoZero"/>
        <c:crossBetween val="midCat"/>
      </c:valAx>
      <c:valAx>
        <c:axId val="138680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en-US" altLang="zh-CN"/>
                  <a:t>Δ</a:t>
                </a:r>
                <a:r>
                  <a:rPr lang="en-US"/>
                  <a:t>TMB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510842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lumMod val="75000"/>
                </a:schemeClr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8"/>
              <c:spPr>
                <a:solidFill>
                  <a:schemeClr val="accent6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D108-4A4E-BEFB-3F9B7C2F4DD4}"/>
              </c:ext>
            </c:extLst>
          </c:dPt>
          <c:dPt>
            <c:idx val="4"/>
            <c:marker>
              <c:symbol val="circle"/>
              <c:size val="8"/>
              <c:spPr>
                <a:solidFill>
                  <a:schemeClr val="accent6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D108-4A4E-BEFB-3F9B7C2F4DD4}"/>
              </c:ext>
            </c:extLst>
          </c:dPt>
          <c:dPt>
            <c:idx val="7"/>
            <c:marker>
              <c:symbol val="circle"/>
              <c:size val="8"/>
              <c:spPr>
                <a:solidFill>
                  <a:schemeClr val="accent6">
                    <a:lumMod val="75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D108-4A4E-BEFB-3F9B7C2F4DD4}"/>
              </c:ext>
            </c:extLst>
          </c:dPt>
          <c:xVal>
            <c:numRef>
              <c:f>残留肿瘤细胞!$B$2:$B$10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60</c:v>
                </c:pt>
                <c:pt idx="3">
                  <c:v>80</c:v>
                </c:pt>
                <c:pt idx="4">
                  <c:v>80</c:v>
                </c:pt>
                <c:pt idx="5">
                  <c:v>0</c:v>
                </c:pt>
                <c:pt idx="6">
                  <c:v>1</c:v>
                </c:pt>
                <c:pt idx="7">
                  <c:v>90</c:v>
                </c:pt>
                <c:pt idx="8">
                  <c:v>40</c:v>
                </c:pt>
              </c:numCache>
            </c:numRef>
          </c:xVal>
          <c:yVal>
            <c:numRef>
              <c:f>残留肿瘤细胞!$H$2:$H$10</c:f>
              <c:numCache>
                <c:formatCode>General</c:formatCode>
                <c:ptCount val="9"/>
                <c:pt idx="0">
                  <c:v>4.83</c:v>
                </c:pt>
                <c:pt idx="1">
                  <c:v>3.37</c:v>
                </c:pt>
                <c:pt idx="2">
                  <c:v>3.77</c:v>
                </c:pt>
                <c:pt idx="3">
                  <c:v>2.6900000000000004</c:v>
                </c:pt>
                <c:pt idx="4">
                  <c:v>3.32</c:v>
                </c:pt>
                <c:pt idx="5">
                  <c:v>1.1499999999999999</c:v>
                </c:pt>
                <c:pt idx="6">
                  <c:v>0.78</c:v>
                </c:pt>
                <c:pt idx="7">
                  <c:v>0.18999999999999995</c:v>
                </c:pt>
                <c:pt idx="8">
                  <c:v>3.28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108-4A4E-BEFB-3F9B7C2F4D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1084223"/>
        <c:axId val="1386806255"/>
      </c:scatterChart>
      <c:valAx>
        <c:axId val="1551084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en-US" altLang="zh-CN"/>
                  <a:t>Residential Tumor (%)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386806255"/>
        <c:crosses val="autoZero"/>
        <c:crossBetween val="midCat"/>
      </c:valAx>
      <c:valAx>
        <c:axId val="138680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en-US" altLang="zh-CN"/>
                  <a:t>Δ</a:t>
                </a:r>
                <a:r>
                  <a:rPr lang="en-US"/>
                  <a:t>T</a:t>
                </a:r>
                <a:r>
                  <a:rPr lang="en-US" altLang="zh-CN"/>
                  <a:t>N</a:t>
                </a:r>
                <a:r>
                  <a:rPr lang="en-US"/>
                  <a:t>B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510842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0FBB497-70B3-43C7-BB35-D053908462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398DE8-D331-4193-AFD9-B0302F188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F459-1871-4467-9FFD-509C0D5E523E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6804B4-5134-4574-AA51-C5BEEEECE3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E4A38C-90B2-4534-ABC0-08BBABB176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54D3D-DCE5-4EE8-9E0A-CEF7E1DE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978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63379-9F64-4630-BF61-06A11BE86AD3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CEBB1-29F6-4DD0-A20A-49F07B6D6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6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9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38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7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6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565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CEBB1-29F6-4DD0-A20A-49F07B6D6B2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主标题">
    <p:bg>
      <p:bgPr>
        <a:solidFill>
          <a:srgbClr val="2F5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图形2">
            <a:extLst>
              <a:ext uri="{FF2B5EF4-FFF2-40B4-BE49-F238E27FC236}">
                <a16:creationId xmlns:a16="http://schemas.microsoft.com/office/drawing/2014/main" id="{9BAE25C1-9785-4DCD-9F7F-B699A87A682B}"/>
              </a:ext>
            </a:extLst>
          </p:cNvPr>
          <p:cNvGrpSpPr/>
          <p:nvPr userDrawn="1"/>
        </p:nvGrpSpPr>
        <p:grpSpPr>
          <a:xfrm>
            <a:off x="0" y="1910715"/>
            <a:ext cx="894080" cy="982980"/>
            <a:chOff x="-27" y="862"/>
            <a:chExt cx="1408" cy="1548"/>
          </a:xfrm>
          <a:solidFill>
            <a:srgbClr val="009899"/>
          </a:solidFill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18EFE31D-2392-41E2-8F4D-38CA896CA6AC}"/>
                </a:ext>
              </a:extLst>
            </p:cNvPr>
            <p:cNvSpPr/>
            <p:nvPr userDrawn="1"/>
          </p:nvSpPr>
          <p:spPr>
            <a:xfrm rot="5400000">
              <a:off x="-417" y="1252"/>
              <a:ext cx="1549" cy="76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C648FC3-35DA-4F79-A7C7-F01125ACA276}"/>
                </a:ext>
              </a:extLst>
            </p:cNvPr>
            <p:cNvSpPr/>
            <p:nvPr userDrawn="1"/>
          </p:nvSpPr>
          <p:spPr>
            <a:xfrm rot="2707801">
              <a:off x="989" y="1767"/>
              <a:ext cx="393" cy="3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50AC64F-A99E-4BB7-AAD0-FE97CA4E5B82}"/>
                </a:ext>
              </a:extLst>
            </p:cNvPr>
            <p:cNvSpPr/>
            <p:nvPr userDrawn="1"/>
          </p:nvSpPr>
          <p:spPr>
            <a:xfrm rot="2707801">
              <a:off x="950" y="1441"/>
              <a:ext cx="203" cy="2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</p:grpSp>
      <p:grpSp>
        <p:nvGrpSpPr>
          <p:cNvPr id="6" name="图形1">
            <a:extLst>
              <a:ext uri="{FF2B5EF4-FFF2-40B4-BE49-F238E27FC236}">
                <a16:creationId xmlns:a16="http://schemas.microsoft.com/office/drawing/2014/main" id="{3B7949E3-C040-48CD-8F57-F1EE3FE99D7E}"/>
              </a:ext>
            </a:extLst>
          </p:cNvPr>
          <p:cNvGrpSpPr/>
          <p:nvPr userDrawn="1"/>
        </p:nvGrpSpPr>
        <p:grpSpPr>
          <a:xfrm rot="10800000">
            <a:off x="8286750" y="-20955"/>
            <a:ext cx="894080" cy="982980"/>
            <a:chOff x="-27" y="862"/>
            <a:chExt cx="1408" cy="1548"/>
          </a:xfrm>
          <a:solidFill>
            <a:srgbClr val="009899"/>
          </a:solidFill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45255E2-7490-4F8E-811C-141650F4E242}"/>
                </a:ext>
              </a:extLst>
            </p:cNvPr>
            <p:cNvSpPr/>
            <p:nvPr userDrawn="1"/>
          </p:nvSpPr>
          <p:spPr>
            <a:xfrm rot="5400000">
              <a:off x="-417" y="1252"/>
              <a:ext cx="1549" cy="76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639806D-9E7A-478E-8140-A1D526A1E102}"/>
                </a:ext>
              </a:extLst>
            </p:cNvPr>
            <p:cNvSpPr/>
            <p:nvPr userDrawn="1"/>
          </p:nvSpPr>
          <p:spPr>
            <a:xfrm rot="2707801">
              <a:off x="989" y="1767"/>
              <a:ext cx="393" cy="3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536FFB-D547-4898-8D69-C802DB780D8C}"/>
                </a:ext>
              </a:extLst>
            </p:cNvPr>
            <p:cNvSpPr/>
            <p:nvPr userDrawn="1"/>
          </p:nvSpPr>
          <p:spPr>
            <a:xfrm rot="2707801">
              <a:off x="950" y="1441"/>
              <a:ext cx="203" cy="2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</p:grpSp>
      <p:pic>
        <p:nvPicPr>
          <p:cNvPr id="10" name="Logo" descr="logo ">
            <a:extLst>
              <a:ext uri="{FF2B5EF4-FFF2-40B4-BE49-F238E27FC236}">
                <a16:creationId xmlns:a16="http://schemas.microsoft.com/office/drawing/2014/main" id="{A894C560-0DD1-4744-9CD6-E49CBCE52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560" y="4549947"/>
            <a:ext cx="2214880" cy="293370"/>
          </a:xfrm>
          <a:prstGeom prst="rect">
            <a:avLst/>
          </a:prstGeom>
        </p:spPr>
      </p:pic>
      <p:sp>
        <p:nvSpPr>
          <p:cNvPr id="24" name="姓名">
            <a:extLst>
              <a:ext uri="{FF2B5EF4-FFF2-40B4-BE49-F238E27FC236}">
                <a16:creationId xmlns:a16="http://schemas.microsoft.com/office/drawing/2014/main" id="{39944B28-1FD4-4A6B-8DA5-43FB915496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361311"/>
            <a:ext cx="9180830" cy="11886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姓名</a:t>
            </a:r>
            <a:endParaRPr lang="en-US" altLang="zh-CN" dirty="0"/>
          </a:p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22" name="副标题">
            <a:extLst>
              <a:ext uri="{FF2B5EF4-FFF2-40B4-BE49-F238E27FC236}">
                <a16:creationId xmlns:a16="http://schemas.microsoft.com/office/drawing/2014/main" id="{7AE24272-20D1-4B3C-B3FF-9BB34CD54F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4673"/>
            <a:ext cx="9180830" cy="8875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副标题</a:t>
            </a:r>
          </a:p>
        </p:txBody>
      </p:sp>
      <p:sp>
        <p:nvSpPr>
          <p:cNvPr id="12" name="标题">
            <a:extLst>
              <a:ext uri="{FF2B5EF4-FFF2-40B4-BE49-F238E27FC236}">
                <a16:creationId xmlns:a16="http://schemas.microsoft.com/office/drawing/2014/main" id="{8AA34C36-D366-41E8-9813-22322CA8C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023195"/>
            <a:ext cx="9180830" cy="146147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主标题</a:t>
            </a:r>
          </a:p>
        </p:txBody>
      </p:sp>
    </p:spTree>
    <p:extLst>
      <p:ext uri="{BB962C8B-B14F-4D97-AF65-F5344CB8AC3E}">
        <p14:creationId xmlns:p14="http://schemas.microsoft.com/office/powerpoint/2010/main" val="22421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背景">
            <a:extLst>
              <a:ext uri="{FF2B5EF4-FFF2-40B4-BE49-F238E27FC236}">
                <a16:creationId xmlns:a16="http://schemas.microsoft.com/office/drawing/2014/main" id="{2A6011A1-FE84-45B8-B0C9-E674F63F32E7}"/>
              </a:ext>
            </a:extLst>
          </p:cNvPr>
          <p:cNvSpPr/>
          <p:nvPr userDrawn="1"/>
        </p:nvSpPr>
        <p:spPr>
          <a:xfrm>
            <a:off x="3" y="670"/>
            <a:ext cx="3438169" cy="5142161"/>
          </a:xfrm>
          <a:prstGeom prst="rect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/>
          </a:p>
        </p:txBody>
      </p:sp>
      <p:pic>
        <p:nvPicPr>
          <p:cNvPr id="6" name="Logo" descr="资源 6">
            <a:extLst>
              <a:ext uri="{FF2B5EF4-FFF2-40B4-BE49-F238E27FC236}">
                <a16:creationId xmlns:a16="http://schemas.microsoft.com/office/drawing/2014/main" id="{AAA7226E-D097-497A-8887-32593CBAEE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4922" y="254000"/>
            <a:ext cx="1225550" cy="2730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7" name="目录">
            <a:extLst>
              <a:ext uri="{FF2B5EF4-FFF2-40B4-BE49-F238E27FC236}">
                <a16:creationId xmlns:a16="http://schemas.microsoft.com/office/drawing/2014/main" id="{4D6FFF13-D9C5-41D8-86C5-25954C9B34BE}"/>
              </a:ext>
            </a:extLst>
          </p:cNvPr>
          <p:cNvSpPr/>
          <p:nvPr userDrawn="1"/>
        </p:nvSpPr>
        <p:spPr>
          <a:xfrm>
            <a:off x="630588" y="2355782"/>
            <a:ext cx="2213670" cy="431936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CONTENTS</a:t>
            </a:r>
          </a:p>
        </p:txBody>
      </p:sp>
      <p:pic>
        <p:nvPicPr>
          <p:cNvPr id="10" name="Logo" descr="0">
            <a:extLst>
              <a:ext uri="{FF2B5EF4-FFF2-40B4-BE49-F238E27FC236}">
                <a16:creationId xmlns:a16="http://schemas.microsoft.com/office/drawing/2014/main" id="{722A574E-6AC5-4709-B4EF-DDB648DD7B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04448" y="4896945"/>
            <a:ext cx="205105" cy="233045"/>
          </a:xfrm>
          <a:prstGeom prst="rect">
            <a:avLst/>
          </a:prstGeom>
        </p:spPr>
      </p:pic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11B2F000-A60A-485C-A0A1-F08FB2E88E34}"/>
              </a:ext>
            </a:extLst>
          </p:cNvPr>
          <p:cNvSpPr txBox="1">
            <a:spLocks/>
          </p:cNvSpPr>
          <p:nvPr userDrawn="1"/>
        </p:nvSpPr>
        <p:spPr>
          <a:xfrm>
            <a:off x="8304572" y="4886547"/>
            <a:ext cx="833264" cy="253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165" rtl="0" eaLnBrk="1" latinLnBrk="0" hangingPunct="1">
              <a:defRPr sz="1200" kern="1200" baseline="0">
                <a:solidFill>
                  <a:srgbClr val="2759A2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6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3B8B5E-7C88-B94A-B3CB-BEBAA846D0F0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01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">
            <a:extLst>
              <a:ext uri="{FF2B5EF4-FFF2-40B4-BE49-F238E27FC236}">
                <a16:creationId xmlns:a16="http://schemas.microsoft.com/office/drawing/2014/main" id="{883D81B6-3940-4987-B6BD-7C96A99967AD}"/>
              </a:ext>
            </a:extLst>
          </p:cNvPr>
          <p:cNvSpPr txBox="1">
            <a:spLocks/>
          </p:cNvSpPr>
          <p:nvPr userDrawn="1"/>
        </p:nvSpPr>
        <p:spPr>
          <a:xfrm>
            <a:off x="8304572" y="4886547"/>
            <a:ext cx="833264" cy="253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165" rtl="0" eaLnBrk="1" latinLnBrk="0" hangingPunct="1">
              <a:defRPr sz="1200" kern="1200" baseline="0">
                <a:solidFill>
                  <a:srgbClr val="2759A2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6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3B8B5E-7C88-B94A-B3CB-BEBAA846D0F0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11" name="Logo" descr="0">
            <a:extLst>
              <a:ext uri="{FF2B5EF4-FFF2-40B4-BE49-F238E27FC236}">
                <a16:creationId xmlns:a16="http://schemas.microsoft.com/office/drawing/2014/main" id="{C549B0B9-6DB0-4852-A1F3-AE180970F7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04448" y="4896945"/>
            <a:ext cx="205105" cy="233045"/>
          </a:xfrm>
          <a:prstGeom prst="rect">
            <a:avLst/>
          </a:prstGeom>
        </p:spPr>
      </p:pic>
      <p:sp>
        <p:nvSpPr>
          <p:cNvPr id="3" name="圆形">
            <a:extLst>
              <a:ext uri="{FF2B5EF4-FFF2-40B4-BE49-F238E27FC236}">
                <a16:creationId xmlns:a16="http://schemas.microsoft.com/office/drawing/2014/main" id="{F9362F04-3185-446D-AC49-2A3E2325F95B}"/>
              </a:ext>
            </a:extLst>
          </p:cNvPr>
          <p:cNvSpPr/>
          <p:nvPr/>
        </p:nvSpPr>
        <p:spPr>
          <a:xfrm>
            <a:off x="467544" y="2058827"/>
            <a:ext cx="1025847" cy="1025847"/>
          </a:xfrm>
          <a:prstGeom prst="ellipse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/>
          </a:p>
        </p:txBody>
      </p:sp>
      <p:cxnSp>
        <p:nvCxnSpPr>
          <p:cNvPr id="13" name="线段">
            <a:extLst>
              <a:ext uri="{FF2B5EF4-FFF2-40B4-BE49-F238E27FC236}">
                <a16:creationId xmlns:a16="http://schemas.microsoft.com/office/drawing/2014/main" id="{C911F655-48D4-4B9F-B673-24ED8906F605}"/>
              </a:ext>
            </a:extLst>
          </p:cNvPr>
          <p:cNvCxnSpPr>
            <a:cxnSpLocks/>
          </p:cNvCxnSpPr>
          <p:nvPr userDrawn="1"/>
        </p:nvCxnSpPr>
        <p:spPr>
          <a:xfrm>
            <a:off x="1691680" y="1676400"/>
            <a:ext cx="0" cy="1790700"/>
          </a:xfrm>
          <a:prstGeom prst="line">
            <a:avLst/>
          </a:prstGeom>
          <a:ln w="28575">
            <a:solidFill>
              <a:srgbClr val="2F5EB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数字">
            <a:extLst>
              <a:ext uri="{FF2B5EF4-FFF2-40B4-BE49-F238E27FC236}">
                <a16:creationId xmlns:a16="http://schemas.microsoft.com/office/drawing/2014/main" id="{0CCD60CB-4CB7-417B-A156-3293D74715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2058827"/>
            <a:ext cx="1025847" cy="10258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数字</a:t>
            </a:r>
          </a:p>
        </p:txBody>
      </p:sp>
      <p:sp>
        <p:nvSpPr>
          <p:cNvPr id="6" name="标题">
            <a:extLst>
              <a:ext uri="{FF2B5EF4-FFF2-40B4-BE49-F238E27FC236}">
                <a16:creationId xmlns:a16="http://schemas.microsoft.com/office/drawing/2014/main" id="{F3817481-3194-4B59-8015-42C247906869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835696" y="1676400"/>
            <a:ext cx="6973842" cy="17907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000" b="1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节标题</a:t>
            </a:r>
          </a:p>
        </p:txBody>
      </p:sp>
    </p:spTree>
    <p:extLst>
      <p:ext uri="{BB962C8B-B14F-4D97-AF65-F5344CB8AC3E}">
        <p14:creationId xmlns:p14="http://schemas.microsoft.com/office/powerpoint/2010/main" val="2585260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6">
            <a:extLst>
              <a:ext uri="{FF2B5EF4-FFF2-40B4-BE49-F238E27FC236}">
                <a16:creationId xmlns:a16="http://schemas.microsoft.com/office/drawing/2014/main" id="{C9D0C2FD-D845-4871-AB8D-4F8A0EB295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5537" y="843558"/>
            <a:ext cx="8414016" cy="396044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标题 7">
            <a:extLst>
              <a:ext uri="{FF2B5EF4-FFF2-40B4-BE49-F238E27FC236}">
                <a16:creationId xmlns:a16="http://schemas.microsoft.com/office/drawing/2014/main" id="{F4961C9C-B716-40FC-A37D-922937A3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55036"/>
            <a:ext cx="6480720" cy="54000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 descr="资源 6">
            <a:extLst>
              <a:ext uri="{FF2B5EF4-FFF2-40B4-BE49-F238E27FC236}">
                <a16:creationId xmlns:a16="http://schemas.microsoft.com/office/drawing/2014/main" id="{FAD0594D-02F2-4250-A533-31E4573E54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1797" y="256953"/>
            <a:ext cx="1225550" cy="2730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6" name="图片 5" descr="1">
            <a:extLst>
              <a:ext uri="{FF2B5EF4-FFF2-40B4-BE49-F238E27FC236}">
                <a16:creationId xmlns:a16="http://schemas.microsoft.com/office/drawing/2014/main" id="{CF8DC010-5FCA-425E-BA19-59062EF143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6092" y="155036"/>
            <a:ext cx="622300" cy="476885"/>
          </a:xfrm>
          <a:prstGeom prst="rect">
            <a:avLst/>
          </a:prstGeom>
        </p:spPr>
      </p:pic>
      <p:pic>
        <p:nvPicPr>
          <p:cNvPr id="9" name="Logo" descr="0">
            <a:extLst>
              <a:ext uri="{FF2B5EF4-FFF2-40B4-BE49-F238E27FC236}">
                <a16:creationId xmlns:a16="http://schemas.microsoft.com/office/drawing/2014/main" id="{686C9D0B-97CE-4F83-B6B4-D169781677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04448" y="4896945"/>
            <a:ext cx="205105" cy="233045"/>
          </a:xfrm>
          <a:prstGeom prst="rect">
            <a:avLst/>
          </a:prstGeom>
        </p:spPr>
      </p:pic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25E1243B-0825-4008-94C2-658C954A5F2C}"/>
              </a:ext>
            </a:extLst>
          </p:cNvPr>
          <p:cNvSpPr txBox="1">
            <a:spLocks/>
          </p:cNvSpPr>
          <p:nvPr userDrawn="1"/>
        </p:nvSpPr>
        <p:spPr>
          <a:xfrm>
            <a:off x="8304572" y="4886547"/>
            <a:ext cx="833264" cy="253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685165" rtl="0" eaLnBrk="1" latinLnBrk="0" hangingPunct="1">
              <a:defRPr sz="1200" kern="1200" baseline="0">
                <a:solidFill>
                  <a:srgbClr val="2759A2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09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38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7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6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3B8B5E-7C88-B94A-B3CB-BEBAA846D0F0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74071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B13CD45-A7C4-47E7-BB0B-CE212208B94D}"/>
              </a:ext>
            </a:extLst>
          </p:cNvPr>
          <p:cNvSpPr/>
          <p:nvPr userDrawn="1"/>
        </p:nvSpPr>
        <p:spPr>
          <a:xfrm>
            <a:off x="2" y="-3175"/>
            <a:ext cx="9177655" cy="5160010"/>
          </a:xfrm>
          <a:prstGeom prst="rect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0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F27439D4-9B0B-4162-9FF2-83F7553CE0B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2992" y="1125855"/>
            <a:ext cx="701611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 YOU</a:t>
            </a:r>
          </a:p>
        </p:txBody>
      </p:sp>
      <p:pic>
        <p:nvPicPr>
          <p:cNvPr id="5" name="图片 4" descr="资源 4">
            <a:extLst>
              <a:ext uri="{FF2B5EF4-FFF2-40B4-BE49-F238E27FC236}">
                <a16:creationId xmlns:a16="http://schemas.microsoft.com/office/drawing/2014/main" id="{1782950B-B046-4505-8EBD-ABA0C83716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9687" y="2724151"/>
            <a:ext cx="4025265" cy="113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61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6" r:id="rId2"/>
    <p:sldLayoutId id="2147483663" r:id="rId3"/>
    <p:sldLayoutId id="2147483665" r:id="rId4"/>
    <p:sldLayoutId id="214748366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96F3933-D831-4581-811D-7568874E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5375"/>
            <a:ext cx="9144000" cy="1384407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  <a:t>PD-1</a:t>
            </a:r>
            <a:r>
              <a:rPr lang="zh-CN" altLang="en-US" sz="3600" b="1" dirty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  <a:t>单抗联合化疗用于食管癌围手术</a:t>
            </a:r>
            <a:r>
              <a:rPr lang="zh-CN" altLang="en-US" sz="3600" b="1" dirty="0" smtClean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  <a:t>期</a:t>
            </a:r>
            <a:r>
              <a:rPr lang="en-US" altLang="zh-CN" sz="3600" b="1" dirty="0" smtClean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  <a:t/>
            </a:r>
            <a:br>
              <a:rPr lang="en-US" altLang="zh-CN" sz="3600" b="1" dirty="0" smtClean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</a:br>
            <a:r>
              <a:rPr lang="zh-CN" altLang="en-US" sz="3600" b="1" dirty="0" smtClean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  <a:t>新</a:t>
            </a:r>
            <a:r>
              <a:rPr lang="zh-CN" altLang="en-US" sz="3600" b="1" dirty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  <a:t>辅助</a:t>
            </a:r>
            <a:r>
              <a:rPr lang="zh-CN" altLang="en-US" sz="3600" b="1" dirty="0" smtClean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Yuppy SC" panose="020F0603040207020204" pitchFamily="34" charset="-122"/>
              </a:rPr>
              <a:t>治疗项目分析报告</a:t>
            </a:r>
            <a:endParaRPr lang="zh-CN" altLang="en-US" sz="36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32C9A2-EBA7-4FB9-B464-D9ADD388D4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361311"/>
            <a:ext cx="9144000" cy="118863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医学大数据中心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2020-06-12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768752" cy="540000"/>
          </a:xfrm>
        </p:spPr>
        <p:txBody>
          <a:bodyPr/>
          <a:lstStyle/>
          <a:p>
            <a:r>
              <a:rPr lang="en-US" altLang="zh-CN" sz="2400" dirty="0" smtClean="0"/>
              <a:t>Ⅰ</a:t>
            </a:r>
            <a:r>
              <a:rPr lang="zh-CN" altLang="en-US" sz="2400" dirty="0" smtClean="0"/>
              <a:t>型</a:t>
            </a:r>
            <a:r>
              <a:rPr lang="en-US" altLang="zh-CN" sz="2400" dirty="0" smtClean="0"/>
              <a:t>HLA</a:t>
            </a:r>
            <a:r>
              <a:rPr lang="zh-CN" altLang="en-US" sz="2400" dirty="0" smtClean="0"/>
              <a:t>进化差异（</a:t>
            </a:r>
            <a:r>
              <a:rPr lang="en-US" altLang="zh-CN" sz="2400" dirty="0" smtClean="0"/>
              <a:t>HED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827584" y="3939902"/>
            <a:ext cx="720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HED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为种系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HLA-1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进化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差异，通常高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HED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患者表现出更好的免疫治疗疗效。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891185"/>
              </p:ext>
            </p:extLst>
          </p:nvPr>
        </p:nvGraphicFramePr>
        <p:xfrm>
          <a:off x="1475656" y="888437"/>
          <a:ext cx="5904656" cy="2907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182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480720" cy="540000"/>
          </a:xfrm>
        </p:spPr>
        <p:txBody>
          <a:bodyPr/>
          <a:lstStyle/>
          <a:p>
            <a:r>
              <a:rPr lang="zh-CN" altLang="en-US" sz="2400" dirty="0" smtClean="0"/>
              <a:t>肿瘤</a:t>
            </a:r>
            <a:r>
              <a:rPr lang="zh-CN" altLang="en-US" sz="2400" dirty="0"/>
              <a:t>内</a:t>
            </a:r>
            <a:r>
              <a:rPr lang="zh-CN" altLang="en-US" sz="2400" dirty="0" smtClean="0"/>
              <a:t>异质性（</a:t>
            </a:r>
            <a:r>
              <a:rPr lang="en-US" altLang="zh-CN" sz="2400" dirty="0" smtClean="0"/>
              <a:t>ITH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755576" y="3991826"/>
            <a:ext cx="720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ITH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为肿瘤内异质性，通常低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ITH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患者会表现出更好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的免疫治疗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疗效。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630945"/>
              </p:ext>
            </p:extLst>
          </p:nvPr>
        </p:nvGraphicFramePr>
        <p:xfrm>
          <a:off x="1394629" y="934005"/>
          <a:ext cx="5922694" cy="279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821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CD6444E-18A7-45D9-8CB2-8F31892EA8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57273-62D6-4133-A627-B9903A39A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RNA-</a:t>
            </a:r>
            <a:r>
              <a:rPr lang="en-US" altLang="zh-CN" dirty="0" err="1" smtClean="0"/>
              <a:t>seq</a:t>
            </a:r>
            <a:r>
              <a:rPr lang="zh-CN" altLang="en-US" dirty="0" smtClean="0"/>
              <a:t>相关分析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905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768752" cy="540000"/>
          </a:xfrm>
        </p:spPr>
        <p:txBody>
          <a:bodyPr/>
          <a:lstStyle/>
          <a:p>
            <a:r>
              <a:rPr lang="zh-CN" altLang="en-US" sz="2400" dirty="0" smtClean="0"/>
              <a:t>肿瘤浸润淋巴细胞（</a:t>
            </a:r>
            <a:r>
              <a:rPr lang="en-US" altLang="zh-CN" sz="2400" dirty="0" smtClean="0"/>
              <a:t>TIL</a:t>
            </a:r>
            <a:r>
              <a:rPr lang="zh-CN" altLang="en-US" sz="2400" dirty="0" smtClean="0"/>
              <a:t>）比例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827584" y="4368123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CIBERSORT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估算各患者的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TIL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浸润比例，患者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ZXJ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的免疫浸润程度最高，患者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CGJ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的免疫浸润淋巴细胞最低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。患者之间的淋巴细胞比例有一定的差异。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120393"/>
            <a:ext cx="2911289" cy="29523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1109266"/>
            <a:ext cx="2225721" cy="17450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120393"/>
            <a:ext cx="2952328" cy="29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8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057" y="2868578"/>
            <a:ext cx="1698084" cy="183439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32" y="2867866"/>
            <a:ext cx="1629309" cy="17526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015" y="2897479"/>
            <a:ext cx="1643658" cy="1765741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768752" cy="540000"/>
          </a:xfrm>
        </p:spPr>
        <p:txBody>
          <a:bodyPr/>
          <a:lstStyle/>
          <a:p>
            <a:r>
              <a:rPr lang="en-US" altLang="zh-CN" sz="2400" dirty="0" err="1" smtClean="0"/>
              <a:t>ImmunoPhenoScore</a:t>
            </a:r>
            <a:r>
              <a:rPr lang="en-US" altLang="zh-CN" sz="2400" dirty="0" smtClean="0"/>
              <a:t> (IPS)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358434" y="4729779"/>
            <a:ext cx="8726883" cy="295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免疫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表型评分是通过机器学习方法定量评价肿瘤的免疫原性，免疫表型评分可以作为免疫治疗的一个预测指标。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35795" y="60029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PYG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8988" y="60029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ZXJ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21876" y="597337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JXS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70678" y="597337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LF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8988" y="2678657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ZXZ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43979" y="2669337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LGF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21876" y="267865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SYQ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46353" y="267424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CGJ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84" y="843558"/>
            <a:ext cx="1727751" cy="182577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377" y="2870956"/>
            <a:ext cx="1692881" cy="183202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8241" y="893127"/>
            <a:ext cx="1659205" cy="176881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431" y="867548"/>
            <a:ext cx="1633210" cy="177621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2404" y="867548"/>
            <a:ext cx="1680093" cy="181110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3007" y="933797"/>
            <a:ext cx="896833" cy="1709961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740352" y="2685689"/>
            <a:ext cx="1479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MHC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Antigen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Processing</a:t>
            </a:r>
          </a:p>
          <a:p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Effector Cells</a:t>
            </a:r>
          </a:p>
          <a:p>
            <a:r>
              <a: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Checkpoints | 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Immunomodulators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Suppressor Cells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907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768752" cy="540000"/>
          </a:xfrm>
        </p:spPr>
        <p:txBody>
          <a:bodyPr/>
          <a:lstStyle/>
          <a:p>
            <a:r>
              <a:rPr lang="en-US" altLang="zh-CN" sz="2000" dirty="0" smtClean="0"/>
              <a:t>Immune Subtype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539552" y="3818584"/>
            <a:ext cx="7763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文章发表了一种免疫微环境亚型的分类方法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TCGA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个癌种的泛免疫基因组分析，确定了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种肿瘤免疫亚型。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分析了这批患者的免疫亚型，以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wound healing 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IFN-γ dominant 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为主，与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TCGA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食管癌数据结果一致。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31590"/>
            <a:ext cx="4464496" cy="2156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680" y="1249259"/>
            <a:ext cx="375784" cy="2016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831" y="1171307"/>
            <a:ext cx="257297" cy="2077199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727450"/>
              </p:ext>
            </p:extLst>
          </p:nvPr>
        </p:nvGraphicFramePr>
        <p:xfrm>
          <a:off x="6084168" y="1131590"/>
          <a:ext cx="2329412" cy="21255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737805788"/>
                    </a:ext>
                  </a:extLst>
                </a:gridCol>
                <a:gridCol w="1321300">
                  <a:extLst>
                    <a:ext uri="{9D8B030D-6E8A-4147-A177-3AD203B41FA5}">
                      <a16:colId xmlns:a16="http://schemas.microsoft.com/office/drawing/2014/main" val="1412032678"/>
                    </a:ext>
                  </a:extLst>
                </a:gridCol>
              </a:tblGrid>
              <a:tr h="235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Patient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Immune subtype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54987"/>
                  </a:ext>
                </a:extLst>
              </a:tr>
              <a:tr h="2352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JXS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solidFill>
                            <a:srgbClr val="FE0000"/>
                          </a:solidFill>
                          <a:effectLst/>
                        </a:rPr>
                        <a:t>C1</a:t>
                      </a:r>
                      <a:endParaRPr lang="en-US" altLang="zh-CN" sz="1000" b="1" i="0" u="none" strike="noStrike" dirty="0">
                        <a:solidFill>
                          <a:srgbClr val="FE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0419291"/>
                  </a:ext>
                </a:extLst>
              </a:tr>
              <a:tr h="2352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LF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solidFill>
                            <a:srgbClr val="FE0000"/>
                          </a:solidFill>
                          <a:effectLst/>
                        </a:rPr>
                        <a:t>C1</a:t>
                      </a:r>
                      <a:endParaRPr lang="en-US" altLang="zh-CN" sz="1000" b="1" i="0" u="none" strike="noStrike" dirty="0">
                        <a:solidFill>
                          <a:srgbClr val="FE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7666763"/>
                  </a:ext>
                </a:extLst>
              </a:tr>
              <a:tr h="2352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ZXJ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solidFill>
                            <a:srgbClr val="FE0000"/>
                          </a:solidFill>
                          <a:effectLst/>
                        </a:rPr>
                        <a:t>C1</a:t>
                      </a:r>
                      <a:endParaRPr lang="en-US" altLang="zh-CN" sz="1000" b="1" i="0" u="none" strike="noStrike" dirty="0">
                        <a:solidFill>
                          <a:srgbClr val="FE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13287"/>
                  </a:ext>
                </a:extLst>
              </a:tr>
              <a:tr h="2352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CGJ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solidFill>
                            <a:srgbClr val="FEFB04"/>
                          </a:solidFill>
                          <a:effectLst/>
                        </a:rPr>
                        <a:t>C2</a:t>
                      </a:r>
                      <a:endParaRPr lang="en-US" altLang="zh-CN" sz="1000" b="1" i="0" u="none" strike="noStrike" dirty="0">
                        <a:solidFill>
                          <a:srgbClr val="FEFB0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8375628"/>
                  </a:ext>
                </a:extLst>
              </a:tr>
              <a:tr h="2352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LGF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solidFill>
                            <a:srgbClr val="FEFB04"/>
                          </a:solidFill>
                          <a:effectLst/>
                        </a:rPr>
                        <a:t>C2</a:t>
                      </a:r>
                      <a:endParaRPr lang="en-US" altLang="zh-CN" sz="1000" b="1" i="0" u="none" strike="noStrike" dirty="0">
                        <a:solidFill>
                          <a:srgbClr val="FEFB0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1554950"/>
                  </a:ext>
                </a:extLst>
              </a:tr>
              <a:tr h="2352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PYG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solidFill>
                            <a:srgbClr val="FEFB04"/>
                          </a:solidFill>
                          <a:effectLst/>
                        </a:rPr>
                        <a:t>C2</a:t>
                      </a:r>
                      <a:endParaRPr lang="en-US" altLang="zh-CN" sz="1000" b="1" i="0" u="none" strike="noStrike" dirty="0">
                        <a:solidFill>
                          <a:srgbClr val="FEFB0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3533151"/>
                  </a:ext>
                </a:extLst>
              </a:tr>
              <a:tr h="2352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SYQ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solidFill>
                            <a:srgbClr val="FEFB04"/>
                          </a:solidFill>
                          <a:effectLst/>
                        </a:rPr>
                        <a:t>C2</a:t>
                      </a:r>
                      <a:endParaRPr lang="en-US" altLang="zh-CN" sz="1000" b="1" i="0" u="none" strike="noStrike" dirty="0">
                        <a:solidFill>
                          <a:srgbClr val="FEFB0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7140983"/>
                  </a:ext>
                </a:extLst>
              </a:tr>
              <a:tr h="2352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ZXZ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solidFill>
                            <a:srgbClr val="FEFB04"/>
                          </a:solidFill>
                          <a:effectLst/>
                        </a:rPr>
                        <a:t>C2</a:t>
                      </a:r>
                      <a:endParaRPr lang="en-US" altLang="zh-CN" sz="1000" b="1" i="0" u="none" strike="noStrike" dirty="0">
                        <a:solidFill>
                          <a:srgbClr val="FEFB0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4445712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019004" y="4943445"/>
            <a:ext cx="45365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Thorsson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Vésteinn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et al. "The immune landscape of cancer." Immunity 48.4 (2018): 812-830.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336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768752" cy="540000"/>
          </a:xfrm>
        </p:spPr>
        <p:txBody>
          <a:bodyPr/>
          <a:lstStyle/>
          <a:p>
            <a:r>
              <a:rPr lang="en-US" altLang="zh-CN" sz="2000" dirty="0"/>
              <a:t>Tumor Immune Dysfunction and </a:t>
            </a:r>
            <a:r>
              <a:rPr lang="en-US" altLang="zh-CN" sz="2000" dirty="0" smtClean="0"/>
              <a:t>Exclusion (TIDE)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791579" y="3651870"/>
            <a:ext cx="69847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TIDE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Tumor Immune Dysfunction and Exclusion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）通过基因表达计算细胞功能障碍与免疫治疗耐药性的相关性，定量估算肿瘤免疫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逃逸的程度，可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预测对免疫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检查点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临床反应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TIDE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越高，肿瘤免疫逃逸程度越高。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患者 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SYQ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LGF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CGJ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的免疫逃逸程度低，提示免疫治疗临床获益。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" name="图表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8612047"/>
              </p:ext>
            </p:extLst>
          </p:nvPr>
        </p:nvGraphicFramePr>
        <p:xfrm>
          <a:off x="1002605" y="843558"/>
          <a:ext cx="6562725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88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CD6444E-18A7-45D9-8CB2-8F31892EA8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57273-62D6-4133-A627-B9903A39A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966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小结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683568" y="915566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肿瘤突变负荷（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TMB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）和肿瘤新生抗原负荷（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TNB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检测方面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，平均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TMB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4.99 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TNB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2.26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TMB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一致性较高。</a:t>
            </a:r>
            <a:endParaRPr kumimoji="1"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在与免疫治疗相关的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biomarker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分析中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，本次新增样本中发现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患者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LGF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ZXZ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的基线样本携带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DDR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突变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肿瘤驱动基因分析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kumimoji="1"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TP53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突变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在所有患者中均检测到，基因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KMT2C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KMT2D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与基因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NOTCH1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CSMD3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FAT1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存在突变互斥现象。</a:t>
            </a:r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在免疫浸润淋巴细胞方面，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患者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ZXJ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的免疫浸润程度最高，患者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CGJ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的免疫浸润淋巴细胞最低。患者之间的淋巴细胞比例有一定的差异。</a:t>
            </a: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在免疫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型方面，患者的免疫亚型以 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wound healing 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IFN-</a:t>
            </a:r>
            <a:r>
              <a:rPr kumimoji="1" lang="el-GR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γ 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dominant 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为主，与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TCGA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食管癌数据结果一致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免疫逃逸程度分析，患者 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SYQ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LGF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CGJ</a:t>
            </a:r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的免疫逃逸程度低，提示免疫治疗临床</a:t>
            </a:r>
            <a:r>
              <a:rPr kumimoji="1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获益。</a:t>
            </a:r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52136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49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40">
            <a:extLst>
              <a:ext uri="{FF2B5EF4-FFF2-40B4-BE49-F238E27FC236}">
                <a16:creationId xmlns:a16="http://schemas.microsoft.com/office/drawing/2014/main" id="{CE8CF35F-CC28-4056-B9E9-1F22EAE97FA5}"/>
              </a:ext>
            </a:extLst>
          </p:cNvPr>
          <p:cNvSpPr/>
          <p:nvPr/>
        </p:nvSpPr>
        <p:spPr>
          <a:xfrm>
            <a:off x="4625991" y="1491632"/>
            <a:ext cx="2861574" cy="413415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zh-CN" altLang="en-US" sz="1600" b="1" dirty="0">
                <a:solidFill>
                  <a:srgbClr val="2F5EB0"/>
                </a:solidFill>
                <a:latin typeface="微软雅黑" panose="020B0503020204020204" pitchFamily="34" charset="-122"/>
              </a:rPr>
              <a:t>患者样本信息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4C929F-4B1F-46B1-BA92-19C8F6C48E1E}"/>
              </a:ext>
            </a:extLst>
          </p:cNvPr>
          <p:cNvSpPr/>
          <p:nvPr/>
        </p:nvSpPr>
        <p:spPr>
          <a:xfrm>
            <a:off x="4139952" y="1491630"/>
            <a:ext cx="486040" cy="431936"/>
          </a:xfrm>
          <a:prstGeom prst="rect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Impact MT Std" pitchFamily="34" charset="0"/>
              </a:rPr>
              <a:t>01</a:t>
            </a:r>
            <a:endParaRPr lang="zh-CN" altLang="en-US" sz="1600" dirty="0"/>
          </a:p>
        </p:txBody>
      </p:sp>
      <p:sp>
        <p:nvSpPr>
          <p:cNvPr id="6" name="圆角矩形 42">
            <a:extLst>
              <a:ext uri="{FF2B5EF4-FFF2-40B4-BE49-F238E27FC236}">
                <a16:creationId xmlns:a16="http://schemas.microsoft.com/office/drawing/2014/main" id="{D439E040-720A-41E7-A32A-06BE52B10321}"/>
              </a:ext>
            </a:extLst>
          </p:cNvPr>
          <p:cNvSpPr/>
          <p:nvPr/>
        </p:nvSpPr>
        <p:spPr>
          <a:xfrm>
            <a:off x="4625993" y="2085542"/>
            <a:ext cx="2861573" cy="413414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smtClean="0">
                <a:solidFill>
                  <a:srgbClr val="2F5EB0"/>
                </a:solidFill>
                <a:latin typeface="微软雅黑" panose="020B0503020204020204" pitchFamily="34" charset="-122"/>
              </a:rPr>
              <a:t>WES</a:t>
            </a:r>
            <a:r>
              <a:rPr lang="zh-CN" altLang="en-US" sz="1600" b="1" dirty="0" smtClean="0">
                <a:solidFill>
                  <a:srgbClr val="2F5EB0"/>
                </a:solidFill>
                <a:latin typeface="微软雅黑" panose="020B0503020204020204" pitchFamily="34" charset="-122"/>
              </a:rPr>
              <a:t>相关分析</a:t>
            </a:r>
            <a:endParaRPr lang="zh-CN" altLang="en-US" sz="1600" b="1" dirty="0">
              <a:solidFill>
                <a:srgbClr val="2F5EB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7F1077-7B06-4432-AF5E-A92FDBD96D28}"/>
              </a:ext>
            </a:extLst>
          </p:cNvPr>
          <p:cNvSpPr/>
          <p:nvPr/>
        </p:nvSpPr>
        <p:spPr>
          <a:xfrm>
            <a:off x="4139952" y="2085542"/>
            <a:ext cx="486040" cy="431936"/>
          </a:xfrm>
          <a:prstGeom prst="rect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Impact MT Std" pitchFamily="34" charset="0"/>
              </a:rPr>
              <a:t>02</a:t>
            </a:r>
            <a:endParaRPr lang="zh-CN" altLang="en-US" sz="1600" dirty="0"/>
          </a:p>
        </p:txBody>
      </p:sp>
      <p:sp>
        <p:nvSpPr>
          <p:cNvPr id="10" name="圆角矩形 48">
            <a:extLst>
              <a:ext uri="{FF2B5EF4-FFF2-40B4-BE49-F238E27FC236}">
                <a16:creationId xmlns:a16="http://schemas.microsoft.com/office/drawing/2014/main" id="{23629418-4E3F-400C-B9B6-FAB929A526BC}"/>
              </a:ext>
            </a:extLst>
          </p:cNvPr>
          <p:cNvSpPr/>
          <p:nvPr/>
        </p:nvSpPr>
        <p:spPr>
          <a:xfrm>
            <a:off x="4625991" y="2661606"/>
            <a:ext cx="2861574" cy="431936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smtClean="0">
                <a:solidFill>
                  <a:srgbClr val="2F5EB0"/>
                </a:solidFill>
                <a:latin typeface="微软雅黑" panose="020B0503020204020204" pitchFamily="34" charset="-122"/>
              </a:rPr>
              <a:t>RNA-</a:t>
            </a:r>
            <a:r>
              <a:rPr lang="en-US" altLang="zh-CN" sz="1600" b="1" dirty="0" err="1" smtClean="0">
                <a:solidFill>
                  <a:srgbClr val="2F5EB0"/>
                </a:solidFill>
                <a:latin typeface="微软雅黑" panose="020B0503020204020204" pitchFamily="34" charset="-122"/>
              </a:rPr>
              <a:t>seq</a:t>
            </a:r>
            <a:r>
              <a:rPr lang="zh-CN" altLang="en-US" sz="1600" b="1" dirty="0" smtClean="0">
                <a:solidFill>
                  <a:srgbClr val="2F5EB0"/>
                </a:solidFill>
                <a:latin typeface="微软雅黑" panose="020B0503020204020204" pitchFamily="34" charset="-122"/>
              </a:rPr>
              <a:t>相关分析</a:t>
            </a:r>
            <a:endParaRPr lang="zh-CN" altLang="en-US" sz="1600" b="1" dirty="0">
              <a:solidFill>
                <a:srgbClr val="2F5EB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089C89-5A18-4E1D-8E90-5DE1DA8F015B}"/>
              </a:ext>
            </a:extLst>
          </p:cNvPr>
          <p:cNvSpPr/>
          <p:nvPr/>
        </p:nvSpPr>
        <p:spPr>
          <a:xfrm>
            <a:off x="4139952" y="2661606"/>
            <a:ext cx="486040" cy="431936"/>
          </a:xfrm>
          <a:prstGeom prst="rect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Impact MT Std" pitchFamily="34" charset="0"/>
              </a:rPr>
              <a:t>03</a:t>
            </a:r>
            <a:endParaRPr lang="zh-CN" altLang="en-US" sz="1800" dirty="0"/>
          </a:p>
        </p:txBody>
      </p:sp>
      <p:sp>
        <p:nvSpPr>
          <p:cNvPr id="8" name="圆角矩形 48">
            <a:extLst>
              <a:ext uri="{FF2B5EF4-FFF2-40B4-BE49-F238E27FC236}">
                <a16:creationId xmlns:a16="http://schemas.microsoft.com/office/drawing/2014/main" id="{23629418-4E3F-400C-B9B6-FAB929A526BC}"/>
              </a:ext>
            </a:extLst>
          </p:cNvPr>
          <p:cNvSpPr/>
          <p:nvPr/>
        </p:nvSpPr>
        <p:spPr>
          <a:xfrm>
            <a:off x="4625991" y="3255515"/>
            <a:ext cx="2861574" cy="431936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rgbClr val="2F5EB0"/>
                </a:solidFill>
                <a:latin typeface="微软雅黑" panose="020B0503020204020204" pitchFamily="34" charset="-122"/>
              </a:rPr>
              <a:t>小结</a:t>
            </a:r>
            <a:endParaRPr lang="zh-CN" altLang="en-US" sz="1600" b="1" dirty="0">
              <a:solidFill>
                <a:srgbClr val="2F5EB0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089C89-5A18-4E1D-8E90-5DE1DA8F015B}"/>
              </a:ext>
            </a:extLst>
          </p:cNvPr>
          <p:cNvSpPr/>
          <p:nvPr/>
        </p:nvSpPr>
        <p:spPr>
          <a:xfrm>
            <a:off x="4139952" y="3255515"/>
            <a:ext cx="486040" cy="431936"/>
          </a:xfrm>
          <a:prstGeom prst="rect">
            <a:avLst/>
          </a:prstGeom>
          <a:gradFill>
            <a:gsLst>
              <a:gs pos="0">
                <a:srgbClr val="0E1A40"/>
              </a:gs>
              <a:gs pos="0">
                <a:srgbClr val="2F5EB0"/>
              </a:gs>
            </a:gsLst>
            <a:lin ang="13800000" scaled="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Impact MT Std" pitchFamily="34" charset="0"/>
              </a:rPr>
              <a:t>04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824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480720" cy="540000"/>
          </a:xfrm>
        </p:spPr>
        <p:txBody>
          <a:bodyPr/>
          <a:lstStyle/>
          <a:p>
            <a:r>
              <a:rPr lang="en-US" altLang="zh-CN" sz="2400" dirty="0" smtClean="0"/>
              <a:t>TMB/TNB</a:t>
            </a:r>
            <a:r>
              <a:rPr lang="zh-CN" altLang="en-US" sz="2400" dirty="0" smtClean="0"/>
              <a:t>变化与残留肿瘤比例关系</a:t>
            </a:r>
            <a:endParaRPr lang="zh-CN" altLang="en-US" sz="24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891006" y="4479550"/>
            <a:ext cx="720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各样本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TMB/TNB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残留肿瘤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比例，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各样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本前后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TMB/TNB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变化与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残留肿瘤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比例分析，没有发现明显的相关性。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19028"/>
              </p:ext>
            </p:extLst>
          </p:nvPr>
        </p:nvGraphicFramePr>
        <p:xfrm>
          <a:off x="891155" y="771550"/>
          <a:ext cx="3240000" cy="17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012293"/>
              </p:ext>
            </p:extLst>
          </p:nvPr>
        </p:nvGraphicFramePr>
        <p:xfrm>
          <a:off x="4283968" y="771550"/>
          <a:ext cx="3240000" cy="17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787953"/>
              </p:ext>
            </p:extLst>
          </p:nvPr>
        </p:nvGraphicFramePr>
        <p:xfrm>
          <a:off x="891155" y="2499550"/>
          <a:ext cx="324000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985513"/>
              </p:ext>
            </p:extLst>
          </p:nvPr>
        </p:nvGraphicFramePr>
        <p:xfrm>
          <a:off x="4283968" y="2499550"/>
          <a:ext cx="324000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67003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CD6444E-18A7-45D9-8CB2-8F31892EA8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57273-62D6-4133-A627-B9903A39A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患者样本信息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028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样本</a:t>
            </a:r>
            <a:r>
              <a:rPr lang="zh-CN" altLang="en-US" sz="2400" dirty="0" smtClean="0"/>
              <a:t>信息</a:t>
            </a:r>
            <a:r>
              <a:rPr lang="zh-CN" altLang="en-US" sz="2400" dirty="0"/>
              <a:t>（</a:t>
            </a:r>
            <a:r>
              <a:rPr lang="en-US" altLang="zh-CN" sz="2400" dirty="0" smtClean="0"/>
              <a:t>sample information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860129"/>
              </p:ext>
            </p:extLst>
          </p:nvPr>
        </p:nvGraphicFramePr>
        <p:xfrm>
          <a:off x="899592" y="660258"/>
          <a:ext cx="7128792" cy="3855708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4248372046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1921069472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3015247519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716069971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469740265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1784605915"/>
                    </a:ext>
                  </a:extLst>
                </a:gridCol>
              </a:tblGrid>
              <a:tr h="202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Patient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</a:t>
                      </a:r>
                      <a:r>
                        <a:rPr lang="en-US" sz="10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athology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基线</a:t>
                      </a:r>
                      <a:r>
                        <a:rPr lang="en-US" altLang="zh-CN" sz="1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手术</a:t>
                      </a:r>
                      <a:r>
                        <a:rPr lang="en-US" altLang="zh-CN" sz="10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基线</a:t>
                      </a:r>
                      <a:r>
                        <a:rPr lang="en-US" altLang="zh-CN" sz="10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RNA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1105923985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李*朋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LHP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  <a:endParaRPr lang="en-US" sz="900" b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zh-CN" sz="900" b="0" i="0" u="none" strike="noStrike" dirty="0" smtClean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dirty="0" smtClean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745166363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栗</a:t>
                      </a:r>
                      <a:r>
                        <a:rPr lang="en-US" altLang="zh-CN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LCS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  <a:endParaRPr lang="en-US" sz="900" b="1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altLang="zh-CN" sz="900" b="0" i="0" u="none" strike="noStrike" dirty="0" smtClean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b="0" i="0" u="none" strike="noStrike" dirty="0" smtClean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692316195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</a:t>
                      </a:r>
                      <a:r>
                        <a:rPr lang="en-US" altLang="zh-CN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昌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MHC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  <a:endParaRPr lang="en-US" sz="900" b="1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359558261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吴</a:t>
                      </a:r>
                      <a:r>
                        <a:rPr lang="en-US" altLang="zh-CN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WZW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  <a:endParaRPr lang="en-US" sz="900" b="1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1056803543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赵</a:t>
                      </a:r>
                      <a:r>
                        <a:rPr lang="en-US" altLang="zh-CN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endParaRPr lang="zh-CN" alt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ZJ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  <a:endParaRPr lang="en-US" sz="900" b="1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3534453256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郝</a:t>
                      </a:r>
                      <a:r>
                        <a:rPr lang="en-US" altLang="zh-CN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星</a:t>
                      </a:r>
                      <a:endParaRPr lang="zh-CN" alt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HWX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  <a:endParaRPr lang="en-US" sz="900" b="1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2831310759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</a:t>
                      </a:r>
                      <a:r>
                        <a:rPr lang="en-US" altLang="zh-CN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</a:t>
                      </a:r>
                      <a:endParaRPr lang="zh-CN" alt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LJP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  <a:endParaRPr lang="en-US" sz="900" b="1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3471388596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</a:t>
                      </a:r>
                      <a:r>
                        <a:rPr lang="en-US" altLang="zh-CN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*</a:t>
                      </a:r>
                      <a:r>
                        <a:rPr lang="zh-CN" altLang="en-US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起</a:t>
                      </a:r>
                      <a:endParaRPr lang="zh-CN" alt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LCQ</a:t>
                      </a:r>
                      <a:endParaRPr 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  <a:endParaRPr 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2166460360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代*仁</a:t>
                      </a:r>
                      <a:endParaRPr lang="zh-CN" alt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DGR</a:t>
                      </a:r>
                      <a:endParaRPr 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  <a:endParaRPr 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2901382023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李*暴</a:t>
                      </a:r>
                      <a:endParaRPr lang="zh-CN" alt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LCB</a:t>
                      </a:r>
                      <a:endParaRPr 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  <a:endParaRPr 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chemeClr val="bg2">
                            <a:lumMod val="9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3664425172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卜*国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2995587452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程*俊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CGJ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801825781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焦*申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JXS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3344913925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李*发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4243370579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刘*富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LGF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3735912976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宋*清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SYQ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2265762509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张*菊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ZXJ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2774578773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郑*章</a:t>
                      </a:r>
                      <a:endParaRPr lang="zh-CN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ZXZ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食管鳞癌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691" marR="7691" marT="7691" marB="0" anchor="ctr"/>
                </a:tc>
                <a:extLst>
                  <a:ext uri="{0D108BD9-81ED-4DB2-BD59-A6C34878D82A}">
                    <a16:rowId xmlns:a16="http://schemas.microsoft.com/office/drawing/2014/main" val="202369391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899592" y="4558693"/>
            <a:ext cx="6768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该项目第二批数据收集了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例食管鳞癌患者的治疗前基线肿瘤组织。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分别进行提取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DNA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WES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测序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RNA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测序。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3231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质控信息（</a:t>
            </a:r>
            <a:r>
              <a:rPr lang="en-US" altLang="zh-CN" sz="2400" dirty="0"/>
              <a:t>QC</a:t>
            </a:r>
            <a:r>
              <a:rPr lang="en-US" altLang="zh-CN" sz="2400" dirty="0" smtClean="0"/>
              <a:t> information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467544" y="3544729"/>
            <a:ext cx="64807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CGJ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RNA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与其他患者相比，比对到外显子区域的比例较低。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90918"/>
              </p:ext>
            </p:extLst>
          </p:nvPr>
        </p:nvGraphicFramePr>
        <p:xfrm>
          <a:off x="305806" y="1240473"/>
          <a:ext cx="8640954" cy="1944217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960106">
                  <a:extLst>
                    <a:ext uri="{9D8B030D-6E8A-4147-A177-3AD203B41FA5}">
                      <a16:colId xmlns:a16="http://schemas.microsoft.com/office/drawing/2014/main" val="1548956772"/>
                    </a:ext>
                  </a:extLst>
                </a:gridCol>
                <a:gridCol w="960106">
                  <a:extLst>
                    <a:ext uri="{9D8B030D-6E8A-4147-A177-3AD203B41FA5}">
                      <a16:colId xmlns:a16="http://schemas.microsoft.com/office/drawing/2014/main" val="2338850697"/>
                    </a:ext>
                  </a:extLst>
                </a:gridCol>
                <a:gridCol w="960106">
                  <a:extLst>
                    <a:ext uri="{9D8B030D-6E8A-4147-A177-3AD203B41FA5}">
                      <a16:colId xmlns:a16="http://schemas.microsoft.com/office/drawing/2014/main" val="1890930485"/>
                    </a:ext>
                  </a:extLst>
                </a:gridCol>
                <a:gridCol w="960106">
                  <a:extLst>
                    <a:ext uri="{9D8B030D-6E8A-4147-A177-3AD203B41FA5}">
                      <a16:colId xmlns:a16="http://schemas.microsoft.com/office/drawing/2014/main" val="330792918"/>
                    </a:ext>
                  </a:extLst>
                </a:gridCol>
                <a:gridCol w="960106">
                  <a:extLst>
                    <a:ext uri="{9D8B030D-6E8A-4147-A177-3AD203B41FA5}">
                      <a16:colId xmlns:a16="http://schemas.microsoft.com/office/drawing/2014/main" val="1090135958"/>
                    </a:ext>
                  </a:extLst>
                </a:gridCol>
                <a:gridCol w="960106">
                  <a:extLst>
                    <a:ext uri="{9D8B030D-6E8A-4147-A177-3AD203B41FA5}">
                      <a16:colId xmlns:a16="http://schemas.microsoft.com/office/drawing/2014/main" val="3979456033"/>
                    </a:ext>
                  </a:extLst>
                </a:gridCol>
                <a:gridCol w="960106">
                  <a:extLst>
                    <a:ext uri="{9D8B030D-6E8A-4147-A177-3AD203B41FA5}">
                      <a16:colId xmlns:a16="http://schemas.microsoft.com/office/drawing/2014/main" val="1369165546"/>
                    </a:ext>
                  </a:extLst>
                </a:gridCol>
                <a:gridCol w="960106">
                  <a:extLst>
                    <a:ext uri="{9D8B030D-6E8A-4147-A177-3AD203B41FA5}">
                      <a16:colId xmlns:a16="http://schemas.microsoft.com/office/drawing/2014/main" val="3029491929"/>
                    </a:ext>
                  </a:extLst>
                </a:gridCol>
                <a:gridCol w="960106">
                  <a:extLst>
                    <a:ext uri="{9D8B030D-6E8A-4147-A177-3AD203B41FA5}">
                      <a16:colId xmlns:a16="http://schemas.microsoft.com/office/drawing/2014/main" val="70444985"/>
                    </a:ext>
                  </a:extLst>
                </a:gridCol>
              </a:tblGrid>
              <a:tr h="3186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Mapping_rate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Duplication_rate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Exon_rate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Intron_rate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Intergenic_rate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FPKM(&gt;0)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FPKM(&gt;1)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MT_rate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6896726"/>
                  </a:ext>
                </a:extLst>
              </a:tr>
              <a:tr h="2031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CGJ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97.74%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41.32%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43.94%</a:t>
                      </a:r>
                      <a:endParaRPr lang="en-US" altLang="zh-CN" sz="9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38.83%</a:t>
                      </a:r>
                      <a:endParaRPr lang="en-US" altLang="zh-CN" sz="9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17.23%</a:t>
                      </a:r>
                      <a:endParaRPr lang="en-US" altLang="zh-CN" sz="9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27618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15858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4306957"/>
                  </a:ext>
                </a:extLst>
              </a:tr>
              <a:tr h="2031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JXS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98.88%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55.92%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81.83%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14.22%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3.95%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26132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14755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417179"/>
                  </a:ext>
                </a:extLst>
              </a:tr>
              <a:tr h="2031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98.88%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53.85%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80.98%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13.30%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5.72%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24533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14529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11.87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8351509"/>
                  </a:ext>
                </a:extLst>
              </a:tr>
              <a:tr h="2031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LGF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98.80%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53.53%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79.05%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15.54%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5.42%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25550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14988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7.62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6423348"/>
                  </a:ext>
                </a:extLst>
              </a:tr>
              <a:tr h="2031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98.81%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51.53%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76.45%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16.08%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7.47%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26272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15265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16.73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7061818"/>
                  </a:ext>
                </a:extLst>
              </a:tr>
              <a:tr h="2031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SYQ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98.51%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51.66%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76.25%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16.30%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7.45%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25851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15016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19.76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789976"/>
                  </a:ext>
                </a:extLst>
              </a:tr>
              <a:tr h="2031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ZXJ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98.48%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51.82%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79.26%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14.26%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6.48%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27379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16375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11.34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4279915"/>
                  </a:ext>
                </a:extLst>
              </a:tr>
              <a:tr h="2031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ZXZ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98.89%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49.57%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78.30%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13.33%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8.37%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24680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14743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20.92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62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0510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CD6444E-18A7-45D9-8CB2-8F31892EA8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57273-62D6-4133-A627-B9903A39A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WES</a:t>
            </a:r>
            <a:r>
              <a:rPr lang="zh-CN" altLang="en-US" dirty="0" smtClean="0"/>
              <a:t>相关分析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116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5976664" cy="540000"/>
          </a:xfrm>
        </p:spPr>
        <p:txBody>
          <a:bodyPr/>
          <a:lstStyle/>
          <a:p>
            <a:r>
              <a:rPr lang="zh-CN" altLang="en-US" sz="2400" dirty="0" smtClean="0"/>
              <a:t>肿瘤突变负荷和肿瘤新生抗原负荷情况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690627" y="4155926"/>
            <a:ext cx="78854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通过对样本进行肿瘤突变负荷（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）和肿瘤新生抗原负荷（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）的检测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，平均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4.99 </a:t>
            </a:r>
            <a:r>
              <a:rPr kumimoji="1"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mut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/Mb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，平均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2.26 </a:t>
            </a:r>
            <a:r>
              <a:rPr kumimoji="1"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neoAg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/Mb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例患者为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TMB-H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TMB-L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，其余为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TMB-M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。本次新增的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水平较低。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患者的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一致性较高，所有患者均为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TNB-H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TNB-M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3603236" y="794544"/>
            <a:ext cx="7920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kumimoji="1"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TMB-H</a:t>
            </a:r>
          </a:p>
          <a:p>
            <a:pPr marL="171450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kumimoji="1"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TMB-M</a:t>
            </a:r>
          </a:p>
          <a:p>
            <a:pPr marL="171450" indent="-1714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kumimoji="1"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TMB-L</a:t>
            </a:r>
            <a:endParaRPr kumimoji="1"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8133057" y="86379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kumimoji="1"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TNB-H</a:t>
            </a:r>
          </a:p>
          <a:p>
            <a:pPr marL="171450" indent="-1714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kumimoji="1"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TNB-M</a:t>
            </a:r>
          </a:p>
        </p:txBody>
      </p:sp>
      <p:graphicFrame>
        <p:nvGraphicFramePr>
          <p:cNvPr id="20" name="图表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571321"/>
              </p:ext>
            </p:extLst>
          </p:nvPr>
        </p:nvGraphicFramePr>
        <p:xfrm>
          <a:off x="70867" y="863792"/>
          <a:ext cx="4562475" cy="30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图表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980196"/>
              </p:ext>
            </p:extLst>
          </p:nvPr>
        </p:nvGraphicFramePr>
        <p:xfrm>
          <a:off x="4499992" y="863792"/>
          <a:ext cx="4562475" cy="30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2376000" y="2067694"/>
            <a:ext cx="0" cy="234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592000" y="2139702"/>
            <a:ext cx="0" cy="234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808000" y="2211710"/>
            <a:ext cx="0" cy="234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203848" y="2337570"/>
            <a:ext cx="0" cy="234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419872" y="2373882"/>
            <a:ext cx="0" cy="234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635896" y="2393792"/>
            <a:ext cx="0" cy="234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851920" y="2425699"/>
            <a:ext cx="0" cy="234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067944" y="2445890"/>
            <a:ext cx="0" cy="234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91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5976664" cy="540000"/>
          </a:xfrm>
        </p:spPr>
        <p:txBody>
          <a:bodyPr/>
          <a:lstStyle/>
          <a:p>
            <a:r>
              <a:rPr lang="zh-CN" altLang="en-US" sz="2400" dirty="0" smtClean="0"/>
              <a:t>免疫治疗正向和负向相关</a:t>
            </a:r>
            <a:r>
              <a:rPr lang="en-US" altLang="zh-CN" sz="2400" dirty="0" smtClean="0"/>
              <a:t>biomarker</a:t>
            </a:r>
            <a:r>
              <a:rPr lang="zh-CN" altLang="en-US" sz="2400" dirty="0" smtClean="0"/>
              <a:t>情况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685230" y="3867894"/>
            <a:ext cx="7885430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与免疫治疗相关的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biomarker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分析中，发现患者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LGF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ZXZ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的基线样本携带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DDR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相关的突变。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所有患者的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MSI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都处于较低的水平。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381027"/>
              </p:ext>
            </p:extLst>
          </p:nvPr>
        </p:nvGraphicFramePr>
        <p:xfrm>
          <a:off x="811522" y="843558"/>
          <a:ext cx="7632846" cy="280831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48094">
                  <a:extLst>
                    <a:ext uri="{9D8B030D-6E8A-4147-A177-3AD203B41FA5}">
                      <a16:colId xmlns:a16="http://schemas.microsoft.com/office/drawing/2014/main" val="3585964048"/>
                    </a:ext>
                  </a:extLst>
                </a:gridCol>
                <a:gridCol w="848094">
                  <a:extLst>
                    <a:ext uri="{9D8B030D-6E8A-4147-A177-3AD203B41FA5}">
                      <a16:colId xmlns:a16="http://schemas.microsoft.com/office/drawing/2014/main" val="2754872000"/>
                    </a:ext>
                  </a:extLst>
                </a:gridCol>
                <a:gridCol w="848094">
                  <a:extLst>
                    <a:ext uri="{9D8B030D-6E8A-4147-A177-3AD203B41FA5}">
                      <a16:colId xmlns:a16="http://schemas.microsoft.com/office/drawing/2014/main" val="796761463"/>
                    </a:ext>
                  </a:extLst>
                </a:gridCol>
                <a:gridCol w="848094">
                  <a:extLst>
                    <a:ext uri="{9D8B030D-6E8A-4147-A177-3AD203B41FA5}">
                      <a16:colId xmlns:a16="http://schemas.microsoft.com/office/drawing/2014/main" val="2558596297"/>
                    </a:ext>
                  </a:extLst>
                </a:gridCol>
                <a:gridCol w="848094">
                  <a:extLst>
                    <a:ext uri="{9D8B030D-6E8A-4147-A177-3AD203B41FA5}">
                      <a16:colId xmlns:a16="http://schemas.microsoft.com/office/drawing/2014/main" val="2194229969"/>
                    </a:ext>
                  </a:extLst>
                </a:gridCol>
                <a:gridCol w="848094">
                  <a:extLst>
                    <a:ext uri="{9D8B030D-6E8A-4147-A177-3AD203B41FA5}">
                      <a16:colId xmlns:a16="http://schemas.microsoft.com/office/drawing/2014/main" val="4225645746"/>
                    </a:ext>
                  </a:extLst>
                </a:gridCol>
                <a:gridCol w="848094">
                  <a:extLst>
                    <a:ext uri="{9D8B030D-6E8A-4147-A177-3AD203B41FA5}">
                      <a16:colId xmlns:a16="http://schemas.microsoft.com/office/drawing/2014/main" val="3676338592"/>
                    </a:ext>
                  </a:extLst>
                </a:gridCol>
                <a:gridCol w="848094">
                  <a:extLst>
                    <a:ext uri="{9D8B030D-6E8A-4147-A177-3AD203B41FA5}">
                      <a16:colId xmlns:a16="http://schemas.microsoft.com/office/drawing/2014/main" val="1227943563"/>
                    </a:ext>
                  </a:extLst>
                </a:gridCol>
                <a:gridCol w="848094">
                  <a:extLst>
                    <a:ext uri="{9D8B030D-6E8A-4147-A177-3AD203B41FA5}">
                      <a16:colId xmlns:a16="http://schemas.microsoft.com/office/drawing/2014/main" val="2478391958"/>
                    </a:ext>
                  </a:extLst>
                </a:gridCol>
              </a:tblGrid>
              <a:tr h="176411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CGJ_WES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JXS_WES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LF_WES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LGF_WES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PYG_WES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SYQ_WES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ZXJ_WES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ZXZ_WES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715252"/>
                  </a:ext>
                </a:extLst>
              </a:tr>
              <a:tr h="345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dMMR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1230212"/>
                  </a:ext>
                </a:extLst>
              </a:tr>
              <a:tr h="3456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ATM,p.Ile2609Met,0.2581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ATR,p.Met1289Val,0.1064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4338823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9141369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HLA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突变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3113148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B2M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突变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1697123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ALK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融合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6185164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EGFR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突变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7814597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JAK1/2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突变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6503094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PTEN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突变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4666757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STK11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突变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9578992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MDM2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扩增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9001560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MDM4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扩增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3037855"/>
                  </a:ext>
                </a:extLst>
              </a:tr>
              <a:tr h="17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DNMT3A</a:t>
                      </a:r>
                      <a:r>
                        <a:rPr lang="zh-CN" altLang="en-US" sz="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突变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135" marR="5135" marT="513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0062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79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728056"/>
            <a:ext cx="3528392" cy="427871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589014A7-68AE-4D1F-927F-AE5A42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23478"/>
            <a:ext cx="6480720" cy="540000"/>
          </a:xfrm>
        </p:spPr>
        <p:txBody>
          <a:bodyPr/>
          <a:lstStyle/>
          <a:p>
            <a:r>
              <a:rPr lang="zh-CN" altLang="en-US" sz="2400" dirty="0" smtClean="0"/>
              <a:t>高频肿瘤样本驱动基因分析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EC7FF8-4D21-45E1-8D07-4563C544AA7B}"/>
              </a:ext>
            </a:extLst>
          </p:cNvPr>
          <p:cNvSpPr txBox="1"/>
          <p:nvPr/>
        </p:nvSpPr>
        <p:spPr>
          <a:xfrm>
            <a:off x="5148064" y="1275606"/>
            <a:ext cx="3384376" cy="158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肿瘤驱动基因分析发现不同患者共享很多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driver gene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相关的突变。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TP53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的突变在所有患者中均检测到，非常高频。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2F5EB0"/>
              </a:buClr>
              <a:buFont typeface="Wingdings" panose="05000000000000000000" pitchFamily="2" charset="2"/>
              <a:buChar char="n"/>
            </a:pP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观察到基因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KMT2C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KMT2D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与基因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NOTCH1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CSMD3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FAT1</a:t>
            </a:r>
            <a:r>
              <a:rPr kumimoji="1"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存在突变互斥现象。</a:t>
            </a:r>
            <a:endParaRPr kumimoji="1"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024" y="2322209"/>
            <a:ext cx="462661" cy="7200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024" y="3106868"/>
            <a:ext cx="737936" cy="52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38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裕策生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乳白玻璃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28775</TotalTime>
  <Words>1265</Words>
  <Application>Microsoft Office PowerPoint</Application>
  <PresentationFormat>全屏显示(16:9)</PresentationFormat>
  <Paragraphs>402</Paragraphs>
  <Slides>20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Impact MT Std</vt:lpstr>
      <vt:lpstr>Xingkai SC Light</vt:lpstr>
      <vt:lpstr>Yuppy SC</vt:lpstr>
      <vt:lpstr>等线</vt:lpstr>
      <vt:lpstr>等线 Light</vt:lpstr>
      <vt:lpstr>宋体</vt:lpstr>
      <vt:lpstr>微软雅黑</vt:lpstr>
      <vt:lpstr>Arial</vt:lpstr>
      <vt:lpstr>Calibri</vt:lpstr>
      <vt:lpstr>Wingdings</vt:lpstr>
      <vt:lpstr>裕策生物</vt:lpstr>
      <vt:lpstr>PD-1单抗联合化疗用于食管癌围手术期 新辅助治疗项目分析报告</vt:lpstr>
      <vt:lpstr>PowerPoint 演示文稿</vt:lpstr>
      <vt:lpstr>患者样本信息</vt:lpstr>
      <vt:lpstr>样本信息（sample information）</vt:lpstr>
      <vt:lpstr>质控信息（QC information）</vt:lpstr>
      <vt:lpstr>WES相关分析</vt:lpstr>
      <vt:lpstr>肿瘤突变负荷和肿瘤新生抗原负荷情况</vt:lpstr>
      <vt:lpstr>免疫治疗正向和负向相关biomarker情况</vt:lpstr>
      <vt:lpstr>高频肿瘤样本驱动基因分析</vt:lpstr>
      <vt:lpstr>Ⅰ型HLA进化差异（HED）</vt:lpstr>
      <vt:lpstr>肿瘤内异质性（ITH）</vt:lpstr>
      <vt:lpstr>RNA-seq相关分析</vt:lpstr>
      <vt:lpstr>肿瘤浸润淋巴细胞（TIL）比例</vt:lpstr>
      <vt:lpstr>ImmunoPhenoScore (IPS)</vt:lpstr>
      <vt:lpstr>Immune Subtype</vt:lpstr>
      <vt:lpstr>Tumor Immune Dysfunction and Exclusion (TIDE)</vt:lpstr>
      <vt:lpstr>小结</vt:lpstr>
      <vt:lpstr>小结</vt:lpstr>
      <vt:lpstr>PowerPoint 演示文稿</vt:lpstr>
      <vt:lpstr>TMB/TNB变化与残留肿瘤比例关系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wen</dc:title>
  <dc:subject>wen</dc:subject>
  <dc:creator>wen</dc:creator>
  <cp:lastModifiedBy>Haoxuan</cp:lastModifiedBy>
  <cp:revision>531</cp:revision>
  <dcterms:created xsi:type="dcterms:W3CDTF">2015-12-30T00:59:00Z</dcterms:created>
  <dcterms:modified xsi:type="dcterms:W3CDTF">2020-06-12T07:50:44Z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