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310" r:id="rId3"/>
    <p:sldId id="1295" r:id="rId5"/>
    <p:sldId id="1299" r:id="rId6"/>
    <p:sldId id="1306" r:id="rId7"/>
    <p:sldId id="1353" r:id="rId8"/>
    <p:sldId id="1369" r:id="rId9"/>
    <p:sldId id="1318" r:id="rId10"/>
    <p:sldId id="1338" r:id="rId11"/>
    <p:sldId id="1346" r:id="rId12"/>
    <p:sldId id="1333" r:id="rId13"/>
    <p:sldId id="1352" r:id="rId14"/>
    <p:sldId id="1362" r:id="rId15"/>
    <p:sldId id="1354" r:id="rId16"/>
    <p:sldId id="1358" r:id="rId17"/>
    <p:sldId id="1355" r:id="rId18"/>
    <p:sldId id="1363" r:id="rId19"/>
    <p:sldId id="1364" r:id="rId20"/>
    <p:sldId id="1365" r:id="rId21"/>
    <p:sldId id="1366" r:id="rId22"/>
    <p:sldId id="1367" r:id="rId23"/>
    <p:sldId id="1361" r:id="rId24"/>
    <p:sldId id="1356" r:id="rId25"/>
    <p:sldId id="1359" r:id="rId26"/>
    <p:sldId id="1360" r:id="rId27"/>
    <p:sldId id="1326" r:id="rId28"/>
    <p:sldId id="1348" r:id="rId29"/>
    <p:sldId id="1368" r:id="rId30"/>
    <p:sldId id="1298" r:id="rId31"/>
  </p:sldIdLst>
  <p:sldSz cx="9144000" cy="5143500" type="screen16x9"/>
  <p:notesSz cx="6858000" cy="9144000"/>
  <p:defaultTextStyle>
    <a:defPPr>
      <a:defRPr lang="zh-CN"/>
    </a:defPPr>
    <a:lvl1pPr marL="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FEFB04"/>
    <a:srgbClr val="FF66FF"/>
    <a:srgbClr val="FDACAC"/>
    <a:srgbClr val="FDF0AA"/>
    <a:srgbClr val="C3FDAC"/>
    <a:srgbClr val="ACFDDA"/>
    <a:srgbClr val="ACDAFD"/>
    <a:srgbClr val="C3ACFD"/>
    <a:srgbClr val="FDA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5872"/>
  </p:normalViewPr>
  <p:slideViewPr>
    <p:cSldViewPr showGuides="1">
      <p:cViewPr varScale="1">
        <p:scale>
          <a:sx n="151" d="100"/>
          <a:sy n="151" d="100"/>
        </p:scale>
        <p:origin x="384" y="184"/>
      </p:cViewPr>
      <p:guideLst>
        <p:guide orient="horz" pos="1623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6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Users/tina_lxt/Desktop/&#21307;&#23398;&#30740;&#31350;&#39033;&#30446;/202010-&#24352;&#22269;&#24198;&#39135;&#31649;&#30284;&#20813;&#30123;&#26032;&#36741;&#21161;/Rprj/data/oncoprint_io.tx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Users/tina_lxt/Desktop/&#21307;&#23398;&#30740;&#31350;&#39033;&#30446;/202010-&#24352;&#22269;&#24198;&#39135;&#31649;&#30284;&#20813;&#30123;&#26032;&#36741;&#21161;/Rprj/data/oncoprint_io.txt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Users/tina_lxt/Desktop/&#21307;&#23398;&#30740;&#31350;&#39033;&#30446;/202010-&#24352;&#22269;&#24198;&#39135;&#31649;&#30284;&#20813;&#30123;&#26032;&#36741;&#21161;/Rprj/data/oncoprint_io.txt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/D:\Project\&#24352;&#22269;&#24198;301&#39135;&#31649;&#40158;&#30284;&#26032;&#36741;&#21161;\analysis\HED_ITH\H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46956528"/>
        <c:axId val="-1173651776"/>
      </c:barChart>
      <c:catAx>
        <c:axId val="-94695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73651776"/>
        <c:crosses val="autoZero"/>
        <c:auto val="1"/>
        <c:lblAlgn val="ctr"/>
        <c:lblOffset val="100"/>
        <c:noMultiLvlLbl val="0"/>
      </c:catAx>
      <c:valAx>
        <c:axId val="-117365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4695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oncoprint_io!$B$1</c:f>
              <c:strCache>
                <c:ptCount val="1"/>
                <c:pt idx="0">
                  <c:v>TMB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90204" pitchFamily="34" charset="0"/>
                    <a:ea typeface="Arial" panose="020B0604020202090204" pitchFamily="34" charset="0"/>
                    <a:cs typeface="Arial" panose="020B0604020202090204" pitchFamily="3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oncoprint_io!$A$2:$A$25</c:f>
              <c:strCache>
                <c:ptCount val="24"/>
                <c:pt idx="0">
                  <c:v>LCB</c:v>
                </c:pt>
                <c:pt idx="1">
                  <c:v>DGR</c:v>
                </c:pt>
                <c:pt idx="2">
                  <c:v>LCS</c:v>
                </c:pt>
                <c:pt idx="3">
                  <c:v>ZJ</c:v>
                </c:pt>
                <c:pt idx="4">
                  <c:v>LJP</c:v>
                </c:pt>
                <c:pt idx="5">
                  <c:v>LCQ</c:v>
                </c:pt>
                <c:pt idx="6">
                  <c:v>LHP</c:v>
                </c:pt>
                <c:pt idx="7">
                  <c:v>HWX</c:v>
                </c:pt>
                <c:pt idx="8">
                  <c:v>NXH</c:v>
                </c:pt>
                <c:pt idx="9">
                  <c:v>WFG</c:v>
                </c:pt>
                <c:pt idx="10">
                  <c:v>ZXZ</c:v>
                </c:pt>
                <c:pt idx="11">
                  <c:v>GYZ</c:v>
                </c:pt>
                <c:pt idx="12">
                  <c:v>JXS</c:v>
                </c:pt>
                <c:pt idx="13">
                  <c:v>FSG</c:v>
                </c:pt>
                <c:pt idx="14">
                  <c:v>SYQ</c:v>
                </c:pt>
                <c:pt idx="15">
                  <c:v>WZW</c:v>
                </c:pt>
                <c:pt idx="16">
                  <c:v>PYG</c:v>
                </c:pt>
                <c:pt idx="17">
                  <c:v>LF</c:v>
                </c:pt>
                <c:pt idx="18">
                  <c:v>RZL</c:v>
                </c:pt>
                <c:pt idx="19">
                  <c:v>XGL</c:v>
                </c:pt>
                <c:pt idx="20">
                  <c:v>CGJ</c:v>
                </c:pt>
                <c:pt idx="21">
                  <c:v>LGF</c:v>
                </c:pt>
                <c:pt idx="22">
                  <c:v>ZXJ</c:v>
                </c:pt>
                <c:pt idx="23">
                  <c:v>MHC</c:v>
                </c:pt>
              </c:strCache>
            </c:strRef>
          </c:cat>
          <c:val>
            <c:numRef>
              <c:f>oncoprint_io!$B$2:$B$25</c:f>
              <c:numCache>
                <c:formatCode>General</c:formatCode>
                <c:ptCount val="24"/>
                <c:pt idx="0">
                  <c:v>11.81</c:v>
                </c:pt>
                <c:pt idx="1">
                  <c:v>10.67</c:v>
                </c:pt>
                <c:pt idx="2">
                  <c:v>8.45</c:v>
                </c:pt>
                <c:pt idx="3">
                  <c:v>7.43</c:v>
                </c:pt>
                <c:pt idx="4">
                  <c:v>6.58</c:v>
                </c:pt>
                <c:pt idx="5">
                  <c:v>6.54</c:v>
                </c:pt>
                <c:pt idx="6">
                  <c:v>6.32</c:v>
                </c:pt>
                <c:pt idx="7">
                  <c:v>5.87</c:v>
                </c:pt>
                <c:pt idx="8">
                  <c:v>5.63</c:v>
                </c:pt>
                <c:pt idx="9">
                  <c:v>5.5</c:v>
                </c:pt>
                <c:pt idx="10">
                  <c:v>4.82</c:v>
                </c:pt>
                <c:pt idx="11">
                  <c:v>4.19</c:v>
                </c:pt>
                <c:pt idx="12">
                  <c:v>4.05</c:v>
                </c:pt>
                <c:pt idx="13">
                  <c:v>3.81</c:v>
                </c:pt>
                <c:pt idx="14">
                  <c:v>3.68</c:v>
                </c:pt>
                <c:pt idx="15">
                  <c:v>3.29</c:v>
                </c:pt>
                <c:pt idx="16">
                  <c:v>3.06</c:v>
                </c:pt>
                <c:pt idx="17">
                  <c:v>2.97</c:v>
                </c:pt>
                <c:pt idx="18">
                  <c:v>2.72</c:v>
                </c:pt>
                <c:pt idx="19">
                  <c:v>2.7</c:v>
                </c:pt>
                <c:pt idx="20">
                  <c:v>2.61</c:v>
                </c:pt>
                <c:pt idx="21">
                  <c:v>2.47</c:v>
                </c:pt>
                <c:pt idx="22">
                  <c:v>1.72</c:v>
                </c:pt>
                <c:pt idx="23">
                  <c:v>1.6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-27"/>
        <c:axId val="-1174064880"/>
        <c:axId val="-1173598512"/>
      </c:barChart>
      <c:catAx>
        <c:axId val="-11740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pPr>
          </a:p>
        </c:txPr>
        <c:crossAx val="-1173598512"/>
        <c:crosses val="autoZero"/>
        <c:auto val="1"/>
        <c:lblAlgn val="ctr"/>
        <c:lblOffset val="100"/>
        <c:noMultiLvlLbl val="0"/>
      </c:catAx>
      <c:valAx>
        <c:axId val="-117359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7406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oncoprint_io!$C$1</c:f>
              <c:strCache>
                <c:ptCount val="1"/>
                <c:pt idx="0">
                  <c:v>TNB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90204" pitchFamily="34" charset="0"/>
                    <a:ea typeface="Arial" panose="020B0604020202090204" pitchFamily="34" charset="0"/>
                    <a:cs typeface="Arial" panose="020B0604020202090204" pitchFamily="3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oncoprint_io!$A$2:$A$25</c:f>
              <c:strCache>
                <c:ptCount val="24"/>
                <c:pt idx="0">
                  <c:v>LCB</c:v>
                </c:pt>
                <c:pt idx="1">
                  <c:v>DGR</c:v>
                </c:pt>
                <c:pt idx="2">
                  <c:v>LCS</c:v>
                </c:pt>
                <c:pt idx="3">
                  <c:v>ZJ</c:v>
                </c:pt>
                <c:pt idx="4">
                  <c:v>LJP</c:v>
                </c:pt>
                <c:pt idx="5">
                  <c:v>LCQ</c:v>
                </c:pt>
                <c:pt idx="6">
                  <c:v>LHP</c:v>
                </c:pt>
                <c:pt idx="7">
                  <c:v>HWX</c:v>
                </c:pt>
                <c:pt idx="8">
                  <c:v>NXH</c:v>
                </c:pt>
                <c:pt idx="9">
                  <c:v>WFG</c:v>
                </c:pt>
                <c:pt idx="10">
                  <c:v>ZXZ</c:v>
                </c:pt>
                <c:pt idx="11">
                  <c:v>GYZ</c:v>
                </c:pt>
                <c:pt idx="12">
                  <c:v>JXS</c:v>
                </c:pt>
                <c:pt idx="13">
                  <c:v>FSG</c:v>
                </c:pt>
                <c:pt idx="14">
                  <c:v>SYQ</c:v>
                </c:pt>
                <c:pt idx="15">
                  <c:v>WZW</c:v>
                </c:pt>
                <c:pt idx="16">
                  <c:v>PYG</c:v>
                </c:pt>
                <c:pt idx="17">
                  <c:v>LF</c:v>
                </c:pt>
                <c:pt idx="18">
                  <c:v>RZL</c:v>
                </c:pt>
                <c:pt idx="19">
                  <c:v>XGL</c:v>
                </c:pt>
                <c:pt idx="20">
                  <c:v>CGJ</c:v>
                </c:pt>
                <c:pt idx="21">
                  <c:v>LGF</c:v>
                </c:pt>
                <c:pt idx="22">
                  <c:v>ZXJ</c:v>
                </c:pt>
                <c:pt idx="23">
                  <c:v>MHC</c:v>
                </c:pt>
              </c:strCache>
            </c:strRef>
          </c:cat>
          <c:val>
            <c:numRef>
              <c:f>oncoprint_io!$C$2:$C$25</c:f>
              <c:numCache>
                <c:formatCode>General</c:formatCode>
                <c:ptCount val="24"/>
                <c:pt idx="0">
                  <c:v>3.77</c:v>
                </c:pt>
                <c:pt idx="1">
                  <c:v>4.83</c:v>
                </c:pt>
                <c:pt idx="2">
                  <c:v>4.94</c:v>
                </c:pt>
                <c:pt idx="3">
                  <c:v>3.28</c:v>
                </c:pt>
                <c:pt idx="4">
                  <c:v>3.29</c:v>
                </c:pt>
                <c:pt idx="5">
                  <c:v>2.74</c:v>
                </c:pt>
                <c:pt idx="6">
                  <c:v>3.32</c:v>
                </c:pt>
                <c:pt idx="7">
                  <c:v>3.37</c:v>
                </c:pt>
                <c:pt idx="8">
                  <c:v>1.2</c:v>
                </c:pt>
                <c:pt idx="9">
                  <c:v>0.97</c:v>
                </c:pt>
                <c:pt idx="10">
                  <c:v>1.38</c:v>
                </c:pt>
                <c:pt idx="11">
                  <c:v>2.1</c:v>
                </c:pt>
                <c:pt idx="12">
                  <c:v>2.45</c:v>
                </c:pt>
                <c:pt idx="13">
                  <c:v>1.75</c:v>
                </c:pt>
                <c:pt idx="14">
                  <c:v>1.67</c:v>
                </c:pt>
                <c:pt idx="15">
                  <c:v>1.23</c:v>
                </c:pt>
                <c:pt idx="16">
                  <c:v>1.67</c:v>
                </c:pt>
                <c:pt idx="17">
                  <c:v>1.28</c:v>
                </c:pt>
                <c:pt idx="18">
                  <c:v>1.34</c:v>
                </c:pt>
                <c:pt idx="19">
                  <c:v>1.02</c:v>
                </c:pt>
                <c:pt idx="20">
                  <c:v>0.7</c:v>
                </c:pt>
                <c:pt idx="21">
                  <c:v>0.78</c:v>
                </c:pt>
                <c:pt idx="22">
                  <c:v>0.6</c:v>
                </c:pt>
                <c:pt idx="23">
                  <c:v>0.78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-27"/>
        <c:axId val="-1173578304"/>
        <c:axId val="-1173575984"/>
      </c:barChart>
      <c:catAx>
        <c:axId val="-117357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pPr>
          </a:p>
        </c:txPr>
        <c:crossAx val="-1173575984"/>
        <c:crosses val="autoZero"/>
        <c:auto val="1"/>
        <c:lblAlgn val="ctr"/>
        <c:lblOffset val="100"/>
        <c:noMultiLvlLbl val="0"/>
      </c:catAx>
      <c:valAx>
        <c:axId val="-117357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7357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Sheet1!$H$15</c:f>
              <c:strCache>
                <c:ptCount val="1"/>
                <c:pt idx="0">
                  <c:v>HED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Sheet1!$G$16:$G$43</c:f>
              <c:strCache>
                <c:ptCount val="28"/>
                <c:pt idx="0">
                  <c:v>LGF</c:v>
                </c:pt>
                <c:pt idx="1">
                  <c:v>CGJ</c:v>
                </c:pt>
                <c:pt idx="2">
                  <c:v>PYG</c:v>
                </c:pt>
                <c:pt idx="3">
                  <c:v>LJP-B</c:v>
                </c:pt>
                <c:pt idx="4">
                  <c:v>WZW-B</c:v>
                </c:pt>
                <c:pt idx="5">
                  <c:v>WZW-S</c:v>
                </c:pt>
                <c:pt idx="6">
                  <c:v>JXS</c:v>
                </c:pt>
                <c:pt idx="7">
                  <c:v>FSG</c:v>
                </c:pt>
                <c:pt idx="8">
                  <c:v>ZXJ</c:v>
                </c:pt>
                <c:pt idx="9">
                  <c:v>LHP-B</c:v>
                </c:pt>
                <c:pt idx="10">
                  <c:v>LHP-S</c:v>
                </c:pt>
                <c:pt idx="11">
                  <c:v>LCQ-B</c:v>
                </c:pt>
                <c:pt idx="12">
                  <c:v>HWX-B</c:v>
                </c:pt>
                <c:pt idx="13">
                  <c:v>LCS-B</c:v>
                </c:pt>
                <c:pt idx="14">
                  <c:v>LCS-S</c:v>
                </c:pt>
                <c:pt idx="15">
                  <c:v>MHC-B</c:v>
                </c:pt>
                <c:pt idx="16">
                  <c:v>NXH</c:v>
                </c:pt>
                <c:pt idx="17">
                  <c:v>WFG</c:v>
                </c:pt>
                <c:pt idx="18">
                  <c:v>ZJ-B</c:v>
                </c:pt>
                <c:pt idx="19">
                  <c:v>GYZ</c:v>
                </c:pt>
                <c:pt idx="20">
                  <c:v>DGR-B</c:v>
                </c:pt>
                <c:pt idx="21">
                  <c:v>ZXZ</c:v>
                </c:pt>
                <c:pt idx="22">
                  <c:v>LF</c:v>
                </c:pt>
                <c:pt idx="23">
                  <c:v>SYQ</c:v>
                </c:pt>
                <c:pt idx="24">
                  <c:v>XGL</c:v>
                </c:pt>
                <c:pt idx="25">
                  <c:v>LCB-B</c:v>
                </c:pt>
                <c:pt idx="26">
                  <c:v>RZL</c:v>
                </c:pt>
                <c:pt idx="27">
                  <c:v>LWL</c:v>
                </c:pt>
              </c:strCache>
            </c:strRef>
          </c:cat>
          <c:val>
            <c:numRef>
              <c:f>Sheet1!$H$16:$H$43</c:f>
              <c:numCache>
                <c:formatCode>General</c:formatCode>
                <c:ptCount val="28"/>
                <c:pt idx="0">
                  <c:v>9.84</c:v>
                </c:pt>
                <c:pt idx="1">
                  <c:v>8.99</c:v>
                </c:pt>
                <c:pt idx="2">
                  <c:v>8.59</c:v>
                </c:pt>
                <c:pt idx="3">
                  <c:v>8.47</c:v>
                </c:pt>
                <c:pt idx="4">
                  <c:v>7.86</c:v>
                </c:pt>
                <c:pt idx="5">
                  <c:v>7.86</c:v>
                </c:pt>
                <c:pt idx="6">
                  <c:v>7.52</c:v>
                </c:pt>
                <c:pt idx="7">
                  <c:v>7.48</c:v>
                </c:pt>
                <c:pt idx="8">
                  <c:v>7.27</c:v>
                </c:pt>
                <c:pt idx="9">
                  <c:v>7.07</c:v>
                </c:pt>
                <c:pt idx="10">
                  <c:v>7.07</c:v>
                </c:pt>
                <c:pt idx="11">
                  <c:v>6.32</c:v>
                </c:pt>
                <c:pt idx="12">
                  <c:v>6.22</c:v>
                </c:pt>
                <c:pt idx="13">
                  <c:v>6.22</c:v>
                </c:pt>
                <c:pt idx="14">
                  <c:v>6.22</c:v>
                </c:pt>
                <c:pt idx="15">
                  <c:v>5.98</c:v>
                </c:pt>
                <c:pt idx="16">
                  <c:v>5.73</c:v>
                </c:pt>
                <c:pt idx="17">
                  <c:v>5.69</c:v>
                </c:pt>
                <c:pt idx="18">
                  <c:v>5.66</c:v>
                </c:pt>
                <c:pt idx="19">
                  <c:v>5.64</c:v>
                </c:pt>
                <c:pt idx="20">
                  <c:v>5.4</c:v>
                </c:pt>
                <c:pt idx="21">
                  <c:v>5.37</c:v>
                </c:pt>
                <c:pt idx="22">
                  <c:v>4.66</c:v>
                </c:pt>
                <c:pt idx="23">
                  <c:v>4.57</c:v>
                </c:pt>
                <c:pt idx="24">
                  <c:v>4.53</c:v>
                </c:pt>
                <c:pt idx="25">
                  <c:v>4.39</c:v>
                </c:pt>
                <c:pt idx="26">
                  <c:v>4</c:v>
                </c:pt>
                <c:pt idx="27">
                  <c:v>2.99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-820413648"/>
        <c:axId val="-820411872"/>
      </c:barChart>
      <c:catAx>
        <c:axId val="-82041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</a:p>
        </c:txPr>
        <c:crossAx val="-820411872"/>
        <c:crosses val="autoZero"/>
        <c:auto val="1"/>
        <c:lblAlgn val="ctr"/>
        <c:lblOffset val="100"/>
        <c:noMultiLvlLbl val="0"/>
      </c:catAx>
      <c:valAx>
        <c:axId val="-82041187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</a:p>
        </c:txPr>
        <c:crossAx val="-8204136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ysClr val="windowText" lastClr="000000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F459-1871-4467-9FFD-509C0D5E52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4D3D-DCE5-4EE8-9E0A-CEF7E1DE4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3379-9F64-4630-BF61-06A11BE86A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HLA-I evolutionary divergence (HED) 指HLA-I两条等位基因肽段结合域的序列差异性，有研究提出HED是免疫检查点抑制剂疗效评估的潜在biomarker。</a:t>
            </a:r>
            <a:endParaRPr kumimoji="1" lang="zh-CN" altLang="en-US" dirty="0"/>
          </a:p>
          <a:p>
            <a:r>
              <a:rPr kumimoji="1" lang="zh-CN" altLang="en-US" dirty="0"/>
              <a:t>根据样本的HLA-A、HLA-B和HLA-C基因分型结果，使用Grantham矩阵分别计算HLA-A、HLA-B和HLA-C三个基因的HED，同时取它们的均值得到样本的HED。</a:t>
            </a:r>
            <a:endParaRPr kumimoji="1" lang="zh-CN" altLang="en-US" dirty="0"/>
          </a:p>
          <a:p>
            <a:r>
              <a:rPr kumimoji="1" lang="zh-CN" altLang="en-US" dirty="0"/>
              <a:t>Chowell D, et al. Evolutionary divergence of HLA class I genotype impacts efficacy of cancer immunotherapy. Nat Med. 2019 Nov;25(11):1715-1720.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GEP</a:t>
            </a:r>
            <a:r>
              <a:rPr kumimoji="1" lang="zh-CN" altLang="en-US" dirty="0"/>
              <a:t>文章表明，</a:t>
            </a:r>
            <a:r>
              <a:rPr kumimoji="1" lang="en-US" altLang="zh-CN" dirty="0"/>
              <a:t>GEP-H/TMB-H</a:t>
            </a:r>
            <a:r>
              <a:rPr kumimoji="1" lang="zh-CN" altLang="en-US" dirty="0"/>
              <a:t>的患者</a:t>
            </a:r>
            <a:r>
              <a:rPr kumimoji="1" lang="en-US" altLang="zh-CN" dirty="0"/>
              <a:t>ORR</a:t>
            </a:r>
            <a:r>
              <a:rPr kumimoji="1" lang="zh-CN" altLang="en-US" dirty="0"/>
              <a:t>明显，</a:t>
            </a:r>
            <a:r>
              <a:rPr kumimoji="1" lang="en-US" altLang="zh-CN" dirty="0"/>
              <a:t>GEP-L/TMB-H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GEP-H/TMB-L ORR</a:t>
            </a:r>
            <a:r>
              <a:rPr kumimoji="1" lang="zh-CN" altLang="en-US" dirty="0"/>
              <a:t>中等，</a:t>
            </a:r>
            <a:r>
              <a:rPr kumimoji="1" lang="en-US" altLang="zh-CN" dirty="0"/>
              <a:t>GEP-L/TMB-L ORR</a:t>
            </a:r>
            <a:r>
              <a:rPr kumimoji="1" lang="zh-CN" altLang="en-US" dirty="0"/>
              <a:t>低。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主标题">
    <p:bg>
      <p:bgPr>
        <a:solidFill>
          <a:srgbClr val="2F5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2"/>
          <p:cNvGrpSpPr/>
          <p:nvPr userDrawn="1"/>
        </p:nvGrpSpPr>
        <p:grpSpPr>
          <a:xfrm>
            <a:off x="0" y="1910715"/>
            <a:ext cx="894080" cy="982980"/>
            <a:chOff x="-27" y="862"/>
            <a:chExt cx="1408" cy="1548"/>
          </a:xfrm>
          <a:solidFill>
            <a:srgbClr val="009899"/>
          </a:solidFill>
        </p:grpSpPr>
        <p:sp>
          <p:nvSpPr>
            <p:cNvPr id="3" name="等腰三角形 2"/>
            <p:cNvSpPr/>
            <p:nvPr userDrawn="1"/>
          </p:nvSpPr>
          <p:spPr>
            <a:xfrm rot="5400000">
              <a:off x="-417" y="1252"/>
              <a:ext cx="1549" cy="7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4" name="矩形 3"/>
            <p:cNvSpPr/>
            <p:nvPr userDrawn="1"/>
          </p:nvSpPr>
          <p:spPr>
            <a:xfrm rot="2707801">
              <a:off x="989" y="1767"/>
              <a:ext cx="393" cy="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5" name="矩形 4"/>
            <p:cNvSpPr/>
            <p:nvPr userDrawn="1"/>
          </p:nvSpPr>
          <p:spPr>
            <a:xfrm rot="2707801">
              <a:off x="950" y="1441"/>
              <a:ext cx="203" cy="2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</p:grpSp>
      <p:grpSp>
        <p:nvGrpSpPr>
          <p:cNvPr id="6" name="图形1"/>
          <p:cNvGrpSpPr/>
          <p:nvPr userDrawn="1"/>
        </p:nvGrpSpPr>
        <p:grpSpPr>
          <a:xfrm rot="10800000">
            <a:off x="8286750" y="-20955"/>
            <a:ext cx="894080" cy="982980"/>
            <a:chOff x="-27" y="862"/>
            <a:chExt cx="1408" cy="1548"/>
          </a:xfrm>
          <a:solidFill>
            <a:srgbClr val="009899"/>
          </a:solidFill>
        </p:grpSpPr>
        <p:sp>
          <p:nvSpPr>
            <p:cNvPr id="7" name="等腰三角形 6"/>
            <p:cNvSpPr/>
            <p:nvPr userDrawn="1"/>
          </p:nvSpPr>
          <p:spPr>
            <a:xfrm rot="5400000">
              <a:off x="-417" y="1252"/>
              <a:ext cx="1549" cy="7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8" name="矩形 7"/>
            <p:cNvSpPr/>
            <p:nvPr userDrawn="1"/>
          </p:nvSpPr>
          <p:spPr>
            <a:xfrm rot="2707801">
              <a:off x="989" y="1767"/>
              <a:ext cx="393" cy="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9" name="矩形 8"/>
            <p:cNvSpPr/>
            <p:nvPr userDrawn="1"/>
          </p:nvSpPr>
          <p:spPr>
            <a:xfrm rot="2707801">
              <a:off x="950" y="1441"/>
              <a:ext cx="203" cy="2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</p:grpSp>
      <p:pic>
        <p:nvPicPr>
          <p:cNvPr id="10" name="Logo" descr="logo 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560" y="4549947"/>
            <a:ext cx="2214880" cy="293370"/>
          </a:xfrm>
          <a:prstGeom prst="rect">
            <a:avLst/>
          </a:prstGeom>
        </p:spPr>
      </p:pic>
      <p:sp>
        <p:nvSpPr>
          <p:cNvPr id="24" name="姓名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61311"/>
            <a:ext cx="9180830" cy="11886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</a:t>
            </a:r>
            <a:endParaRPr lang="en-US" altLang="zh-CN" dirty="0"/>
          </a:p>
          <a:p>
            <a:pPr lvl="0"/>
            <a:r>
              <a:rPr lang="zh-CN" altLang="en-US" dirty="0"/>
              <a:t>日期</a:t>
            </a:r>
            <a:endParaRPr lang="zh-CN" altLang="en-US" dirty="0"/>
          </a:p>
        </p:txBody>
      </p:sp>
      <p:sp>
        <p:nvSpPr>
          <p:cNvPr id="22" name="副标题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4673"/>
            <a:ext cx="9180830" cy="8875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12" name="标题"/>
          <p:cNvSpPr>
            <a:spLocks noGrp="1"/>
          </p:cNvSpPr>
          <p:nvPr>
            <p:ph type="title" hasCustomPrompt="1"/>
          </p:nvPr>
        </p:nvSpPr>
        <p:spPr>
          <a:xfrm>
            <a:off x="0" y="1023195"/>
            <a:ext cx="9180830" cy="146147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主标题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背景"/>
          <p:cNvSpPr/>
          <p:nvPr userDrawn="1"/>
        </p:nvSpPr>
        <p:spPr>
          <a:xfrm>
            <a:off x="3" y="670"/>
            <a:ext cx="3438169" cy="5142161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pic>
        <p:nvPicPr>
          <p:cNvPr id="6" name="Logo" descr="资源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4922" y="254000"/>
            <a:ext cx="1225550" cy="273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目录"/>
          <p:cNvSpPr/>
          <p:nvPr userDrawn="1"/>
        </p:nvSpPr>
        <p:spPr>
          <a:xfrm>
            <a:off x="630588" y="2355782"/>
            <a:ext cx="2213670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Logo" descr="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11" name="灯片编号占位符 5"/>
          <p:cNvSpPr txBox="1"/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"/>
          <p:cNvSpPr txBox="1"/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1" name="Logo" descr="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3" name="圆形"/>
          <p:cNvSpPr/>
          <p:nvPr/>
        </p:nvSpPr>
        <p:spPr>
          <a:xfrm>
            <a:off x="467544" y="2058827"/>
            <a:ext cx="1025847" cy="1025847"/>
          </a:xfrm>
          <a:prstGeom prst="ellipse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cxnSp>
        <p:nvCxnSpPr>
          <p:cNvPr id="13" name="线段"/>
          <p:cNvCxnSpPr/>
          <p:nvPr userDrawn="1"/>
        </p:nvCxnSpPr>
        <p:spPr>
          <a:xfrm>
            <a:off x="1691680" y="1676400"/>
            <a:ext cx="0" cy="1790700"/>
          </a:xfrm>
          <a:prstGeom prst="line">
            <a:avLst/>
          </a:prstGeom>
          <a:ln w="28575">
            <a:solidFill>
              <a:srgbClr val="2F5EB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数字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2058827"/>
            <a:ext cx="1025847" cy="10258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数字</a:t>
            </a:r>
            <a:endParaRPr lang="zh-CN" altLang="en-US" dirty="0"/>
          </a:p>
        </p:txBody>
      </p:sp>
      <p:sp>
        <p:nvSpPr>
          <p:cNvPr id="6" name="标题"/>
          <p:cNvSpPr>
            <a:spLocks noGrp="1"/>
          </p:cNvSpPr>
          <p:nvPr userDrawn="1">
            <p:ph type="ctrTitle" hasCustomPrompt="1"/>
          </p:nvPr>
        </p:nvSpPr>
        <p:spPr>
          <a:xfrm>
            <a:off x="1835696" y="1676400"/>
            <a:ext cx="6973842" cy="17907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 b="1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节标题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3"/>
          </p:nvPr>
        </p:nvSpPr>
        <p:spPr>
          <a:xfrm>
            <a:off x="395537" y="843558"/>
            <a:ext cx="8414016" cy="396044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标题 7"/>
          <p:cNvSpPr>
            <a:spLocks noGrp="1"/>
          </p:cNvSpPr>
          <p:nvPr>
            <p:ph type="title"/>
          </p:nvPr>
        </p:nvSpPr>
        <p:spPr>
          <a:xfrm>
            <a:off x="899592" y="155036"/>
            <a:ext cx="6480720" cy="5400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" name="图片 4" descr="资源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1797" y="256953"/>
            <a:ext cx="1225550" cy="273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图片 5" descr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6092" y="155036"/>
            <a:ext cx="622300" cy="476885"/>
          </a:xfrm>
          <a:prstGeom prst="rect">
            <a:avLst/>
          </a:prstGeom>
        </p:spPr>
      </p:pic>
      <p:pic>
        <p:nvPicPr>
          <p:cNvPr id="9" name="Logo" descr="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10" name="灯片编号占位符 5"/>
          <p:cNvSpPr txBox="1"/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" y="-3175"/>
            <a:ext cx="9177655" cy="5160010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sp>
        <p:nvSpPr>
          <p:cNvPr id="4" name="TextBox 7"/>
          <p:cNvSpPr>
            <a:spLocks noChangeArrowheads="1"/>
          </p:cNvSpPr>
          <p:nvPr userDrawn="1"/>
        </p:nvSpPr>
        <p:spPr bwMode="auto">
          <a:xfrm>
            <a:off x="1062992" y="1125855"/>
            <a:ext cx="701611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endParaRPr lang="en-US" altLang="zh-CN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资源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9687" y="2724151"/>
            <a:ext cx="4025265" cy="11385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38.png"/><Relationship Id="rId12" Type="http://schemas.openxmlformats.org/officeDocument/2006/relationships/image" Target="../media/image37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475375"/>
            <a:ext cx="9144000" cy="138440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PD-1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单抗联合化疗用于食管癌围手术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</a:t>
            </a:r>
            <a:b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辅助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治疗项目分析报告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0" y="3361311"/>
            <a:ext cx="9144000" cy="11886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医学大数据中心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2020-10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基线样本高频突变基因谱（</a:t>
            </a:r>
            <a:r>
              <a:rPr lang="en-US" altLang="zh-CN" sz="2400" dirty="0" smtClean="0"/>
              <a:t>Landscape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796136" y="1923678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肿瘤基因突变普分析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发现不同患者共享很多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driver gene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TP53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的突变在绝大多数患者中均检测到，非常高频；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CCND1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FGF19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FGF4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FGF3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扩增率分别为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29%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21%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21%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663478"/>
            <a:ext cx="5548657" cy="41405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400" dirty="0" smtClean="0"/>
              <a:t>TMB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TNB</a:t>
            </a:r>
            <a:r>
              <a:rPr lang="zh-CN" altLang="en-US" sz="2400" dirty="0" smtClean="0"/>
              <a:t>与临床数据关联分析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51520" y="3958555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kumimoji="1"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Response_imaging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：影像学疗效评价；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kumimoji="1"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irPRC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免疫相关的病理反应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MPR: ≤10% RVT remaining in post-therapy specimen; </a:t>
            </a:r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pCR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No RVT remaining in post-therapy pathology specimen;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noMPR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&gt;10% RVT remaining in post-therapy specimen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Response1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：临床自评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很好，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中等，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较差）；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Response2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：临床自评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良，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差）。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TMB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TNB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指标与临床疗效关联分析显示，在不同分组情况下，两个指标并无显著差异。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792" y="599166"/>
            <a:ext cx="3360905" cy="33414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581258"/>
            <a:ext cx="3377297" cy="33772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400" dirty="0" smtClean="0"/>
              <a:t>Ⅰ</a:t>
            </a:r>
            <a:r>
              <a:rPr lang="zh-CN" altLang="en-US" sz="2400" dirty="0" smtClean="0"/>
              <a:t>型</a:t>
            </a:r>
            <a:r>
              <a:rPr lang="en-US" altLang="zh-CN" sz="2400" dirty="0" smtClean="0"/>
              <a:t>HLA</a:t>
            </a:r>
            <a:r>
              <a:rPr lang="zh-CN" altLang="en-US" sz="2400" dirty="0" smtClean="0"/>
              <a:t>进化差异（</a:t>
            </a:r>
            <a:r>
              <a:rPr lang="en-US" altLang="zh-CN" sz="2400" dirty="0" smtClean="0"/>
              <a:t>HED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51520" y="3003798"/>
            <a:ext cx="47525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kumimoji="1"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</a:t>
            </a:r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Response_imaging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：影像学疗效评价；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kumimoji="1"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</a:t>
            </a:r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irPRC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免疫相关的病理反应标准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MPR: ≤10% RVT remaining in post-therapy specimen; </a:t>
            </a:r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pCR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No RVT remaining in post-therapy pathology specimen;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noMPR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&gt;10% RVT remaining in post-therapy specimen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Response1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：临床自评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很好，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中等，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较差）；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Response2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：临床自评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良，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差）。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为种系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HLA-1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进化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差异，通常高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患者表现出更好的免疫治疗疗效。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指标与临床疗效关联分析显示，在不同分组情况下，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无显著差异，但能看到疗效较好的患者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较高的趋势（除</a:t>
            </a:r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irPRC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107504" y="699542"/>
          <a:ext cx="4464495" cy="24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616606"/>
            <a:ext cx="4104456" cy="409233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RNA-</a:t>
            </a:r>
            <a:r>
              <a:rPr lang="en-US" altLang="zh-CN" dirty="0" err="1" smtClean="0"/>
              <a:t>seq</a:t>
            </a:r>
            <a:r>
              <a:rPr lang="zh-CN" altLang="en-US" dirty="0" smtClean="0"/>
              <a:t>相关分析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000" dirty="0" smtClean="0"/>
              <a:t>Immune Subtype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39552" y="3818584"/>
            <a:ext cx="7763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文章发表了一种免疫微环境亚型的分类方法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，通过对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TCGA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个癌种的泛免疫基因组分析，确定了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种肿瘤免疫亚型。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分析了这批患者的免疫亚型，以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wound healing 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IFN-γ dominant 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为主，与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TCGA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食管癌数据结果较一致。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1131590"/>
            <a:ext cx="4464496" cy="2156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680" y="1249259"/>
            <a:ext cx="375784" cy="2016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31" y="1171307"/>
            <a:ext cx="257297" cy="207719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30271" y="965632"/>
          <a:ext cx="2329412" cy="24885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2"/>
                <a:gridCol w="1321300"/>
              </a:tblGrid>
              <a:tr h="188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Patient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Immune subtype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JXS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0000"/>
                          </a:solidFill>
                          <a:effectLst/>
                        </a:rPr>
                        <a:t>C1</a:t>
                      </a:r>
                      <a:endParaRPr lang="en-US" altLang="zh-CN" sz="900" b="1" i="0" u="none" strike="noStrike" dirty="0">
                        <a:solidFill>
                          <a:srgbClr val="FE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LF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0000"/>
                          </a:solidFill>
                          <a:effectLst/>
                        </a:rPr>
                        <a:t>C1</a:t>
                      </a:r>
                      <a:endParaRPr lang="en-US" altLang="zh-CN" sz="900" b="1" i="0" u="none" strike="noStrike" dirty="0">
                        <a:solidFill>
                          <a:srgbClr val="FE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ZXJ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0000"/>
                          </a:solidFill>
                          <a:effectLst/>
                        </a:rPr>
                        <a:t>C1</a:t>
                      </a:r>
                      <a:endParaRPr lang="en-US" altLang="zh-CN" sz="900" b="1" i="0" u="none" strike="noStrike" dirty="0">
                        <a:solidFill>
                          <a:srgbClr val="FE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CGJ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LGF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PYG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SYQ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88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ZXZ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88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NXH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88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XGL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88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GYZ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88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LWL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19004" y="4943445"/>
            <a:ext cx="4536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Thorsson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Vésteinn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et al. "The immune landscape of cancer." Immunity 48.4 (2018): 812-830.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2870" y="662940"/>
            <a:ext cx="3236595" cy="364426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zh-CN" altLang="en-US" sz="2400" dirty="0" smtClean="0"/>
              <a:t>肿瘤浸润淋巴细胞（</a:t>
            </a:r>
            <a:r>
              <a:rPr lang="en-US" altLang="zh-CN" sz="2400" dirty="0" smtClean="0"/>
              <a:t>TIL</a:t>
            </a:r>
            <a:r>
              <a:rPr lang="zh-CN" altLang="en-US" sz="2400" dirty="0" smtClean="0"/>
              <a:t>）比例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27584" y="4368123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CIBERSORT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估算各患者的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浸润比例，患者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的免疫浸润程度最高，患者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的免疫浸润淋巴细胞最低。患者之间的淋巴细胞比例有一定的差异。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5" y="688975"/>
            <a:ext cx="3208655" cy="3617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875" y="3788410"/>
            <a:ext cx="1123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latin typeface="Arial" panose="020B0604020202090204" pitchFamily="34" charset="0"/>
                <a:cs typeface="Arial" panose="020B0604020202090204" pitchFamily="34" charset="0"/>
              </a:rPr>
              <a:t>irPRC</a:t>
            </a:r>
            <a:endParaRPr lang="en-US" altLang="zh-CN" sz="8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r"/>
            <a:r>
              <a:rPr lang="en-US" altLang="zh-CN" sz="800">
                <a:latin typeface="Arial" panose="020B0604020202090204" pitchFamily="34" charset="0"/>
                <a:cs typeface="Arial" panose="020B0604020202090204" pitchFamily="34" charset="0"/>
              </a:rPr>
              <a:t>Response_imaging</a:t>
            </a:r>
            <a:endParaRPr lang="en-US" altLang="zh-CN" sz="8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r"/>
            <a:r>
              <a:rPr lang="en-US" altLang="zh-CN" sz="800">
                <a:latin typeface="Arial" panose="020B0604020202090204" pitchFamily="34" charset="0"/>
                <a:cs typeface="Arial" panose="020B0604020202090204" pitchFamily="34" charset="0"/>
              </a:rPr>
              <a:t>Response1</a:t>
            </a:r>
            <a:endParaRPr lang="en-US" altLang="zh-CN" sz="8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r"/>
            <a:r>
              <a:rPr lang="en-US" altLang="zh-CN" sz="800">
                <a:latin typeface="Arial" panose="020B0604020202090204" pitchFamily="34" charset="0"/>
                <a:cs typeface="Arial" panose="020B0604020202090204" pitchFamily="34" charset="0"/>
              </a:rPr>
              <a:t>Response2</a:t>
            </a:r>
            <a:endParaRPr lang="en-US" altLang="zh-CN" sz="8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65" y="969645"/>
            <a:ext cx="1964690" cy="30562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kumimoji="1" lang="en-US" altLang="zh-CN" sz="2400" dirty="0"/>
              <a:t>CD8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cell </a:t>
            </a:r>
            <a:r>
              <a:rPr lang="zh-CN" altLang="en-US" sz="2400" dirty="0" smtClean="0"/>
              <a:t>比例与临床数据关联分析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27584" y="4368123"/>
            <a:ext cx="7200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CIBERSORT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估算各患者的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浸润比例，其中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CD8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在患者中的比例与临床数据关联分析；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缩瘤率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：（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原病灶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化疗后大小）／原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大小*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CD8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比例的相关性分析；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结果显示，在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Respone2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分组中，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组之间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CD8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有显著差异；缩瘤率与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CD8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呈正相关，但并不显著。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032" y="663478"/>
            <a:ext cx="3534050" cy="35135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53" y="663478"/>
            <a:ext cx="3518768" cy="35135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400" dirty="0" err="1" smtClean="0"/>
              <a:t>Tfh</a:t>
            </a:r>
            <a:r>
              <a:rPr lang="en-US" altLang="zh-CN" sz="2400" dirty="0" smtClean="0"/>
              <a:t> cell </a:t>
            </a:r>
            <a:r>
              <a:rPr lang="zh-CN" altLang="en-US" sz="2400" dirty="0" smtClean="0"/>
              <a:t>比例与临床数据关联分析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27584" y="4368123"/>
            <a:ext cx="7200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CIBERSORT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估算各患者的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浸润比例，其中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在患者中的比例与临床数据关联分析；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缩瘤率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：（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原病灶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化疗后大小）／原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大小*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Tfh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比例的相关性分析；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结果显示，在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Respone1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分组中，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vs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组之间</a:t>
            </a:r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有显著差异；缩瘤率与</a:t>
            </a:r>
            <a:r>
              <a:rPr kumimoji="1"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呈正相关，但并不显著。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853" y="645172"/>
            <a:ext cx="3687814" cy="36878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643138"/>
            <a:ext cx="3702334" cy="36898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400" dirty="0"/>
              <a:t>M0</a:t>
            </a:r>
            <a:r>
              <a:rPr lang="zh-CN" altLang="en-US" sz="2400" dirty="0" smtClean="0"/>
              <a:t>巨噬细胞比例与临床数据关联分析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27584" y="4368123"/>
            <a:ext cx="79208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CIBERSORT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估算各患者的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浸润比例，其中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M0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巨噬细胞在患者中的比例与临床数据关联分析；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缩瘤率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：（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原病灶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化疗后大小）／原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大小*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M0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巨噬细胞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比例的相关性分析；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结果显示，在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Respone_imaging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分组中，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 vs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M0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巨噬细胞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有显著差异；缩瘤率与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M0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巨噬细胞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呈正相关，但并不显著。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669561"/>
            <a:ext cx="3655412" cy="36717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663477"/>
            <a:ext cx="3717161" cy="3704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zh-CN" altLang="en-US" sz="2400" dirty="0" smtClean="0"/>
              <a:t>休眠肥大细胞比例与临床数据关联分析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27584" y="4368123"/>
            <a:ext cx="79208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CIBERSORT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估算各患者的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浸润比例，其中休眠肥大细胞在患者中的比例与临床数据关联分析；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缩瘤率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：（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原病灶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化疗后大小）／原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大小*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，与休眠肥大细胞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比例的相关性分析；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结果显示，在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Respone_imaging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分组中，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 vs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之间休眠肥大细胞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有显著差异；缩瘤率与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休眠肥大细胞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呈正相关，具有弱显著性。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171" y="663477"/>
            <a:ext cx="3715654" cy="3704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12" y="663476"/>
            <a:ext cx="3710882" cy="3704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0"/>
          <p:cNvSpPr/>
          <p:nvPr/>
        </p:nvSpPr>
        <p:spPr>
          <a:xfrm>
            <a:off x="4625991" y="1491632"/>
            <a:ext cx="2861574" cy="41341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CN" altLang="en-US" sz="1600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患者样本信息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1491630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圆角矩形 42"/>
          <p:cNvSpPr/>
          <p:nvPr/>
        </p:nvSpPr>
        <p:spPr>
          <a:xfrm>
            <a:off x="4625993" y="2085542"/>
            <a:ext cx="2861573" cy="413414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WES</a:t>
            </a:r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相关分析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9952" y="2085542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圆角矩形 48"/>
          <p:cNvSpPr/>
          <p:nvPr/>
        </p:nvSpPr>
        <p:spPr>
          <a:xfrm>
            <a:off x="4625991" y="2661606"/>
            <a:ext cx="2861574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RNA-</a:t>
            </a:r>
            <a:r>
              <a:rPr lang="en-US" altLang="zh-CN" sz="1600" b="1" dirty="0" err="1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seq</a:t>
            </a:r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相关分析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9952" y="2661606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圆角矩形 48"/>
          <p:cNvSpPr/>
          <p:nvPr/>
        </p:nvSpPr>
        <p:spPr>
          <a:xfrm>
            <a:off x="4625991" y="3255515"/>
            <a:ext cx="2861574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3255515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zh-CN" altLang="en-US" sz="2400" dirty="0" smtClean="0"/>
              <a:t>总淋巴细胞比例与临床数据关联分析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27584" y="4368123"/>
            <a:ext cx="79208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CIBERSORT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估算各患者的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浸润比例，总淋巴细胞比例与临床数据关联分析；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缩瘤率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：（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原病灶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化疗后大小）／原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病灶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大小*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与总淋巴细胞比例的相关性分析；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结果显示，在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irPRC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分组中，两组之间总淋巴细胞比例有显著差异；缩瘤率与总淋巴细胞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呈正相关，但无显著性。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458" y="663476"/>
            <a:ext cx="3710882" cy="370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81" y="663475"/>
            <a:ext cx="3732333" cy="3704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kumimoji="1" lang="zh-CN" altLang="en-US" sz="2400" dirty="0"/>
              <a:t>免疫表型</a:t>
            </a:r>
            <a:r>
              <a:rPr kumimoji="1" lang="zh-CN" altLang="en-US" sz="2400" dirty="0" smtClean="0"/>
              <a:t>评分</a:t>
            </a:r>
            <a:r>
              <a:rPr lang="en-US" altLang="zh-CN" sz="2400" dirty="0"/>
              <a:t> (</a:t>
            </a:r>
            <a:r>
              <a:rPr lang="en-US" altLang="zh-CN" sz="2400" dirty="0" err="1" smtClean="0"/>
              <a:t>ImmunoPhenoScore</a:t>
            </a:r>
            <a:r>
              <a:rPr lang="en-US" altLang="zh-CN" sz="2400" dirty="0" smtClean="0"/>
              <a:t>, IPS)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1709" y="2831760"/>
            <a:ext cx="25402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表型评分是通过机器学习方法定量评价肿瘤的免疫原性，免疫表型评分可以作为免疫治疗的一个预测指标。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得分越高（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0-10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），预测免疫治疗疗效可能越好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6539" y="2182897"/>
            <a:ext cx="1373479" cy="135053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9" y="2226042"/>
            <a:ext cx="1317851" cy="129033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128" y="2226042"/>
            <a:ext cx="1329457" cy="12999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97399" y="471475"/>
            <a:ext cx="698916" cy="18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8919" y="471475"/>
            <a:ext cx="698916" cy="18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ZXJ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03821" y="469299"/>
            <a:ext cx="698916" cy="18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JXS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0091" y="469299"/>
            <a:ext cx="698916" cy="18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LF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8919" y="2001623"/>
            <a:ext cx="698916" cy="18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ZXZ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04018" y="1994761"/>
            <a:ext cx="698916" cy="18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03821" y="2001622"/>
            <a:ext cx="698916" cy="18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SYQ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60416" y="1975930"/>
            <a:ext cx="698916" cy="18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184" y="650574"/>
            <a:ext cx="1397475" cy="13441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269" y="2183772"/>
            <a:ext cx="1369271" cy="134878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841" y="687068"/>
            <a:ext cx="1342032" cy="13022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4" y="668236"/>
            <a:ext cx="1321006" cy="130769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2624" y="668236"/>
            <a:ext cx="1358927" cy="133338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9370" y="662313"/>
            <a:ext cx="896833" cy="170996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694619" y="1163350"/>
            <a:ext cx="1479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Antigen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Effector Cells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Checkpoints | 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Immunomodulators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Suppressor Cells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06499" y="3494469"/>
            <a:ext cx="727210" cy="20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NXH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3257" y="3494469"/>
            <a:ext cx="727210" cy="20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XGL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04745" y="3491982"/>
            <a:ext cx="727210" cy="20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44826" y="3491982"/>
            <a:ext cx="727210" cy="20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LF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874" y="3766486"/>
            <a:ext cx="1334030" cy="139390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3495" y="3766486"/>
            <a:ext cx="1314388" cy="139390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39716" y="3768014"/>
            <a:ext cx="1279652" cy="139237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9011" y="3766486"/>
            <a:ext cx="1299543" cy="139830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400" dirty="0" smtClean="0"/>
              <a:t>IPS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临床数据关联分析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11560" y="4632317"/>
            <a:ext cx="8726883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结果显示，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Response2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vs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组之间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免疫评分具有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显著差异；缩瘤率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评分呈正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相关，但无显著性。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802025"/>
            <a:ext cx="3600766" cy="35798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03" y="815736"/>
            <a:ext cx="3647840" cy="362140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zh-CN" altLang="en-US" sz="2000" dirty="0" smtClean="0"/>
              <a:t>免疫相关</a:t>
            </a:r>
            <a:r>
              <a:rPr lang="en-US" altLang="zh-CN" sz="2000" dirty="0" smtClean="0"/>
              <a:t>signatures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11560" y="3871175"/>
            <a:ext cx="79208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通过分析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Cytolytic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IFN-gamma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T-cell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exhaustion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T-cell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naïve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四种免疫相关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的相关基因表达，发现患者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Cytolytic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相关基因的表达很高，但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T-cell exhaustion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情况较严重；而患者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ZXZ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NXH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IFN-gamma 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相关基因表达较高。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临床数据关联分析结果显示，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Respone_imaging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分组中，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PD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组中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T-cell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exhaustion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具有显著差异，其中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组中包括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LF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两个患者。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的临床数据关联分析并无显著差异。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1203598"/>
            <a:ext cx="4555593" cy="20162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83519"/>
            <a:ext cx="3398209" cy="338765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000" dirty="0" smtClean="0"/>
              <a:t>T</a:t>
            </a:r>
            <a:r>
              <a:rPr lang="zh-CN" altLang="en-US" sz="2000" dirty="0" smtClean="0"/>
              <a:t>细胞炎症表型（</a:t>
            </a:r>
            <a:r>
              <a:rPr lang="en-US" altLang="zh-CN" sz="2000" dirty="0" smtClean="0"/>
              <a:t>GEP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score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541323"/>
            <a:ext cx="3108469" cy="31292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520" y="3607294"/>
            <a:ext cx="8892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细胞炎症表型基因表达谱也被称为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GEP18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，是由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个免疫相关基因表达量组成的免疫打分。高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GEP score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表示患者有更好的免疫治疗获益可能。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GYZ(PD|</a:t>
            </a:r>
            <a:r>
              <a:rPr kumimoji="1" lang="en-US" altLang="zh-CN" sz="1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noMPR</a:t>
            </a:r>
            <a:r>
              <a:rPr kumimoji="1"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|3|4)</a:t>
            </a:r>
            <a:r>
              <a:rPr kumimoji="1"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NXH(SD|noMPR|3|3)</a:t>
            </a:r>
            <a:r>
              <a:rPr kumimoji="1"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</a:t>
            </a:r>
            <a:r>
              <a:rPr kumimoji="1"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GEP-H</a:t>
            </a:r>
            <a:r>
              <a:rPr kumimoji="1"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与免疫治疗获益可能性较高相反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XGL(PR|noMPR|2|2) 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GEP-H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与免疫治疗获益可能性较高较一致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；患者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CGJ(SD|noMPR|3|4)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SYQ(SD|NE|3|4)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GEP-L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，与其免疫治疗获益可能性低较一致，</a:t>
            </a:r>
            <a:r>
              <a:rPr kumimoji="1"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LGF(PR|MPR|1|1) GEP-L</a:t>
            </a:r>
            <a:r>
              <a:rPr kumimoji="1"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与其免疫治疗获益可能性低相反</a:t>
            </a:r>
            <a:r>
              <a:rPr kumimoji="1"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GEP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与临床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数据关联分析并无显著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差异。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61" y="560208"/>
            <a:ext cx="3095975" cy="311035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小结</a:t>
            </a:r>
            <a:r>
              <a:rPr lang="en-US" altLang="zh-CN" sz="2400" dirty="0" smtClean="0"/>
              <a:t>-DNA</a:t>
            </a:r>
            <a:r>
              <a:rPr lang="zh-CN" altLang="en-US" sz="2400" dirty="0" smtClean="0"/>
              <a:t>层面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827584" y="1131590"/>
            <a:ext cx="7632848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肿瘤突变负荷（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）和肿瘤新生抗原负荷（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检测方面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4.94 </a:t>
            </a:r>
            <a:r>
              <a:rPr kumimoji="1"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mut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kumimoji="1"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neoAg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/Mb 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在与免疫治疗相关的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biomarker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分析中，发现患者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携带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EGFR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突变，患者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携带与免疫治疗负相关的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JAK1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突变，患者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携带超突变基因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POLD1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基因突变，免疫治疗超进展相关的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MDM4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拷贝数扩增突变；患者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HWX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ZJ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ZXZ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携带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相关基因突变。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肿瘤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驱动基因分析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TP53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突变在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96%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的患者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中均检测到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，食管癌高频扩增基因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CCND1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FGF19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FGF4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FGF3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扩增率分别为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29%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21%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TMB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TNB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指标与临床疗效关联分析显示，在不同分组情况下，两个指标并无显著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差异；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HED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指标与临床疗效关联分析显示，在不同分组情况下，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HED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无显著差异，但能看到疗效较好的患者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HED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较高的趋势（除</a:t>
            </a:r>
            <a:r>
              <a:rPr kumimoji="1"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irPRC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分组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小结</a:t>
            </a:r>
            <a:r>
              <a:rPr lang="en-US" altLang="zh-CN" sz="2400" dirty="0" smtClean="0"/>
              <a:t>-RNA</a:t>
            </a:r>
            <a:r>
              <a:rPr lang="zh-CN" altLang="en-US" sz="2400" dirty="0" smtClean="0"/>
              <a:t>层面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23528" y="699542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在免疫亚型方面，患者的免疫亚型以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wound healing 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IFN-</a:t>
            </a:r>
            <a:r>
              <a:rPr kumimoji="1" lang="el-G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γ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dominant 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为主，与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TCGA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食管癌数据结果一致。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在免疫浸润淋巴细胞方面，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ZXJ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的免疫浸润程度最高，患者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的免疫浸润淋巴细胞最低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TIL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浸润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比例与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临床数据关联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分析显示：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ü"/>
            </a:pP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Respone2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疗效分组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4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组之间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CD8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有显著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缩瘤率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CD8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呈正相关，但并不显著。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ü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Respone1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疗效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vs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3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组之间</a:t>
            </a:r>
            <a:r>
              <a:rPr kumimoji="1"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Tfh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有显著差异；缩瘤率与</a:t>
            </a:r>
            <a:r>
              <a:rPr kumimoji="1"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Tfh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呈正相关，但并不显著。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ü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Respone_imaging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疗效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 vs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M0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巨噬细胞有显著差异；缩瘤率与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M0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巨噬细胞呈正相关，但并不显著。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ü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Respone_imaging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疗效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 vs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之间休眠肥大细胞有显著差异；缩瘤率与休眠肥大细胞呈正相关，具有弱显著性。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ü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irPRC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疗效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cPR+MPR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kumimoji="1"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noMPR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之间总淋巴细胞比例有显著差异；缩瘤率与总淋巴细胞比例呈正相关，但无显著性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免疫评分结果，在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Response2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分组中，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vs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组之间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免疫评分具有显著差异；缩瘤率与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免疫评分呈正相关，但无显著性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免疫相关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signatures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方面，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Respone_imaging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分组中，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PD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组中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T-cell exhaustion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具有显著差异。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细胞浸润基因表达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谱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GEP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GEP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评分与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临床数据关联分析并无显著差异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F5EB0"/>
              </a:buClr>
            </a:pP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注：本次分析仅针对基线样本，且有疗效评估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样本数仅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例，结果存在一定偏差，后续需纳入更多数据做进一步分析。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患者样本信息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样本</a:t>
            </a:r>
            <a:r>
              <a:rPr lang="zh-CN" altLang="en-US" sz="2400" dirty="0" smtClean="0"/>
              <a:t>信息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sample information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89328" y="4443958"/>
            <a:ext cx="67687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该项目目前共有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患者有已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测数据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个治疗前基线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治疗前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基线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其中三个患者有对应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个手术取样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未下机数据暂不展示。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-1"/>
          <p:cNvGraphicFramePr/>
          <p:nvPr/>
        </p:nvGraphicFramePr>
        <p:xfrm>
          <a:off x="755576" y="627534"/>
          <a:ext cx="7776863" cy="38008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76007"/>
                <a:gridCol w="676007"/>
                <a:gridCol w="688704"/>
                <a:gridCol w="623577"/>
                <a:gridCol w="648072"/>
                <a:gridCol w="648072"/>
                <a:gridCol w="720080"/>
                <a:gridCol w="576064"/>
                <a:gridCol w="576064"/>
                <a:gridCol w="1008112"/>
                <a:gridCol w="936104"/>
              </a:tblGrid>
              <a:tr h="31341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Sample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Name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基线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基线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RNA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术后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术后</a:t>
                      </a: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RNA</a:t>
                      </a:r>
                      <a:endParaRPr lang="zh-CN" altLang="en-US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残留肿瘤细胞比例</a:t>
                      </a:r>
                      <a:endParaRPr lang="zh-CN" altLang="en-US" sz="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影像学评估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kern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irPRC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临床自评</a:t>
                      </a:r>
                      <a:r>
                        <a:rPr lang="en-US" altLang="zh-CN" sz="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很好；</a:t>
                      </a:r>
                      <a:r>
                        <a:rPr lang="en-US" altLang="zh-CN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中等；</a:t>
                      </a:r>
                      <a:r>
                        <a:rPr lang="en-US" altLang="zh-CN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较差）</a:t>
                      </a:r>
                      <a:endParaRPr lang="zh-CN" altLang="en-US" sz="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临床自评</a:t>
                      </a:r>
                      <a:r>
                        <a:rPr lang="en-US" altLang="zh-CN" sz="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优；</a:t>
                      </a:r>
                      <a:r>
                        <a:rPr lang="en-US" altLang="zh-CN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良；</a:t>
                      </a:r>
                      <a:r>
                        <a:rPr lang="en-US" altLang="zh-CN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中；</a:t>
                      </a:r>
                      <a:r>
                        <a:rPr lang="en-US" altLang="zh-CN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差）</a:t>
                      </a:r>
                      <a:endParaRPr lang="zh-CN" altLang="en-US" sz="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LHP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李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朋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80%,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未达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LCS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栗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80%,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未达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MHC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马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昌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&lt;1%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24598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WZW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吴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稳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&gt;90%,未达MPR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noMPR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ZJ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赵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40%,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未达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HWX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郝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&lt;1%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LJP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李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平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LCQ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李</a:t>
                      </a: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起</a:t>
                      </a:r>
                      <a:endParaRPr lang="zh-CN" altLang="en-US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未达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DGR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</a:t>
                      </a: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仁</a:t>
                      </a:r>
                      <a:endParaRPr lang="zh-CN" altLang="en-US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pCR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LCB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李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暴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PYG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卜</a:t>
                      </a: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国</a:t>
                      </a:r>
                      <a:endParaRPr lang="zh-CN" altLang="en-US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未达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CGJ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程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俊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未达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JXS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焦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申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LF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李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LGF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刘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富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SYQ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宋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清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ZXJ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张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菊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70%,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未达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ZXZ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郑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章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PCR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pCR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XGL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许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亮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80%,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未达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WFG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吴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pCR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NXH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牛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红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未达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RZL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任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林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PCR?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pCR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FSG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付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国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GYZ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关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忠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未达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MPR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noMPR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  <a:tr h="128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LWL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路</a:t>
                      </a: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连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√</a:t>
                      </a:r>
                      <a:endParaRPr lang="en-US" altLang="zh-CN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质控信息（</a:t>
            </a:r>
            <a:r>
              <a:rPr lang="en-US" altLang="zh-CN" sz="2400" dirty="0" smtClean="0"/>
              <a:t>WES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59532" y="4299942"/>
            <a:ext cx="8388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在质控方面，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LWL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的肿瘤组织比对率低，可能为样本污染造成，后续分析剔除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数据相关分析，其他样本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质控正常（仅展示部分数据）。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496" y="789373"/>
          <a:ext cx="8929008" cy="2857933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558063"/>
                <a:gridCol w="558063"/>
                <a:gridCol w="468058"/>
                <a:gridCol w="648068"/>
                <a:gridCol w="648076"/>
                <a:gridCol w="468050"/>
                <a:gridCol w="558063"/>
                <a:gridCol w="558063"/>
                <a:gridCol w="558063"/>
                <a:gridCol w="558063"/>
                <a:gridCol w="558063"/>
                <a:gridCol w="558063"/>
                <a:gridCol w="558063"/>
                <a:gridCol w="558063"/>
                <a:gridCol w="558063"/>
                <a:gridCol w="558063"/>
              </a:tblGrid>
              <a:tr h="238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Name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Tissue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Type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Sample</a:t>
                      </a:r>
                      <a:endParaRPr lang="en-US" sz="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Clean_Base</a:t>
                      </a:r>
                      <a:endParaRPr lang="en-US" sz="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Q20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Q30</a:t>
                      </a:r>
                      <a:endParaRPr lang="en-US" sz="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GC</a:t>
                      </a:r>
                      <a:endParaRPr lang="en-US" sz="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Average_read_length</a:t>
                      </a:r>
                      <a:endParaRPr lang="en-US" sz="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Mapping_rate</a:t>
                      </a:r>
                      <a:endParaRPr lang="en-US" sz="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Mapping_quality</a:t>
                      </a:r>
                      <a:endParaRPr lang="en-US" sz="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Insert_size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Duplication_rate</a:t>
                      </a:r>
                      <a:endParaRPr lang="en-US" sz="6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Capture_rate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Depth_in_target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Coding_size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FSG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FSG_N_WES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23822669310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97.65%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93.69%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50.50%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99.88%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55.885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16.42%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75.87%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189.737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31,761,869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FSG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FSG_T_WES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41729046822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97.55%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93.65%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52.48%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99.82%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55.173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19.56%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74.38%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317.339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31,992,412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GYZ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GYZ_N_WES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20922314192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97.54%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93.39%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50.04%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99.87%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55.85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15.56%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75.61%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168.03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31,629,800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GYZ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GYZ_T_WES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42436435260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97.45%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93.46%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55.60%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95.90%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52.183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19.62%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72.07%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303.25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31,976,988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LWL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LWL_N_WES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22026705724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97.57%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93.45%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50.13%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99.87%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55.879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16.34%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75.52%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175.185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31,617,267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LWL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LWL_T_WES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33810232522</a:t>
                      </a:r>
                      <a:endParaRPr lang="en-US" altLang="zh-CN" sz="7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97.58%</a:t>
                      </a:r>
                      <a:endParaRPr lang="en-US" altLang="zh-CN" sz="7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93.88%</a:t>
                      </a:r>
                      <a:endParaRPr lang="en-US" altLang="zh-CN" sz="7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62.07%</a:t>
                      </a:r>
                      <a:endParaRPr lang="en-US" altLang="zh-CN" sz="7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142</a:t>
                      </a:r>
                      <a:endParaRPr lang="en-US" altLang="zh-CN" sz="7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72.76%</a:t>
                      </a:r>
                      <a:endParaRPr lang="en-US" altLang="zh-CN" sz="7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33.676</a:t>
                      </a:r>
                      <a:endParaRPr lang="en-US" altLang="zh-CN" sz="7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135</a:t>
                      </a:r>
                      <a:endParaRPr lang="en-US" altLang="zh-CN" sz="7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22.04%</a:t>
                      </a:r>
                      <a:endParaRPr lang="en-US" altLang="zh-CN" sz="7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39.19%</a:t>
                      </a:r>
                      <a:endParaRPr lang="en-US" altLang="zh-CN" sz="7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98.589</a:t>
                      </a:r>
                      <a:endParaRPr lang="en-US" altLang="zh-CN" sz="7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20,009,662</a:t>
                      </a:r>
                      <a:endParaRPr lang="en-US" altLang="zh-CN" sz="7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RZL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RZL_N_WES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29152518402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97.64%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93.62%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51.02%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99.88%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55.948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19.42%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81.72%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239.002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31,872,832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RZL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RZL_T_WES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41666995180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97.49%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93.44%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52.64%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99.51%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54.978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18.81%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74.71%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318.338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32,039,271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WFG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WFG_N_WES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24442528278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97.62%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93.64%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50.73%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99.87%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55.826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17.10%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77.87%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197.706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31,806,946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WFG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WFG_T_WES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48503081086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97.56%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93.63%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51.08%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99.82%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55.174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22.23%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74.38%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352.682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32,026,085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XGL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XGL_N_WES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24308780152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97.70%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93.80%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50.49%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99.88%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55.818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17.67%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77.70%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195.329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31,769,699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XGL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XGL_T_WES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26285528166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98.23%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95.10%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99.81%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54.559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34.02%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74.25%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183.502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30,404,974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质控信息（</a:t>
            </a:r>
            <a:r>
              <a:rPr lang="en-US" altLang="zh-CN" sz="2400" dirty="0" smtClean="0"/>
              <a:t>RNA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59532" y="4299942"/>
            <a:ext cx="7560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与其他患者相比，比对到外显子区域的比例较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低，其他样本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质控正常。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9" y="771546"/>
          <a:ext cx="8640962" cy="3168354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354943"/>
                <a:gridCol w="616400"/>
                <a:gridCol w="404196"/>
                <a:gridCol w="404196"/>
                <a:gridCol w="404196"/>
                <a:gridCol w="656818"/>
                <a:gridCol w="788182"/>
                <a:gridCol w="515350"/>
                <a:gridCol w="788182"/>
                <a:gridCol w="646714"/>
                <a:gridCol w="485036"/>
                <a:gridCol w="525455"/>
                <a:gridCol w="727553"/>
                <a:gridCol w="464825"/>
                <a:gridCol w="464825"/>
                <a:gridCol w="394091"/>
              </a:tblGrid>
              <a:tr h="309294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Name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Clean_Base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Q20</a:t>
                      </a:r>
                      <a:endParaRPr lang="it-IT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Q30</a:t>
                      </a:r>
                      <a:endParaRPr lang="fr-F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GC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Mapping_rate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Duplication_rate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Insert_size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Mapping_quality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Aligned_gene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Exon_rate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Intron_rate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Intergenic_rate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FPKM(&gt;0)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FPKM(&gt;1)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MT_rate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CGJ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10904412616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98.060%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94.789%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52.888%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97.74%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41.32%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219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31.139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26,468,511</a:t>
                      </a:r>
                      <a:endParaRPr lang="is-IS" sz="7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43.94%</a:t>
                      </a:r>
                      <a:endParaRPr lang="en-US" sz="7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38.83%</a:t>
                      </a:r>
                      <a:endParaRPr lang="en-US" sz="7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17.23%</a:t>
                      </a:r>
                      <a:endParaRPr lang="en-US" sz="7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27618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15858</a:t>
                      </a:r>
                      <a:endParaRPr lang="ru-RU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6.17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GYZ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15577895476</a:t>
                      </a:r>
                      <a:endParaRPr lang="cs-CZ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97.062%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92.097%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50.695%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98.4%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53.67%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239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20.483</a:t>
                      </a:r>
                      <a:endParaRPr lang="nb-NO" sz="7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77,082,630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79.65%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13.09%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7.26%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26700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14663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28.32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JXS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14941476496</a:t>
                      </a:r>
                      <a:endParaRPr lang="cs-CZ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98.131%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94.804%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52.676%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98.88%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55.92%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372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22.389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75,023,829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81.83%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14.22%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3.95%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26132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14755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5.18</a:t>
                      </a:r>
                      <a:endParaRPr lang="nb-NO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LF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11831653598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98.089%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94.751%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52.682%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98.88%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53.85%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298</a:t>
                      </a:r>
                      <a:endParaRPr lang="nl-NL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20.438</a:t>
                      </a:r>
                      <a:endParaRPr lang="nb-NO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54,625,258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80.98%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5.72%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24533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14529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11.87</a:t>
                      </a:r>
                      <a:endParaRPr lang="fi-FI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LGF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13488115306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97.981%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94.350%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51.255%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98.8%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53.53%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385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20.402</a:t>
                      </a:r>
                      <a:endParaRPr lang="nb-NO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66,347,090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79.05%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15.54%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5.42%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25550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14988</a:t>
                      </a:r>
                      <a:endParaRPr lang="cs-CZ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7.62</a:t>
                      </a:r>
                      <a:endParaRPr lang="nb-NO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LWL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12369174530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97.523%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93.327%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51.353%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98.35%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52.49%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256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21.14</a:t>
                      </a:r>
                      <a:endParaRPr lang="nb-NO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60,852,755</a:t>
                      </a:r>
                      <a:endParaRPr lang="fi-FI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78.43%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13.71%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7.86%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26394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15036</a:t>
                      </a:r>
                      <a:endParaRPr lang="cs-CZ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19.71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NXH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17096942460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97.637%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93.523%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51.571%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98.37%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56.87%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285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19.774</a:t>
                      </a:r>
                      <a:endParaRPr lang="uk-UA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87,235,402</a:t>
                      </a:r>
                      <a:endParaRPr lang="fi-FI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81.37%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13.12%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5.51%</a:t>
                      </a:r>
                      <a:endParaRPr lang="en-US" sz="7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26904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15023</a:t>
                      </a:r>
                      <a:endParaRPr lang="fi-FI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13.51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PYG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12981045168</a:t>
                      </a:r>
                      <a:endParaRPr lang="is-IS" sz="7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97.673%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93.636%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51.535%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98.81%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51.53%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293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22.969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59,135,831</a:t>
                      </a:r>
                      <a:endParaRPr lang="cs-CZ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76.45%</a:t>
                      </a:r>
                      <a:endParaRPr lang="en-US" sz="7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16.08%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7.47%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26272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15265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16.73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SYQ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10292182664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98.187%</a:t>
                      </a:r>
                      <a:endParaRPr lang="fi-FI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94.905%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50.817%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98.51%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51.66%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264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21.605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48,479,375</a:t>
                      </a:r>
                      <a:endParaRPr lang="fi-FI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76.25%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7.45%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25851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15016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19.76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XGL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15892907560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97.906%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94.187%</a:t>
                      </a:r>
                      <a:endParaRPr lang="fi-FI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52.140%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98.23%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55.59%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267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22.776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77,191,529</a:t>
                      </a:r>
                      <a:endParaRPr lang="fi-FI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79.04%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15.27%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5.69%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28151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15619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8.45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ZXJ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11763056592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98.104%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94.650%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51.485%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98.48%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51.82%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320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21.616</a:t>
                      </a:r>
                      <a:endParaRPr lang="nb-NO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56,534,135</a:t>
                      </a:r>
                      <a:endParaRPr lang="it-IT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79.26%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14.26%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6.48%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27379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16375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11.34</a:t>
                      </a:r>
                      <a:endParaRPr lang="nb-NO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  <a:tr h="23825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ZXZ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9829276362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98.084%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94.662%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51.518%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98.89%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49.57%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272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21.671</a:t>
                      </a:r>
                      <a:endParaRPr lang="nb-NO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44,330,348</a:t>
                      </a:r>
                      <a:endParaRPr lang="uk-UA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78.3%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13.33%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8.37%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24680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14743</a:t>
                      </a:r>
                      <a:endParaRPr lang="ru-RU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20.92</a:t>
                      </a:r>
                      <a:endParaRPr lang="nb-NO" sz="7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3481" marR="13481" marT="13481" marB="13481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WES</a:t>
            </a:r>
            <a:r>
              <a:rPr lang="zh-CN" altLang="en-US" dirty="0" smtClean="0"/>
              <a:t>相关分析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/>
          <p:cNvGraphicFramePr/>
          <p:nvPr/>
        </p:nvGraphicFramePr>
        <p:xfrm>
          <a:off x="0" y="713201"/>
          <a:ext cx="4680519" cy="276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5976664" cy="540000"/>
          </a:xfrm>
        </p:spPr>
        <p:txBody>
          <a:bodyPr/>
          <a:lstStyle/>
          <a:p>
            <a:r>
              <a:rPr lang="zh-CN" altLang="en-US" sz="2400" dirty="0" smtClean="0"/>
              <a:t>肿瘤突变负荷和肿瘤新生抗原负荷情况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4071180"/>
            <a:ext cx="78854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通过对样本进行肿瘤突变负荷（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）和肿瘤新生抗原负荷（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）的检测，平均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4.94 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mut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neoAg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例患者为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有一定差异性，所有患者均为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TNB-M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3236" y="794544"/>
            <a:ext cx="7920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TMB-H</a:t>
            </a:r>
            <a:endParaRPr kumimoji="1"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  <a:endParaRPr kumimoji="1"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TMB-L</a:t>
            </a:r>
            <a:endParaRPr kumimoji="1"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33057" y="86379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TNB-H</a:t>
            </a:r>
            <a:endParaRPr kumimoji="1"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TNB-M</a:t>
            </a:r>
            <a:endParaRPr kumimoji="1"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0" y="1075108"/>
          <a:ext cx="4680519" cy="260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图表 20"/>
          <p:cNvGraphicFramePr/>
          <p:nvPr/>
        </p:nvGraphicFramePr>
        <p:xfrm>
          <a:off x="4534720" y="1075108"/>
          <a:ext cx="4536505" cy="2604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9592" y="123478"/>
            <a:ext cx="5976664" cy="540000"/>
          </a:xfrm>
        </p:spPr>
        <p:txBody>
          <a:bodyPr/>
          <a:lstStyle/>
          <a:p>
            <a:r>
              <a:rPr lang="zh-CN" altLang="en-US" sz="2400" dirty="0" smtClean="0"/>
              <a:t>免疫治疗正向和负向相关</a:t>
            </a:r>
            <a:r>
              <a:rPr lang="en-US" altLang="zh-CN" sz="2400" dirty="0" smtClean="0"/>
              <a:t>biomarker</a:t>
            </a:r>
            <a:r>
              <a:rPr lang="zh-CN" altLang="en-US" sz="2400" dirty="0" smtClean="0"/>
              <a:t>情况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3989677"/>
            <a:ext cx="7885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与免疫治疗相关的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biomarker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分析中，发现患者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DGR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携带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EGFR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携带与免疫治疗负相关的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JAK1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携带超突变基因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POLD1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基因突变，免疫治疗超进展相关的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MDM4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拷贝数扩增突变；患者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HWX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ZXZ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携带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相关基因突变。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个患者无相关基因突变；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都处于较低的水平。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0" y="699546"/>
          <a:ext cx="8712967" cy="3290136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777943"/>
                <a:gridCol w="1112783"/>
                <a:gridCol w="1074601"/>
                <a:gridCol w="1133754"/>
                <a:gridCol w="1104178"/>
                <a:gridCol w="1123895"/>
                <a:gridCol w="1252059"/>
                <a:gridCol w="1133754"/>
              </a:tblGrid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sample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DGR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GYZ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HWX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LCS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LGF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ZJ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ZXZ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237321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dMMR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POLD1,p.Arg195*,0.0134</a:t>
                      </a:r>
                      <a:endParaRPr lang="de-DE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BRCA2,p.Ala2185Val,0.2791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237321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DDR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ATR,p.Gln1926His,0.0952</a:t>
                      </a:r>
                      <a:endParaRPr lang="pt-B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ATM,p.Ile2609Met,0.2581</a:t>
                      </a:r>
                      <a:endParaRPr lang="pt-B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BRCA2,p.Ala2185Val,0.2791</a:t>
                      </a:r>
                      <a:endParaRPr lang="is-I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ATR,p.Met1289Val,0.1064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TMB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TMB-H 10.67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TMB-M 4.19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TMB-M 5.87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TMB-M 8.45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TMB-L 2.47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TMB-M 7.43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TMB-M 4.82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TNB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TNB-H 4.83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TNB-M 2.10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TNB-M 3.37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TNB-H 4.94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TNB-M 0.78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TNB-M 3.28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TNB-M 1.38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MSI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3.31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4.9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2.31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0.71</a:t>
                      </a:r>
                      <a:endParaRPr lang="nb-NO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2.99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4.03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3.73</a:t>
                      </a:r>
                      <a:endParaRPr lang="hr-HR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HLA</a:t>
                      </a:r>
                      <a:r>
                        <a:rPr lang="zh-CN" alt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突变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B2M</a:t>
                      </a:r>
                      <a:r>
                        <a:rPr lang="zh-CN" alt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突变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ALK</a:t>
                      </a:r>
                      <a:r>
                        <a:rPr lang="zh-CN" altLang="en-US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融合</a:t>
                      </a:r>
                      <a:endParaRPr lang="zh-CN" altLang="en-US" sz="7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237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EGFR</a:t>
                      </a:r>
                      <a:r>
                        <a:rPr lang="zh-CN" altLang="en-US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突变</a:t>
                      </a:r>
                      <a:endParaRPr lang="zh-CN" altLang="en-US" sz="7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EGFR,p.Ser687Ile,0.0367</a:t>
                      </a:r>
                      <a:endParaRPr lang="pt-BR" sz="7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237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JAK1/2</a:t>
                      </a:r>
                      <a:r>
                        <a:rPr lang="zh-CN" alt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突变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JAK1,p.Ile221Val,0.1875</a:t>
                      </a:r>
                      <a:endParaRPr lang="fi-FI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PTEN</a:t>
                      </a:r>
                      <a:r>
                        <a:rPr lang="zh-CN" alt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突变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STK11</a:t>
                      </a:r>
                      <a:r>
                        <a:rPr lang="zh-CN" alt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突变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MDM2</a:t>
                      </a:r>
                      <a:r>
                        <a:rPr lang="zh-CN" alt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扩增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MDM4</a:t>
                      </a:r>
                      <a:r>
                        <a:rPr lang="zh-CN" alt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扩增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MDM4,amp8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  <a:tr h="195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DNMT3A</a:t>
                      </a:r>
                      <a:r>
                        <a:rPr lang="zh-CN" alt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突变</a:t>
                      </a:r>
                      <a:endParaRPr lang="zh-CN" alt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endParaRPr lang="en-US" sz="7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5131" marR="15131" marT="15131" marB="15131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裕策生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8566</Words>
  <Application>WPS 表格</Application>
  <PresentationFormat>全屏显示(16:9)</PresentationFormat>
  <Paragraphs>1762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方正书宋_GBK</vt:lpstr>
      <vt:lpstr>Wingdings</vt:lpstr>
      <vt:lpstr>微软雅黑</vt:lpstr>
      <vt:lpstr>Wingdings</vt:lpstr>
      <vt:lpstr>宋体</vt:lpstr>
      <vt:lpstr>Arial Unicode MS</vt:lpstr>
      <vt:lpstr>等线</vt:lpstr>
      <vt:lpstr>汉仪中等线KW</vt:lpstr>
      <vt:lpstr>Calibri</vt:lpstr>
      <vt:lpstr>Verdana</vt:lpstr>
      <vt:lpstr>汉仪书宋二KW</vt:lpstr>
      <vt:lpstr>Wingdings</vt:lpstr>
      <vt:lpstr>宋体-简</vt:lpstr>
      <vt:lpstr>宋体-繁</vt:lpstr>
      <vt:lpstr>Apple SD Gothic Neo</vt:lpstr>
      <vt:lpstr>裕策生物</vt:lpstr>
      <vt:lpstr>PD-1单抗联合化疗用于食管癌围手术期 新辅助治疗项目分析报告</vt:lpstr>
      <vt:lpstr>PowerPoint 演示文稿</vt:lpstr>
      <vt:lpstr>患者样本信息</vt:lpstr>
      <vt:lpstr>样本信息（sample information）</vt:lpstr>
      <vt:lpstr>质控信息（WES）</vt:lpstr>
      <vt:lpstr>质控信息（RNA）</vt:lpstr>
      <vt:lpstr>WES相关分析</vt:lpstr>
      <vt:lpstr>肿瘤突变负荷和肿瘤新生抗原负荷情况</vt:lpstr>
      <vt:lpstr>免疫治疗正向和负向相关biomarker情况</vt:lpstr>
      <vt:lpstr>基线样本高频突变基因谱（Landscape）</vt:lpstr>
      <vt:lpstr>TMB、TNB与临床数据关联分析</vt:lpstr>
      <vt:lpstr>Ⅰ型HLA进化差异（HED）</vt:lpstr>
      <vt:lpstr>RNA-seq相关分析</vt:lpstr>
      <vt:lpstr>Immune Subtype</vt:lpstr>
      <vt:lpstr>肿瘤浸润淋巴细胞（TIL）比例</vt:lpstr>
      <vt:lpstr>CD8 T cell 比例与临床数据关联分析</vt:lpstr>
      <vt:lpstr>Tfh cell 比例与临床数据关联分析</vt:lpstr>
      <vt:lpstr>M0巨噬细胞比例与临床数据关联分析</vt:lpstr>
      <vt:lpstr>休眠肥大细胞比例与临床数据关联分析</vt:lpstr>
      <vt:lpstr>总淋巴细胞比例与临床数据关联分析</vt:lpstr>
      <vt:lpstr>免疫表型评分 (ImmunoPhenoScore, IPS)</vt:lpstr>
      <vt:lpstr>IPS与临床数据关联分析</vt:lpstr>
      <vt:lpstr>免疫相关signatures</vt:lpstr>
      <vt:lpstr>T细胞炎症表型（GEP score）</vt:lpstr>
      <vt:lpstr>小结</vt:lpstr>
      <vt:lpstr>小结-DNA层面</vt:lpstr>
      <vt:lpstr>小结-RNA层面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</dc:title>
  <dc:creator>wen</dc:creator>
  <dc:subject>wen</dc:subject>
  <cp:lastModifiedBy>tina_lxt</cp:lastModifiedBy>
  <cp:revision>596</cp:revision>
  <dcterms:created xsi:type="dcterms:W3CDTF">2020-10-22T09:38:50Z</dcterms:created>
  <dcterms:modified xsi:type="dcterms:W3CDTF">2020-10-22T09:38:50Z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