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9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5" r:id="rId11"/>
    <p:sldId id="265" r:id="rId12"/>
    <p:sldId id="276" r:id="rId13"/>
    <p:sldId id="266" r:id="rId14"/>
    <p:sldId id="267" r:id="rId15"/>
    <p:sldId id="277" r:id="rId16"/>
    <p:sldId id="278" r:id="rId17"/>
    <p:sldId id="269" r:id="rId18"/>
    <p:sldId id="270" r:id="rId19"/>
    <p:sldId id="271" r:id="rId20"/>
    <p:sldId id="273" r:id="rId21"/>
    <p:sldId id="274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E9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16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50324CB-1CDE-DFFD-3537-34E02AFBFE1D}"/>
              </a:ext>
            </a:extLst>
          </p:cNvPr>
          <p:cNvSpPr/>
          <p:nvPr/>
        </p:nvSpPr>
        <p:spPr>
          <a:xfrm>
            <a:off x="-9526" y="-11073"/>
            <a:ext cx="12201525" cy="6880146"/>
          </a:xfrm>
          <a:prstGeom prst="rect">
            <a:avLst/>
          </a:prstGeom>
          <a:gradFill>
            <a:gsLst>
              <a:gs pos="0">
                <a:schemeClr val="bg2">
                  <a:lumMod val="10000"/>
                </a:schemeClr>
              </a:gs>
              <a:gs pos="100000">
                <a:schemeClr val="bg1">
                  <a:lumMod val="10000"/>
                </a:schemeClr>
              </a:gs>
            </a:gsLst>
            <a:lin ang="5400000" scaled="1"/>
          </a:gra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: Diagonal Corners Rounded 11">
            <a:extLst>
              <a:ext uri="{FF2B5EF4-FFF2-40B4-BE49-F238E27FC236}">
                <a16:creationId xmlns:a16="http://schemas.microsoft.com/office/drawing/2014/main" id="{5DDA4A95-2665-CE37-F340-71C23616F686}"/>
              </a:ext>
            </a:extLst>
          </p:cNvPr>
          <p:cNvSpPr/>
          <p:nvPr/>
        </p:nvSpPr>
        <p:spPr>
          <a:xfrm>
            <a:off x="1762125" y="1076325"/>
            <a:ext cx="1181100" cy="2571750"/>
          </a:xfrm>
          <a:prstGeom prst="round2DiagRect">
            <a:avLst>
              <a:gd name="adj1" fmla="val 0"/>
              <a:gd name="adj2" fmla="val 22818"/>
            </a:avLst>
          </a:prstGeom>
          <a:gradFill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B1C1D55-A404-946B-C177-E90285167978}"/>
              </a:ext>
            </a:extLst>
          </p:cNvPr>
          <p:cNvGrpSpPr/>
          <p:nvPr/>
        </p:nvGrpSpPr>
        <p:grpSpPr>
          <a:xfrm>
            <a:off x="2527052" y="3873280"/>
            <a:ext cx="1292221" cy="1250433"/>
            <a:chOff x="4542224" y="4534751"/>
            <a:chExt cx="1292221" cy="1250433"/>
          </a:xfrm>
          <a:effectLst>
            <a:glow rad="63500">
              <a:schemeClr val="accent2">
                <a:satMod val="175000"/>
                <a:alpha val="40000"/>
              </a:schemeClr>
            </a:glow>
          </a:effectLst>
        </p:grpSpPr>
        <p:sp>
          <p:nvSpPr>
            <p:cNvPr id="16" name="Hexagon 15">
              <a:extLst>
                <a:ext uri="{FF2B5EF4-FFF2-40B4-BE49-F238E27FC236}">
                  <a16:creationId xmlns:a16="http://schemas.microsoft.com/office/drawing/2014/main" id="{6D2BD71D-D77E-9705-AB55-1585BF78C68B}"/>
                </a:ext>
              </a:extLst>
            </p:cNvPr>
            <p:cNvSpPr/>
            <p:nvPr/>
          </p:nvSpPr>
          <p:spPr>
            <a:xfrm>
              <a:off x="5170277" y="5212625"/>
              <a:ext cx="664168" cy="572559"/>
            </a:xfrm>
            <a:prstGeom prst="hexagon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Hexagon 16">
              <a:extLst>
                <a:ext uri="{FF2B5EF4-FFF2-40B4-BE49-F238E27FC236}">
                  <a16:creationId xmlns:a16="http://schemas.microsoft.com/office/drawing/2014/main" id="{9E8D491B-D612-EB23-7DC2-272FB954C96C}"/>
                </a:ext>
              </a:extLst>
            </p:cNvPr>
            <p:cNvSpPr/>
            <p:nvPr/>
          </p:nvSpPr>
          <p:spPr>
            <a:xfrm>
              <a:off x="4542224" y="4869016"/>
              <a:ext cx="664168" cy="572559"/>
            </a:xfrm>
            <a:prstGeom prst="hexagon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Hexagon 17">
              <a:extLst>
                <a:ext uri="{FF2B5EF4-FFF2-40B4-BE49-F238E27FC236}">
                  <a16:creationId xmlns:a16="http://schemas.microsoft.com/office/drawing/2014/main" id="{E38077C0-314F-3D30-5EF4-1150915A941B}"/>
                </a:ext>
              </a:extLst>
            </p:cNvPr>
            <p:cNvSpPr/>
            <p:nvPr/>
          </p:nvSpPr>
          <p:spPr>
            <a:xfrm>
              <a:off x="5154225" y="4534751"/>
              <a:ext cx="664168" cy="572559"/>
            </a:xfrm>
            <a:prstGeom prst="hexagon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78EDFD4-1933-797C-7547-F6DEE27F270C}"/>
              </a:ext>
            </a:extLst>
          </p:cNvPr>
          <p:cNvGrpSpPr/>
          <p:nvPr/>
        </p:nvGrpSpPr>
        <p:grpSpPr>
          <a:xfrm>
            <a:off x="1919043" y="4891529"/>
            <a:ext cx="1292221" cy="1250433"/>
            <a:chOff x="4542224" y="4534751"/>
            <a:chExt cx="1292221" cy="1250433"/>
          </a:xfrm>
          <a:effectLst>
            <a:glow rad="63500">
              <a:schemeClr val="accent2">
                <a:satMod val="175000"/>
                <a:alpha val="40000"/>
              </a:schemeClr>
            </a:glow>
          </a:effectLst>
        </p:grpSpPr>
        <p:sp>
          <p:nvSpPr>
            <p:cNvPr id="20" name="Hexagon 19">
              <a:extLst>
                <a:ext uri="{FF2B5EF4-FFF2-40B4-BE49-F238E27FC236}">
                  <a16:creationId xmlns:a16="http://schemas.microsoft.com/office/drawing/2014/main" id="{C0EF0D8E-7523-B989-1311-36BB0644EF20}"/>
                </a:ext>
              </a:extLst>
            </p:cNvPr>
            <p:cNvSpPr/>
            <p:nvPr/>
          </p:nvSpPr>
          <p:spPr>
            <a:xfrm>
              <a:off x="5170277" y="5212625"/>
              <a:ext cx="664168" cy="572559"/>
            </a:xfrm>
            <a:prstGeom prst="hexagon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Hexagon 20">
              <a:extLst>
                <a:ext uri="{FF2B5EF4-FFF2-40B4-BE49-F238E27FC236}">
                  <a16:creationId xmlns:a16="http://schemas.microsoft.com/office/drawing/2014/main" id="{1B0AAF67-1283-A9B1-2F16-35440CC5E53A}"/>
                </a:ext>
              </a:extLst>
            </p:cNvPr>
            <p:cNvSpPr/>
            <p:nvPr/>
          </p:nvSpPr>
          <p:spPr>
            <a:xfrm>
              <a:off x="4542224" y="4869016"/>
              <a:ext cx="664168" cy="572559"/>
            </a:xfrm>
            <a:prstGeom prst="hexagon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Hexagon 21">
              <a:extLst>
                <a:ext uri="{FF2B5EF4-FFF2-40B4-BE49-F238E27FC236}">
                  <a16:creationId xmlns:a16="http://schemas.microsoft.com/office/drawing/2014/main" id="{EA724AF7-3190-CDAE-D8CE-59544E2497FF}"/>
                </a:ext>
              </a:extLst>
            </p:cNvPr>
            <p:cNvSpPr/>
            <p:nvPr/>
          </p:nvSpPr>
          <p:spPr>
            <a:xfrm>
              <a:off x="5154225" y="4534751"/>
              <a:ext cx="664168" cy="572559"/>
            </a:xfrm>
            <a:prstGeom prst="hexagon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E3D3267-9425-86B5-6A9B-98930074397D}"/>
              </a:ext>
            </a:extLst>
          </p:cNvPr>
          <p:cNvGrpSpPr/>
          <p:nvPr/>
        </p:nvGrpSpPr>
        <p:grpSpPr>
          <a:xfrm>
            <a:off x="1289447" y="3873656"/>
            <a:ext cx="1292221" cy="1250433"/>
            <a:chOff x="4542224" y="4534751"/>
            <a:chExt cx="1292221" cy="1250433"/>
          </a:xfrm>
          <a:effectLst>
            <a:glow rad="63500">
              <a:schemeClr val="accent1">
                <a:satMod val="175000"/>
                <a:alpha val="40000"/>
              </a:schemeClr>
            </a:glow>
          </a:effectLst>
        </p:grpSpPr>
        <p:sp>
          <p:nvSpPr>
            <p:cNvPr id="24" name="Hexagon 23">
              <a:extLst>
                <a:ext uri="{FF2B5EF4-FFF2-40B4-BE49-F238E27FC236}">
                  <a16:creationId xmlns:a16="http://schemas.microsoft.com/office/drawing/2014/main" id="{9F505B64-7142-6DA0-DAA7-F9FC6E1FB14B}"/>
                </a:ext>
              </a:extLst>
            </p:cNvPr>
            <p:cNvSpPr/>
            <p:nvPr/>
          </p:nvSpPr>
          <p:spPr>
            <a:xfrm>
              <a:off x="5170277" y="5212625"/>
              <a:ext cx="664168" cy="572559"/>
            </a:xfrm>
            <a:prstGeom prst="hexagon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Hexagon 24">
              <a:extLst>
                <a:ext uri="{FF2B5EF4-FFF2-40B4-BE49-F238E27FC236}">
                  <a16:creationId xmlns:a16="http://schemas.microsoft.com/office/drawing/2014/main" id="{DD894394-1E51-FC5D-FD3A-D3CA73373139}"/>
                </a:ext>
              </a:extLst>
            </p:cNvPr>
            <p:cNvSpPr/>
            <p:nvPr/>
          </p:nvSpPr>
          <p:spPr>
            <a:xfrm>
              <a:off x="4542224" y="4869016"/>
              <a:ext cx="664168" cy="572559"/>
            </a:xfrm>
            <a:prstGeom prst="hexagon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Hexagon 25">
              <a:extLst>
                <a:ext uri="{FF2B5EF4-FFF2-40B4-BE49-F238E27FC236}">
                  <a16:creationId xmlns:a16="http://schemas.microsoft.com/office/drawing/2014/main" id="{1CF7E921-E515-A8B9-93DC-752C9CEBEACC}"/>
                </a:ext>
              </a:extLst>
            </p:cNvPr>
            <p:cNvSpPr/>
            <p:nvPr/>
          </p:nvSpPr>
          <p:spPr>
            <a:xfrm>
              <a:off x="5154225" y="4534751"/>
              <a:ext cx="664168" cy="572559"/>
            </a:xfrm>
            <a:prstGeom prst="hexagon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ectangle: Top Corners Rounded 26">
            <a:extLst>
              <a:ext uri="{FF2B5EF4-FFF2-40B4-BE49-F238E27FC236}">
                <a16:creationId xmlns:a16="http://schemas.microsoft.com/office/drawing/2014/main" id="{B532C07B-2A64-9198-7F5F-028837180906}"/>
              </a:ext>
            </a:extLst>
          </p:cNvPr>
          <p:cNvSpPr/>
          <p:nvPr/>
        </p:nvSpPr>
        <p:spPr>
          <a:xfrm>
            <a:off x="10410825" y="-11073"/>
            <a:ext cx="1304925" cy="277807"/>
          </a:xfrm>
          <a:prstGeom prst="round2SameRect">
            <a:avLst>
              <a:gd name="adj1" fmla="val 0"/>
              <a:gd name="adj2" fmla="val 37715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256AEAC0-1A6D-7782-3868-758D3F4941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65344" y="2967441"/>
            <a:ext cx="3587716" cy="3140446"/>
          </a:xfrm>
          <a:prstGeom prst="rect">
            <a:avLst/>
          </a:prstGeom>
        </p:spPr>
      </p:pic>
      <p:sp>
        <p:nvSpPr>
          <p:cNvPr id="29" name="Rectangle: Diagonal Corners Snipped 28">
            <a:extLst>
              <a:ext uri="{FF2B5EF4-FFF2-40B4-BE49-F238E27FC236}">
                <a16:creationId xmlns:a16="http://schemas.microsoft.com/office/drawing/2014/main" id="{FABCBED0-AB71-1D57-E18B-0E3BA305BA8A}"/>
              </a:ext>
            </a:extLst>
          </p:cNvPr>
          <p:cNvSpPr/>
          <p:nvPr/>
        </p:nvSpPr>
        <p:spPr>
          <a:xfrm rot="5400000">
            <a:off x="9897222" y="4763859"/>
            <a:ext cx="440425" cy="3196631"/>
          </a:xfrm>
          <a:prstGeom prst="snip2DiagRect">
            <a:avLst>
              <a:gd name="adj1" fmla="val 50000"/>
              <a:gd name="adj2" fmla="val 50000"/>
            </a:avLst>
          </a:prstGeom>
          <a:noFill/>
          <a:ln>
            <a:solidFill>
              <a:schemeClr val="accent2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: Diagonal Corners Snipped 29">
            <a:extLst>
              <a:ext uri="{FF2B5EF4-FFF2-40B4-BE49-F238E27FC236}">
                <a16:creationId xmlns:a16="http://schemas.microsoft.com/office/drawing/2014/main" id="{5F465240-D8D7-9130-1509-99CDD0924E24}"/>
              </a:ext>
            </a:extLst>
          </p:cNvPr>
          <p:cNvSpPr/>
          <p:nvPr/>
        </p:nvSpPr>
        <p:spPr>
          <a:xfrm rot="5400000">
            <a:off x="6700590" y="4763859"/>
            <a:ext cx="440425" cy="3196631"/>
          </a:xfrm>
          <a:prstGeom prst="snip2DiagRect">
            <a:avLst>
              <a:gd name="adj1" fmla="val 50000"/>
              <a:gd name="adj2" fmla="val 50000"/>
            </a:avLst>
          </a:prstGeom>
          <a:noFill/>
          <a:ln>
            <a:solidFill>
              <a:schemeClr val="accent2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90AE93A4-E712-C86A-6587-E36B0779375A}"/>
              </a:ext>
            </a:extLst>
          </p:cNvPr>
          <p:cNvSpPr txBox="1">
            <a:spLocks/>
          </p:cNvSpPr>
          <p:nvPr/>
        </p:nvSpPr>
        <p:spPr>
          <a:xfrm>
            <a:off x="9281819" y="6245842"/>
            <a:ext cx="1671229" cy="232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chemeClr val="bg2">
                    <a:lumMod val="90000"/>
                  </a:schemeClr>
                </a:solidFill>
                <a:latin typeface="Aptos" panose="020B0004020202020204" pitchFamily="34" charset="0"/>
              </a:rPr>
              <a:t>@infosecravirajput</a:t>
            </a:r>
          </a:p>
        </p:txBody>
      </p:sp>
      <p:sp>
        <p:nvSpPr>
          <p:cNvPr id="32" name="Subtitle 2">
            <a:extLst>
              <a:ext uri="{FF2B5EF4-FFF2-40B4-BE49-F238E27FC236}">
                <a16:creationId xmlns:a16="http://schemas.microsoft.com/office/drawing/2014/main" id="{DA5D6D93-01A6-463A-79D2-291D9221E30D}"/>
              </a:ext>
            </a:extLst>
          </p:cNvPr>
          <p:cNvSpPr txBox="1">
            <a:spLocks/>
          </p:cNvSpPr>
          <p:nvPr/>
        </p:nvSpPr>
        <p:spPr>
          <a:xfrm>
            <a:off x="5881036" y="6245842"/>
            <a:ext cx="1976005" cy="232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chemeClr val="bg2">
                    <a:lumMod val="90000"/>
                  </a:schemeClr>
                </a:solidFill>
                <a:latin typeface="Aptos" panose="020B0004020202020204" pitchFamily="34" charset="0"/>
              </a:rPr>
              <a:t>carhackingvillage.com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FCA9FD3-FD85-8643-3EDB-40E2946FCB65}"/>
              </a:ext>
            </a:extLst>
          </p:cNvPr>
          <p:cNvSpPr/>
          <p:nvPr/>
        </p:nvSpPr>
        <p:spPr>
          <a:xfrm>
            <a:off x="2162175" y="2110878"/>
            <a:ext cx="87409" cy="113954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F1455D-7FDF-4D3D-5478-1091C39AFB6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352675" y="1322773"/>
            <a:ext cx="4978859" cy="1469674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Main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F81C14-7B2C-6B3F-C7FB-20FEAF5D77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48802" y="2857002"/>
            <a:ext cx="4978859" cy="942625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46E6D8-CAF6-C7C0-6A50-FCC609B7B2C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126" y="16446"/>
            <a:ext cx="1746999" cy="1432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9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C4D8DDC-BB9C-0740-85AD-734779AB3061}"/>
              </a:ext>
            </a:extLst>
          </p:cNvPr>
          <p:cNvSpPr/>
          <p:nvPr/>
        </p:nvSpPr>
        <p:spPr>
          <a:xfrm>
            <a:off x="0" y="-11073"/>
            <a:ext cx="12201426" cy="6880146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6F9996B-9F4E-F922-9430-28BBC908AB03}"/>
              </a:ext>
            </a:extLst>
          </p:cNvPr>
          <p:cNvSpPr/>
          <p:nvPr/>
        </p:nvSpPr>
        <p:spPr>
          <a:xfrm>
            <a:off x="4581630" y="-9426"/>
            <a:ext cx="7619797" cy="5978563"/>
          </a:xfrm>
          <a:custGeom>
            <a:avLst/>
            <a:gdLst>
              <a:gd name="connsiteX0" fmla="*/ 3974732 w 7619797"/>
              <a:gd name="connsiteY0" fmla="*/ 0 h 5978563"/>
              <a:gd name="connsiteX1" fmla="*/ 7619797 w 7619797"/>
              <a:gd name="connsiteY1" fmla="*/ 0 h 5978563"/>
              <a:gd name="connsiteX2" fmla="*/ 7619797 w 7619797"/>
              <a:gd name="connsiteY2" fmla="*/ 3469445 h 5978563"/>
              <a:gd name="connsiteX3" fmla="*/ 5638766 w 7619797"/>
              <a:gd name="connsiteY3" fmla="*/ 5450476 h 5978563"/>
              <a:gd name="connsiteX4" fmla="*/ 5638231 w 7619797"/>
              <a:gd name="connsiteY4" fmla="*/ 5449942 h 5978563"/>
              <a:gd name="connsiteX5" fmla="*/ 5258851 w 7619797"/>
              <a:gd name="connsiteY5" fmla="*/ 5829873 h 5978563"/>
              <a:gd name="connsiteX6" fmla="*/ 4542160 w 7619797"/>
              <a:gd name="connsiteY6" fmla="*/ 5830391 h 5978563"/>
              <a:gd name="connsiteX7" fmla="*/ 4541642 w 7619797"/>
              <a:gd name="connsiteY7" fmla="*/ 5113702 h 5978563"/>
              <a:gd name="connsiteX8" fmla="*/ 4921542 w 7619797"/>
              <a:gd name="connsiteY8" fmla="*/ 4733252 h 5978563"/>
              <a:gd name="connsiteX9" fmla="*/ 4918311 w 7619797"/>
              <a:gd name="connsiteY9" fmla="*/ 4730022 h 5978563"/>
              <a:gd name="connsiteX10" fmla="*/ 5969473 w 7619797"/>
              <a:gd name="connsiteY10" fmla="*/ 3677339 h 5978563"/>
              <a:gd name="connsiteX11" fmla="*/ 5968954 w 7619797"/>
              <a:gd name="connsiteY11" fmla="*/ 2960649 h 5978563"/>
              <a:gd name="connsiteX12" fmla="*/ 5252265 w 7619797"/>
              <a:gd name="connsiteY12" fmla="*/ 2961168 h 5978563"/>
              <a:gd name="connsiteX13" fmla="*/ 3487037 w 7619797"/>
              <a:gd name="connsiteY13" fmla="*/ 4728953 h 5978563"/>
              <a:gd name="connsiteX14" fmla="*/ 3430411 w 7619797"/>
              <a:gd name="connsiteY14" fmla="*/ 4758804 h 5978563"/>
              <a:gd name="connsiteX15" fmla="*/ 2881286 w 7619797"/>
              <a:gd name="connsiteY15" fmla="*/ 4647878 h 5978563"/>
              <a:gd name="connsiteX16" fmla="*/ 2880767 w 7619797"/>
              <a:gd name="connsiteY16" fmla="*/ 3931189 h 5978563"/>
              <a:gd name="connsiteX17" fmla="*/ 3162767 w 7619797"/>
              <a:gd name="connsiteY17" fmla="*/ 3648780 h 5978563"/>
              <a:gd name="connsiteX18" fmla="*/ 3174977 w 7619797"/>
              <a:gd name="connsiteY18" fmla="*/ 3642345 h 5978563"/>
              <a:gd name="connsiteX19" fmla="*/ 3254429 w 7619797"/>
              <a:gd name="connsiteY19" fmla="*/ 3577348 h 5978563"/>
              <a:gd name="connsiteX20" fmla="*/ 5356233 w 7619797"/>
              <a:gd name="connsiteY20" fmla="*/ 1472499 h 5978563"/>
              <a:gd name="connsiteX21" fmla="*/ 5355714 w 7619797"/>
              <a:gd name="connsiteY21" fmla="*/ 755810 h 5978563"/>
              <a:gd name="connsiteX22" fmla="*/ 4639025 w 7619797"/>
              <a:gd name="connsiteY22" fmla="*/ 756328 h 5978563"/>
              <a:gd name="connsiteX23" fmla="*/ 2537221 w 7619797"/>
              <a:gd name="connsiteY23" fmla="*/ 2861178 h 5978563"/>
              <a:gd name="connsiteX24" fmla="*/ 2488895 w 7619797"/>
              <a:gd name="connsiteY24" fmla="*/ 2920426 h 5978563"/>
              <a:gd name="connsiteX25" fmla="*/ 865381 w 7619797"/>
              <a:gd name="connsiteY25" fmla="*/ 4546291 h 5978563"/>
              <a:gd name="connsiteX26" fmla="*/ 148692 w 7619797"/>
              <a:gd name="connsiteY26" fmla="*/ 4546810 h 5978563"/>
              <a:gd name="connsiteX27" fmla="*/ 148173 w 7619797"/>
              <a:gd name="connsiteY27" fmla="*/ 3830121 h 5978563"/>
              <a:gd name="connsiteX28" fmla="*/ 2081891 w 7619797"/>
              <a:gd name="connsiteY28" fmla="*/ 1893601 h 5978563"/>
              <a:gd name="connsiteX29" fmla="*/ 2081511 w 7619797"/>
              <a:gd name="connsiteY29" fmla="*/ 1893222 h 5978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7619797" h="5978563">
                <a:moveTo>
                  <a:pt x="3974732" y="0"/>
                </a:moveTo>
                <a:lnTo>
                  <a:pt x="7619797" y="0"/>
                </a:lnTo>
                <a:lnTo>
                  <a:pt x="7619797" y="3469445"/>
                </a:lnTo>
                <a:lnTo>
                  <a:pt x="5638766" y="5450476"/>
                </a:lnTo>
                <a:lnTo>
                  <a:pt x="5638231" y="5449942"/>
                </a:lnTo>
                <a:lnTo>
                  <a:pt x="5258851" y="5829873"/>
                </a:lnTo>
                <a:cubicBezTo>
                  <a:pt x="5061085" y="6027924"/>
                  <a:pt x="4740212" y="6028156"/>
                  <a:pt x="4542160" y="5830391"/>
                </a:cubicBezTo>
                <a:cubicBezTo>
                  <a:pt x="4344109" y="5632625"/>
                  <a:pt x="4343876" y="5311753"/>
                  <a:pt x="4541642" y="5113702"/>
                </a:cubicBezTo>
                <a:lnTo>
                  <a:pt x="4921542" y="4733252"/>
                </a:lnTo>
                <a:lnTo>
                  <a:pt x="4918311" y="4730022"/>
                </a:lnTo>
                <a:lnTo>
                  <a:pt x="5969473" y="3677339"/>
                </a:lnTo>
                <a:cubicBezTo>
                  <a:pt x="6167238" y="3479287"/>
                  <a:pt x="6167006" y="3158414"/>
                  <a:pt x="5968954" y="2960649"/>
                </a:cubicBezTo>
                <a:cubicBezTo>
                  <a:pt x="5770903" y="2762884"/>
                  <a:pt x="5450030" y="2763116"/>
                  <a:pt x="5252265" y="2961168"/>
                </a:cubicBezTo>
                <a:lnTo>
                  <a:pt x="3487037" y="4728953"/>
                </a:lnTo>
                <a:lnTo>
                  <a:pt x="3430411" y="4758804"/>
                </a:lnTo>
                <a:cubicBezTo>
                  <a:pt x="3247450" y="4833152"/>
                  <a:pt x="3029825" y="4796202"/>
                  <a:pt x="2881286" y="4647878"/>
                </a:cubicBezTo>
                <a:cubicBezTo>
                  <a:pt x="2683234" y="4450112"/>
                  <a:pt x="2683001" y="4129240"/>
                  <a:pt x="2880767" y="3931189"/>
                </a:cubicBezTo>
                <a:lnTo>
                  <a:pt x="3162767" y="3648780"/>
                </a:lnTo>
                <a:lnTo>
                  <a:pt x="3174977" y="3642345"/>
                </a:lnTo>
                <a:cubicBezTo>
                  <a:pt x="3203064" y="3623770"/>
                  <a:pt x="3229708" y="3602105"/>
                  <a:pt x="3254429" y="3577348"/>
                </a:cubicBezTo>
                <a:lnTo>
                  <a:pt x="5356233" y="1472499"/>
                </a:lnTo>
                <a:cubicBezTo>
                  <a:pt x="5553998" y="1274447"/>
                  <a:pt x="5553766" y="953575"/>
                  <a:pt x="5355714" y="755810"/>
                </a:cubicBezTo>
                <a:cubicBezTo>
                  <a:pt x="5157663" y="558044"/>
                  <a:pt x="4836791" y="558276"/>
                  <a:pt x="4639025" y="756328"/>
                </a:cubicBezTo>
                <a:lnTo>
                  <a:pt x="2537221" y="2861178"/>
                </a:lnTo>
                <a:lnTo>
                  <a:pt x="2488895" y="2920426"/>
                </a:lnTo>
                <a:lnTo>
                  <a:pt x="865381" y="4546291"/>
                </a:lnTo>
                <a:cubicBezTo>
                  <a:pt x="667616" y="4744343"/>
                  <a:pt x="346744" y="4744575"/>
                  <a:pt x="148692" y="4546810"/>
                </a:cubicBezTo>
                <a:cubicBezTo>
                  <a:pt x="-49360" y="4349045"/>
                  <a:pt x="-49592" y="4028173"/>
                  <a:pt x="148173" y="3830121"/>
                </a:cubicBezTo>
                <a:lnTo>
                  <a:pt x="2081891" y="1893601"/>
                </a:lnTo>
                <a:lnTo>
                  <a:pt x="2081511" y="1893222"/>
                </a:lnTo>
                <a:close/>
              </a:path>
            </a:pathLst>
          </a:custGeom>
          <a:gradFill>
            <a:gsLst>
              <a:gs pos="0">
                <a:schemeClr val="bg2">
                  <a:lumMod val="1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76A5E85-B656-360D-D4F8-2E7950E4B65F}"/>
              </a:ext>
            </a:extLst>
          </p:cNvPr>
          <p:cNvCxnSpPr/>
          <p:nvPr/>
        </p:nvCxnSpPr>
        <p:spPr>
          <a:xfrm flipH="1">
            <a:off x="2710150" y="879436"/>
            <a:ext cx="3305060" cy="3305060"/>
          </a:xfrm>
          <a:prstGeom prst="line">
            <a:avLst/>
          </a:prstGeom>
          <a:ln w="2222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0B5B311-ABF0-9621-89DE-8298D7969BB4}"/>
              </a:ext>
            </a:extLst>
          </p:cNvPr>
          <p:cNvCxnSpPr>
            <a:cxnSpLocks/>
          </p:cNvCxnSpPr>
          <p:nvPr/>
        </p:nvCxnSpPr>
        <p:spPr>
          <a:xfrm flipH="1">
            <a:off x="4131325" y="4326034"/>
            <a:ext cx="2263925" cy="2380113"/>
          </a:xfrm>
          <a:prstGeom prst="line">
            <a:avLst/>
          </a:prstGeom>
          <a:ln w="2222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: Diagonal Corners Snipped 14">
            <a:extLst>
              <a:ext uri="{FF2B5EF4-FFF2-40B4-BE49-F238E27FC236}">
                <a16:creationId xmlns:a16="http://schemas.microsoft.com/office/drawing/2014/main" id="{D8BF75E0-40EC-0CCD-99B8-9A706F4B408F}"/>
              </a:ext>
            </a:extLst>
          </p:cNvPr>
          <p:cNvSpPr/>
          <p:nvPr/>
        </p:nvSpPr>
        <p:spPr>
          <a:xfrm>
            <a:off x="760164" y="1672610"/>
            <a:ext cx="193483" cy="1951939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69D4EE43-98E9-F613-73DC-D486ADEBE6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721725" y="5464969"/>
            <a:ext cx="1479701" cy="129523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FF71093-6E76-8E82-8462-55EC4E05AB7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37450" y="1985797"/>
            <a:ext cx="6771639" cy="1325563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MAIN TITLE</a:t>
            </a:r>
          </a:p>
        </p:txBody>
      </p:sp>
      <p:pic>
        <p:nvPicPr>
          <p:cNvPr id="4" name="Graphic 15">
            <a:extLst>
              <a:ext uri="{FF2B5EF4-FFF2-40B4-BE49-F238E27FC236}">
                <a16:creationId xmlns:a16="http://schemas.microsoft.com/office/drawing/2014/main" id="{4D7F99E0-820A-256E-FBD9-D6369F48EB0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686724" y="15577"/>
            <a:ext cx="1479701" cy="1213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577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C4D8DDC-BB9C-0740-85AD-734779AB3061}"/>
              </a:ext>
            </a:extLst>
          </p:cNvPr>
          <p:cNvSpPr/>
          <p:nvPr/>
        </p:nvSpPr>
        <p:spPr>
          <a:xfrm>
            <a:off x="0" y="-11073"/>
            <a:ext cx="12201426" cy="6880146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5400000" scaled="1"/>
          </a:gra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4BE92257-A16D-7677-02E2-74C92D80287C}"/>
              </a:ext>
            </a:extLst>
          </p:cNvPr>
          <p:cNvSpPr/>
          <p:nvPr/>
        </p:nvSpPr>
        <p:spPr>
          <a:xfrm>
            <a:off x="4581630" y="-9426"/>
            <a:ext cx="7619797" cy="5978563"/>
          </a:xfrm>
          <a:custGeom>
            <a:avLst/>
            <a:gdLst>
              <a:gd name="connsiteX0" fmla="*/ 3974732 w 7619797"/>
              <a:gd name="connsiteY0" fmla="*/ 0 h 5978563"/>
              <a:gd name="connsiteX1" fmla="*/ 7619797 w 7619797"/>
              <a:gd name="connsiteY1" fmla="*/ 0 h 5978563"/>
              <a:gd name="connsiteX2" fmla="*/ 7619797 w 7619797"/>
              <a:gd name="connsiteY2" fmla="*/ 3469445 h 5978563"/>
              <a:gd name="connsiteX3" fmla="*/ 5638766 w 7619797"/>
              <a:gd name="connsiteY3" fmla="*/ 5450476 h 5978563"/>
              <a:gd name="connsiteX4" fmla="*/ 5638231 w 7619797"/>
              <a:gd name="connsiteY4" fmla="*/ 5449942 h 5978563"/>
              <a:gd name="connsiteX5" fmla="*/ 5258851 w 7619797"/>
              <a:gd name="connsiteY5" fmla="*/ 5829873 h 5978563"/>
              <a:gd name="connsiteX6" fmla="*/ 4542160 w 7619797"/>
              <a:gd name="connsiteY6" fmla="*/ 5830391 h 5978563"/>
              <a:gd name="connsiteX7" fmla="*/ 4541642 w 7619797"/>
              <a:gd name="connsiteY7" fmla="*/ 5113702 h 5978563"/>
              <a:gd name="connsiteX8" fmla="*/ 4921542 w 7619797"/>
              <a:gd name="connsiteY8" fmla="*/ 4733252 h 5978563"/>
              <a:gd name="connsiteX9" fmla="*/ 4918311 w 7619797"/>
              <a:gd name="connsiteY9" fmla="*/ 4730022 h 5978563"/>
              <a:gd name="connsiteX10" fmla="*/ 5969473 w 7619797"/>
              <a:gd name="connsiteY10" fmla="*/ 3677339 h 5978563"/>
              <a:gd name="connsiteX11" fmla="*/ 5968954 w 7619797"/>
              <a:gd name="connsiteY11" fmla="*/ 2960649 h 5978563"/>
              <a:gd name="connsiteX12" fmla="*/ 5252265 w 7619797"/>
              <a:gd name="connsiteY12" fmla="*/ 2961168 h 5978563"/>
              <a:gd name="connsiteX13" fmla="*/ 3487037 w 7619797"/>
              <a:gd name="connsiteY13" fmla="*/ 4728953 h 5978563"/>
              <a:gd name="connsiteX14" fmla="*/ 3430411 w 7619797"/>
              <a:gd name="connsiteY14" fmla="*/ 4758804 h 5978563"/>
              <a:gd name="connsiteX15" fmla="*/ 2881286 w 7619797"/>
              <a:gd name="connsiteY15" fmla="*/ 4647878 h 5978563"/>
              <a:gd name="connsiteX16" fmla="*/ 2880767 w 7619797"/>
              <a:gd name="connsiteY16" fmla="*/ 3931189 h 5978563"/>
              <a:gd name="connsiteX17" fmla="*/ 3162767 w 7619797"/>
              <a:gd name="connsiteY17" fmla="*/ 3648780 h 5978563"/>
              <a:gd name="connsiteX18" fmla="*/ 3174977 w 7619797"/>
              <a:gd name="connsiteY18" fmla="*/ 3642345 h 5978563"/>
              <a:gd name="connsiteX19" fmla="*/ 3254429 w 7619797"/>
              <a:gd name="connsiteY19" fmla="*/ 3577348 h 5978563"/>
              <a:gd name="connsiteX20" fmla="*/ 5356233 w 7619797"/>
              <a:gd name="connsiteY20" fmla="*/ 1472499 h 5978563"/>
              <a:gd name="connsiteX21" fmla="*/ 5355714 w 7619797"/>
              <a:gd name="connsiteY21" fmla="*/ 755810 h 5978563"/>
              <a:gd name="connsiteX22" fmla="*/ 4639025 w 7619797"/>
              <a:gd name="connsiteY22" fmla="*/ 756328 h 5978563"/>
              <a:gd name="connsiteX23" fmla="*/ 2537221 w 7619797"/>
              <a:gd name="connsiteY23" fmla="*/ 2861178 h 5978563"/>
              <a:gd name="connsiteX24" fmla="*/ 2488895 w 7619797"/>
              <a:gd name="connsiteY24" fmla="*/ 2920426 h 5978563"/>
              <a:gd name="connsiteX25" fmla="*/ 865381 w 7619797"/>
              <a:gd name="connsiteY25" fmla="*/ 4546291 h 5978563"/>
              <a:gd name="connsiteX26" fmla="*/ 148692 w 7619797"/>
              <a:gd name="connsiteY26" fmla="*/ 4546810 h 5978563"/>
              <a:gd name="connsiteX27" fmla="*/ 148173 w 7619797"/>
              <a:gd name="connsiteY27" fmla="*/ 3830121 h 5978563"/>
              <a:gd name="connsiteX28" fmla="*/ 2081891 w 7619797"/>
              <a:gd name="connsiteY28" fmla="*/ 1893601 h 5978563"/>
              <a:gd name="connsiteX29" fmla="*/ 2081511 w 7619797"/>
              <a:gd name="connsiteY29" fmla="*/ 1893222 h 5978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7619797" h="5978563">
                <a:moveTo>
                  <a:pt x="3974732" y="0"/>
                </a:moveTo>
                <a:lnTo>
                  <a:pt x="7619797" y="0"/>
                </a:lnTo>
                <a:lnTo>
                  <a:pt x="7619797" y="3469445"/>
                </a:lnTo>
                <a:lnTo>
                  <a:pt x="5638766" y="5450476"/>
                </a:lnTo>
                <a:lnTo>
                  <a:pt x="5638231" y="5449942"/>
                </a:lnTo>
                <a:lnTo>
                  <a:pt x="5258851" y="5829873"/>
                </a:lnTo>
                <a:cubicBezTo>
                  <a:pt x="5061085" y="6027924"/>
                  <a:pt x="4740212" y="6028156"/>
                  <a:pt x="4542160" y="5830391"/>
                </a:cubicBezTo>
                <a:cubicBezTo>
                  <a:pt x="4344109" y="5632625"/>
                  <a:pt x="4343876" y="5311753"/>
                  <a:pt x="4541642" y="5113702"/>
                </a:cubicBezTo>
                <a:lnTo>
                  <a:pt x="4921542" y="4733252"/>
                </a:lnTo>
                <a:lnTo>
                  <a:pt x="4918311" y="4730022"/>
                </a:lnTo>
                <a:lnTo>
                  <a:pt x="5969473" y="3677339"/>
                </a:lnTo>
                <a:cubicBezTo>
                  <a:pt x="6167238" y="3479287"/>
                  <a:pt x="6167006" y="3158414"/>
                  <a:pt x="5968954" y="2960649"/>
                </a:cubicBezTo>
                <a:cubicBezTo>
                  <a:pt x="5770903" y="2762884"/>
                  <a:pt x="5450030" y="2763116"/>
                  <a:pt x="5252265" y="2961168"/>
                </a:cubicBezTo>
                <a:lnTo>
                  <a:pt x="3487037" y="4728953"/>
                </a:lnTo>
                <a:lnTo>
                  <a:pt x="3430411" y="4758804"/>
                </a:lnTo>
                <a:cubicBezTo>
                  <a:pt x="3247450" y="4833152"/>
                  <a:pt x="3029825" y="4796202"/>
                  <a:pt x="2881286" y="4647878"/>
                </a:cubicBezTo>
                <a:cubicBezTo>
                  <a:pt x="2683234" y="4450112"/>
                  <a:pt x="2683001" y="4129240"/>
                  <a:pt x="2880767" y="3931189"/>
                </a:cubicBezTo>
                <a:lnTo>
                  <a:pt x="3162767" y="3648780"/>
                </a:lnTo>
                <a:lnTo>
                  <a:pt x="3174977" y="3642345"/>
                </a:lnTo>
                <a:cubicBezTo>
                  <a:pt x="3203064" y="3623770"/>
                  <a:pt x="3229708" y="3602105"/>
                  <a:pt x="3254429" y="3577348"/>
                </a:cubicBezTo>
                <a:lnTo>
                  <a:pt x="5356233" y="1472499"/>
                </a:lnTo>
                <a:cubicBezTo>
                  <a:pt x="5553998" y="1274447"/>
                  <a:pt x="5553766" y="953575"/>
                  <a:pt x="5355714" y="755810"/>
                </a:cubicBezTo>
                <a:cubicBezTo>
                  <a:pt x="5157663" y="558044"/>
                  <a:pt x="4836791" y="558276"/>
                  <a:pt x="4639025" y="756328"/>
                </a:cubicBezTo>
                <a:lnTo>
                  <a:pt x="2537221" y="2861178"/>
                </a:lnTo>
                <a:lnTo>
                  <a:pt x="2488895" y="2920426"/>
                </a:lnTo>
                <a:lnTo>
                  <a:pt x="865381" y="4546291"/>
                </a:lnTo>
                <a:cubicBezTo>
                  <a:pt x="667616" y="4744343"/>
                  <a:pt x="346744" y="4744575"/>
                  <a:pt x="148692" y="4546810"/>
                </a:cubicBezTo>
                <a:cubicBezTo>
                  <a:pt x="-49360" y="4349045"/>
                  <a:pt x="-49592" y="4028173"/>
                  <a:pt x="148173" y="3830121"/>
                </a:cubicBezTo>
                <a:lnTo>
                  <a:pt x="2081891" y="1893601"/>
                </a:lnTo>
                <a:lnTo>
                  <a:pt x="2081511" y="1893222"/>
                </a:lnTo>
                <a:close/>
              </a:path>
            </a:pathLst>
          </a:custGeom>
          <a:gradFill>
            <a:gsLst>
              <a:gs pos="0">
                <a:schemeClr val="bg2">
                  <a:lumMod val="10000"/>
                </a:schemeClr>
              </a:gs>
              <a:gs pos="100000">
                <a:schemeClr val="accent2"/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7ADE351-E6BF-E87A-B04F-0C7A207FA0AD}"/>
              </a:ext>
            </a:extLst>
          </p:cNvPr>
          <p:cNvCxnSpPr/>
          <p:nvPr/>
        </p:nvCxnSpPr>
        <p:spPr>
          <a:xfrm flipH="1">
            <a:off x="2710150" y="879436"/>
            <a:ext cx="3305060" cy="3305060"/>
          </a:xfrm>
          <a:prstGeom prst="line">
            <a:avLst/>
          </a:prstGeom>
          <a:ln w="2222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E47D302-CDF4-D282-B707-1548A183AB4A}"/>
              </a:ext>
            </a:extLst>
          </p:cNvPr>
          <p:cNvCxnSpPr>
            <a:cxnSpLocks/>
          </p:cNvCxnSpPr>
          <p:nvPr/>
        </p:nvCxnSpPr>
        <p:spPr>
          <a:xfrm flipH="1">
            <a:off x="4131325" y="4326034"/>
            <a:ext cx="2263925" cy="2380113"/>
          </a:xfrm>
          <a:prstGeom prst="line">
            <a:avLst/>
          </a:prstGeom>
          <a:ln w="2222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: Diagonal Corners Snipped 14">
            <a:extLst>
              <a:ext uri="{FF2B5EF4-FFF2-40B4-BE49-F238E27FC236}">
                <a16:creationId xmlns:a16="http://schemas.microsoft.com/office/drawing/2014/main" id="{D8BF75E0-40EC-0CCD-99B8-9A706F4B408F}"/>
              </a:ext>
            </a:extLst>
          </p:cNvPr>
          <p:cNvSpPr/>
          <p:nvPr/>
        </p:nvSpPr>
        <p:spPr>
          <a:xfrm>
            <a:off x="760164" y="1672610"/>
            <a:ext cx="193483" cy="1951939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F71093-6E76-8E82-8462-55EC4E05AB7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37450" y="1985797"/>
            <a:ext cx="6771639" cy="1325563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MAIN TITLE</a:t>
            </a:r>
          </a:p>
        </p:txBody>
      </p:sp>
      <p:pic>
        <p:nvPicPr>
          <p:cNvPr id="6" name="Graphic 15">
            <a:extLst>
              <a:ext uri="{FF2B5EF4-FFF2-40B4-BE49-F238E27FC236}">
                <a16:creationId xmlns:a16="http://schemas.microsoft.com/office/drawing/2014/main" id="{A6B2604D-02B7-967E-4C26-062912A082D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693149" y="5529265"/>
            <a:ext cx="1479700" cy="1295231"/>
          </a:xfrm>
          <a:prstGeom prst="rect">
            <a:avLst/>
          </a:prstGeom>
        </p:spPr>
      </p:pic>
      <p:pic>
        <p:nvPicPr>
          <p:cNvPr id="7" name="Graphic 15">
            <a:extLst>
              <a:ext uri="{FF2B5EF4-FFF2-40B4-BE49-F238E27FC236}">
                <a16:creationId xmlns:a16="http://schemas.microsoft.com/office/drawing/2014/main" id="{F8912F77-E089-20D2-33A2-87DA34B5016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686724" y="15577"/>
            <a:ext cx="1479701" cy="1213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255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2EB3925C-28A8-428E-E496-FC5D77F6FAEA}"/>
              </a:ext>
            </a:extLst>
          </p:cNvPr>
          <p:cNvGrpSpPr/>
          <p:nvPr/>
        </p:nvGrpSpPr>
        <p:grpSpPr>
          <a:xfrm>
            <a:off x="-11255" y="-10961"/>
            <a:ext cx="885255" cy="6869073"/>
            <a:chOff x="1454255" y="-11073"/>
            <a:chExt cx="885255" cy="6869073"/>
          </a:xfrm>
        </p:grpSpPr>
        <p:sp>
          <p:nvSpPr>
            <p:cNvPr id="8" name="Rectangle: Top Corners One Rounded and One Snipped 7">
              <a:extLst>
                <a:ext uri="{FF2B5EF4-FFF2-40B4-BE49-F238E27FC236}">
                  <a16:creationId xmlns:a16="http://schemas.microsoft.com/office/drawing/2014/main" id="{EDEE2800-AC81-08A0-9323-4FABA74D8FFC}"/>
                </a:ext>
              </a:extLst>
            </p:cNvPr>
            <p:cNvSpPr/>
            <p:nvPr/>
          </p:nvSpPr>
          <p:spPr>
            <a:xfrm>
              <a:off x="1465243" y="3150824"/>
              <a:ext cx="874267" cy="3707176"/>
            </a:xfrm>
            <a:prstGeom prst="snipRoundRect">
              <a:avLst>
                <a:gd name="adj1" fmla="val 0"/>
                <a:gd name="adj2" fmla="val 45481"/>
              </a:avLst>
            </a:prstGeom>
            <a:solidFill>
              <a:schemeClr val="accent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6653C33C-8456-0300-FAF0-91273898F39E}"/>
                </a:ext>
              </a:extLst>
            </p:cNvPr>
            <p:cNvSpPr/>
            <p:nvPr/>
          </p:nvSpPr>
          <p:spPr>
            <a:xfrm>
              <a:off x="1454255" y="-11073"/>
              <a:ext cx="885255" cy="6869073"/>
            </a:xfrm>
            <a:custGeom>
              <a:avLst/>
              <a:gdLst>
                <a:gd name="connsiteX0" fmla="*/ 0 w 885255"/>
                <a:gd name="connsiteY0" fmla="*/ 0 h 6869073"/>
                <a:gd name="connsiteX1" fmla="*/ 533160 w 885255"/>
                <a:gd name="connsiteY1" fmla="*/ 0 h 6869073"/>
                <a:gd name="connsiteX2" fmla="*/ 533160 w 885255"/>
                <a:gd name="connsiteY2" fmla="*/ 4422253 h 6869073"/>
                <a:gd name="connsiteX3" fmla="*/ 885255 w 885255"/>
                <a:gd name="connsiteY3" fmla="*/ 4774348 h 6869073"/>
                <a:gd name="connsiteX4" fmla="*/ 885255 w 885255"/>
                <a:gd name="connsiteY4" fmla="*/ 6869072 h 6869073"/>
                <a:gd name="connsiteX5" fmla="*/ 533160 w 885255"/>
                <a:gd name="connsiteY5" fmla="*/ 6869072 h 6869073"/>
                <a:gd name="connsiteX6" fmla="*/ 533160 w 885255"/>
                <a:gd name="connsiteY6" fmla="*/ 6869073 h 6869073"/>
                <a:gd name="connsiteX7" fmla="*/ 0 w 885255"/>
                <a:gd name="connsiteY7" fmla="*/ 6869073 h 6869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85255" h="6869073">
                  <a:moveTo>
                    <a:pt x="0" y="0"/>
                  </a:moveTo>
                  <a:lnTo>
                    <a:pt x="533160" y="0"/>
                  </a:lnTo>
                  <a:lnTo>
                    <a:pt x="533160" y="4422253"/>
                  </a:lnTo>
                  <a:lnTo>
                    <a:pt x="885255" y="4774348"/>
                  </a:lnTo>
                  <a:lnTo>
                    <a:pt x="885255" y="6869072"/>
                  </a:lnTo>
                  <a:lnTo>
                    <a:pt x="533160" y="6869072"/>
                  </a:lnTo>
                  <a:lnTo>
                    <a:pt x="533160" y="6869073"/>
                  </a:lnTo>
                  <a:lnTo>
                    <a:pt x="0" y="6869073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1">
                    <a:lumMod val="75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A9305EF-9F9B-E9EA-462A-56CFBB1699E2}"/>
              </a:ext>
            </a:extLst>
          </p:cNvPr>
          <p:cNvSpPr/>
          <p:nvPr/>
        </p:nvSpPr>
        <p:spPr>
          <a:xfrm flipH="1">
            <a:off x="921379" y="592619"/>
            <a:ext cx="45719" cy="680499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FC82998-EFA6-BB22-248A-74782B54A8A4}"/>
              </a:ext>
            </a:extLst>
          </p:cNvPr>
          <p:cNvSpPr/>
          <p:nvPr/>
        </p:nvSpPr>
        <p:spPr>
          <a:xfrm rot="10800000">
            <a:off x="11177968" y="346326"/>
            <a:ext cx="793134" cy="6154276"/>
          </a:xfrm>
          <a:custGeom>
            <a:avLst/>
            <a:gdLst>
              <a:gd name="connsiteX0" fmla="*/ 0 w 885255"/>
              <a:gd name="connsiteY0" fmla="*/ 0 h 6869073"/>
              <a:gd name="connsiteX1" fmla="*/ 533160 w 885255"/>
              <a:gd name="connsiteY1" fmla="*/ 0 h 6869073"/>
              <a:gd name="connsiteX2" fmla="*/ 533160 w 885255"/>
              <a:gd name="connsiteY2" fmla="*/ 4422253 h 6869073"/>
              <a:gd name="connsiteX3" fmla="*/ 885255 w 885255"/>
              <a:gd name="connsiteY3" fmla="*/ 4774348 h 6869073"/>
              <a:gd name="connsiteX4" fmla="*/ 885255 w 885255"/>
              <a:gd name="connsiteY4" fmla="*/ 6869072 h 6869073"/>
              <a:gd name="connsiteX5" fmla="*/ 533160 w 885255"/>
              <a:gd name="connsiteY5" fmla="*/ 6869072 h 6869073"/>
              <a:gd name="connsiteX6" fmla="*/ 533160 w 885255"/>
              <a:gd name="connsiteY6" fmla="*/ 6869073 h 6869073"/>
              <a:gd name="connsiteX7" fmla="*/ 0 w 885255"/>
              <a:gd name="connsiteY7" fmla="*/ 6869073 h 6869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85255" h="6869073">
                <a:moveTo>
                  <a:pt x="0" y="0"/>
                </a:moveTo>
                <a:lnTo>
                  <a:pt x="533160" y="0"/>
                </a:lnTo>
                <a:lnTo>
                  <a:pt x="533160" y="4422253"/>
                </a:lnTo>
                <a:lnTo>
                  <a:pt x="885255" y="4774348"/>
                </a:lnTo>
                <a:lnTo>
                  <a:pt x="885255" y="6869072"/>
                </a:lnTo>
                <a:lnTo>
                  <a:pt x="533160" y="6869072"/>
                </a:lnTo>
                <a:lnTo>
                  <a:pt x="533160" y="6869073"/>
                </a:lnTo>
                <a:lnTo>
                  <a:pt x="0" y="6869073"/>
                </a:lnTo>
                <a:close/>
              </a:path>
            </a:pathLst>
          </a:custGeom>
          <a:noFill/>
          <a:ln>
            <a:solidFill>
              <a:schemeClr val="accent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0055263-9DFD-CD68-FCD1-9296830D0697}"/>
              </a:ext>
            </a:extLst>
          </p:cNvPr>
          <p:cNvCxnSpPr/>
          <p:nvPr/>
        </p:nvCxnSpPr>
        <p:spPr>
          <a:xfrm>
            <a:off x="1266940" y="6588142"/>
            <a:ext cx="3613532" cy="0"/>
          </a:xfrm>
          <a:prstGeom prst="line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B1347F0-4024-92AF-40F0-185745D76726}"/>
              </a:ext>
            </a:extLst>
          </p:cNvPr>
          <p:cNvCxnSpPr/>
          <p:nvPr/>
        </p:nvCxnSpPr>
        <p:spPr>
          <a:xfrm>
            <a:off x="6940626" y="269858"/>
            <a:ext cx="3613532" cy="0"/>
          </a:xfrm>
          <a:prstGeom prst="line">
            <a:avLst/>
          </a:prstGeom>
          <a:ln>
            <a:solidFill>
              <a:schemeClr val="accent2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FAF67BA-CDEF-CEA7-EF39-755306C39EC9}"/>
              </a:ext>
            </a:extLst>
          </p:cNvPr>
          <p:cNvGrpSpPr/>
          <p:nvPr/>
        </p:nvGrpSpPr>
        <p:grpSpPr>
          <a:xfrm>
            <a:off x="11629620" y="4354727"/>
            <a:ext cx="228600" cy="2026655"/>
            <a:chOff x="11750443" y="493313"/>
            <a:chExt cx="228600" cy="2026655"/>
          </a:xfrm>
          <a:gradFill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A4BC7B1-D534-2AAC-820E-272798665460}"/>
                </a:ext>
              </a:extLst>
            </p:cNvPr>
            <p:cNvSpPr/>
            <p:nvPr/>
          </p:nvSpPr>
          <p:spPr>
            <a:xfrm>
              <a:off x="11750443" y="493313"/>
              <a:ext cx="228600" cy="228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816CE1D-F6F8-B1CE-3103-374A1F24D7B1}"/>
                </a:ext>
              </a:extLst>
            </p:cNvPr>
            <p:cNvSpPr/>
            <p:nvPr/>
          </p:nvSpPr>
          <p:spPr>
            <a:xfrm>
              <a:off x="11750443" y="852924"/>
              <a:ext cx="228600" cy="228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480CA37-7832-ED98-817E-4EC49CDCE0E9}"/>
                </a:ext>
              </a:extLst>
            </p:cNvPr>
            <p:cNvSpPr/>
            <p:nvPr/>
          </p:nvSpPr>
          <p:spPr>
            <a:xfrm>
              <a:off x="11750443" y="1212535"/>
              <a:ext cx="228600" cy="228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D93D86C-C785-3FE3-8E1F-45276A918BF2}"/>
                </a:ext>
              </a:extLst>
            </p:cNvPr>
            <p:cNvSpPr/>
            <p:nvPr/>
          </p:nvSpPr>
          <p:spPr>
            <a:xfrm>
              <a:off x="11750443" y="1572146"/>
              <a:ext cx="228600" cy="228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6EF5A5A-6E0F-BE20-324F-08350E2DDA67}"/>
                </a:ext>
              </a:extLst>
            </p:cNvPr>
            <p:cNvSpPr/>
            <p:nvPr/>
          </p:nvSpPr>
          <p:spPr>
            <a:xfrm>
              <a:off x="11750443" y="1931757"/>
              <a:ext cx="228600" cy="228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73DE0BE-E5A1-2EC0-7C3F-E5C407F34047}"/>
                </a:ext>
              </a:extLst>
            </p:cNvPr>
            <p:cNvSpPr/>
            <p:nvPr/>
          </p:nvSpPr>
          <p:spPr>
            <a:xfrm>
              <a:off x="11750443" y="2291368"/>
              <a:ext cx="228600" cy="228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Title 21">
            <a:extLst>
              <a:ext uri="{FF2B5EF4-FFF2-40B4-BE49-F238E27FC236}">
                <a16:creationId xmlns:a16="http://schemas.microsoft.com/office/drawing/2014/main" id="{E9C0C45E-6424-B3CA-1361-9372623371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14476" y="592620"/>
            <a:ext cx="6715503" cy="680497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Title Line 1</a:t>
            </a:r>
            <a:br>
              <a:rPr lang="en-US" dirty="0"/>
            </a:br>
            <a:r>
              <a:rPr lang="en-US" dirty="0"/>
              <a:t>Title line 2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3CDFBACF-4693-7371-6489-4E5E4C38B36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14413" y="1357313"/>
            <a:ext cx="9977437" cy="49085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2" name="Graphic 15">
            <a:extLst>
              <a:ext uri="{FF2B5EF4-FFF2-40B4-BE49-F238E27FC236}">
                <a16:creationId xmlns:a16="http://schemas.microsoft.com/office/drawing/2014/main" id="{3A746485-FB0F-2476-1ECE-650845AE9E9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33601" y="5937296"/>
            <a:ext cx="1083137" cy="888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652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E9C0C45E-6424-B3CA-1361-9372623371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14476" y="592620"/>
            <a:ext cx="6715503" cy="680497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Title Line 1</a:t>
            </a:r>
            <a:br>
              <a:rPr lang="en-US" dirty="0"/>
            </a:br>
            <a:r>
              <a:rPr lang="en-US" dirty="0"/>
              <a:t>Title line 2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3CDFBACF-4693-7371-6489-4E5E4C38B36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14413" y="1357313"/>
            <a:ext cx="9977437" cy="49085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30DE9E3-B366-B29C-D7A4-19B75C075995}"/>
              </a:ext>
            </a:extLst>
          </p:cNvPr>
          <p:cNvGrpSpPr/>
          <p:nvPr/>
        </p:nvGrpSpPr>
        <p:grpSpPr>
          <a:xfrm>
            <a:off x="-11255" y="-10961"/>
            <a:ext cx="885255" cy="6869073"/>
            <a:chOff x="1454255" y="-11073"/>
            <a:chExt cx="885255" cy="6869073"/>
          </a:xfrm>
        </p:grpSpPr>
        <p:sp>
          <p:nvSpPr>
            <p:cNvPr id="3" name="Rectangle: Top Corners One Rounded and One Snipped 2">
              <a:extLst>
                <a:ext uri="{FF2B5EF4-FFF2-40B4-BE49-F238E27FC236}">
                  <a16:creationId xmlns:a16="http://schemas.microsoft.com/office/drawing/2014/main" id="{5E6A79C7-AE8C-E6A2-E0AD-7731B1D861F0}"/>
                </a:ext>
              </a:extLst>
            </p:cNvPr>
            <p:cNvSpPr/>
            <p:nvPr/>
          </p:nvSpPr>
          <p:spPr>
            <a:xfrm>
              <a:off x="1465243" y="3150824"/>
              <a:ext cx="874267" cy="3707176"/>
            </a:xfrm>
            <a:prstGeom prst="snipRoundRect">
              <a:avLst>
                <a:gd name="adj1" fmla="val 0"/>
                <a:gd name="adj2" fmla="val 45481"/>
              </a:avLst>
            </a:pr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AD6C7EEF-E8DD-3C61-AFED-DF4D5972AD20}"/>
                </a:ext>
              </a:extLst>
            </p:cNvPr>
            <p:cNvSpPr/>
            <p:nvPr/>
          </p:nvSpPr>
          <p:spPr>
            <a:xfrm>
              <a:off x="1454255" y="-11073"/>
              <a:ext cx="885255" cy="6869073"/>
            </a:xfrm>
            <a:custGeom>
              <a:avLst/>
              <a:gdLst>
                <a:gd name="connsiteX0" fmla="*/ 0 w 885255"/>
                <a:gd name="connsiteY0" fmla="*/ 0 h 6869073"/>
                <a:gd name="connsiteX1" fmla="*/ 533160 w 885255"/>
                <a:gd name="connsiteY1" fmla="*/ 0 h 6869073"/>
                <a:gd name="connsiteX2" fmla="*/ 533160 w 885255"/>
                <a:gd name="connsiteY2" fmla="*/ 4422253 h 6869073"/>
                <a:gd name="connsiteX3" fmla="*/ 885255 w 885255"/>
                <a:gd name="connsiteY3" fmla="*/ 4774348 h 6869073"/>
                <a:gd name="connsiteX4" fmla="*/ 885255 w 885255"/>
                <a:gd name="connsiteY4" fmla="*/ 6869072 h 6869073"/>
                <a:gd name="connsiteX5" fmla="*/ 533160 w 885255"/>
                <a:gd name="connsiteY5" fmla="*/ 6869072 h 6869073"/>
                <a:gd name="connsiteX6" fmla="*/ 533160 w 885255"/>
                <a:gd name="connsiteY6" fmla="*/ 6869073 h 6869073"/>
                <a:gd name="connsiteX7" fmla="*/ 0 w 885255"/>
                <a:gd name="connsiteY7" fmla="*/ 6869073 h 6869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85255" h="6869073">
                  <a:moveTo>
                    <a:pt x="0" y="0"/>
                  </a:moveTo>
                  <a:lnTo>
                    <a:pt x="533160" y="0"/>
                  </a:lnTo>
                  <a:lnTo>
                    <a:pt x="533160" y="4422253"/>
                  </a:lnTo>
                  <a:lnTo>
                    <a:pt x="885255" y="4774348"/>
                  </a:lnTo>
                  <a:lnTo>
                    <a:pt x="885255" y="6869072"/>
                  </a:lnTo>
                  <a:lnTo>
                    <a:pt x="533160" y="6869072"/>
                  </a:lnTo>
                  <a:lnTo>
                    <a:pt x="533160" y="6869073"/>
                  </a:lnTo>
                  <a:lnTo>
                    <a:pt x="0" y="6869073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77FB6DE2-B008-C361-CD1D-38C0CB0797E0}"/>
              </a:ext>
            </a:extLst>
          </p:cNvPr>
          <p:cNvSpPr/>
          <p:nvPr/>
        </p:nvSpPr>
        <p:spPr>
          <a:xfrm flipH="1">
            <a:off x="921379" y="592619"/>
            <a:ext cx="45719" cy="680499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4CFE37AD-7F3D-CFBF-20E7-45C172804D96}"/>
              </a:ext>
            </a:extLst>
          </p:cNvPr>
          <p:cNvSpPr/>
          <p:nvPr/>
        </p:nvSpPr>
        <p:spPr>
          <a:xfrm rot="10800000">
            <a:off x="11177968" y="346326"/>
            <a:ext cx="793134" cy="6154276"/>
          </a:xfrm>
          <a:custGeom>
            <a:avLst/>
            <a:gdLst>
              <a:gd name="connsiteX0" fmla="*/ 0 w 885255"/>
              <a:gd name="connsiteY0" fmla="*/ 0 h 6869073"/>
              <a:gd name="connsiteX1" fmla="*/ 533160 w 885255"/>
              <a:gd name="connsiteY1" fmla="*/ 0 h 6869073"/>
              <a:gd name="connsiteX2" fmla="*/ 533160 w 885255"/>
              <a:gd name="connsiteY2" fmla="*/ 4422253 h 6869073"/>
              <a:gd name="connsiteX3" fmla="*/ 885255 w 885255"/>
              <a:gd name="connsiteY3" fmla="*/ 4774348 h 6869073"/>
              <a:gd name="connsiteX4" fmla="*/ 885255 w 885255"/>
              <a:gd name="connsiteY4" fmla="*/ 6869072 h 6869073"/>
              <a:gd name="connsiteX5" fmla="*/ 533160 w 885255"/>
              <a:gd name="connsiteY5" fmla="*/ 6869072 h 6869073"/>
              <a:gd name="connsiteX6" fmla="*/ 533160 w 885255"/>
              <a:gd name="connsiteY6" fmla="*/ 6869073 h 6869073"/>
              <a:gd name="connsiteX7" fmla="*/ 0 w 885255"/>
              <a:gd name="connsiteY7" fmla="*/ 6869073 h 6869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85255" h="6869073">
                <a:moveTo>
                  <a:pt x="0" y="0"/>
                </a:moveTo>
                <a:lnTo>
                  <a:pt x="533160" y="0"/>
                </a:lnTo>
                <a:lnTo>
                  <a:pt x="533160" y="4422253"/>
                </a:lnTo>
                <a:lnTo>
                  <a:pt x="885255" y="4774348"/>
                </a:lnTo>
                <a:lnTo>
                  <a:pt x="885255" y="6869072"/>
                </a:lnTo>
                <a:lnTo>
                  <a:pt x="533160" y="6869072"/>
                </a:lnTo>
                <a:lnTo>
                  <a:pt x="533160" y="6869073"/>
                </a:lnTo>
                <a:lnTo>
                  <a:pt x="0" y="6869073"/>
                </a:lnTo>
                <a:close/>
              </a:path>
            </a:pathLst>
          </a:custGeom>
          <a:noFill/>
          <a:ln>
            <a:solidFill>
              <a:schemeClr val="accent2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2B26BAA-5C1F-8BB0-9E01-6FD59E4C302B}"/>
              </a:ext>
            </a:extLst>
          </p:cNvPr>
          <p:cNvCxnSpPr/>
          <p:nvPr/>
        </p:nvCxnSpPr>
        <p:spPr>
          <a:xfrm>
            <a:off x="1266940" y="6588142"/>
            <a:ext cx="3613532" cy="0"/>
          </a:xfrm>
          <a:prstGeom prst="line">
            <a:avLst/>
          </a:prstGeom>
          <a:ln>
            <a:solidFill>
              <a:schemeClr val="accent2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219CC3E-F0D4-2D90-126F-EE07AF3AB057}"/>
              </a:ext>
            </a:extLst>
          </p:cNvPr>
          <p:cNvCxnSpPr/>
          <p:nvPr/>
        </p:nvCxnSpPr>
        <p:spPr>
          <a:xfrm>
            <a:off x="6940626" y="269858"/>
            <a:ext cx="3613532" cy="0"/>
          </a:xfrm>
          <a:prstGeom prst="line">
            <a:avLst/>
          </a:prstGeom>
          <a:ln>
            <a:solidFill>
              <a:schemeClr val="accent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F65C2F8-E394-E7EA-297A-4CC2583BFA72}"/>
              </a:ext>
            </a:extLst>
          </p:cNvPr>
          <p:cNvGrpSpPr/>
          <p:nvPr/>
        </p:nvGrpSpPr>
        <p:grpSpPr>
          <a:xfrm>
            <a:off x="11629620" y="4354727"/>
            <a:ext cx="228600" cy="2026655"/>
            <a:chOff x="11750443" y="493313"/>
            <a:chExt cx="228600" cy="2026655"/>
          </a:xfrm>
          <a:gradFill>
            <a:gsLst>
              <a:gs pos="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5400000" scaled="1"/>
          </a:gradFill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4D3C876-03CA-E717-A4A8-F25AECBD6144}"/>
                </a:ext>
              </a:extLst>
            </p:cNvPr>
            <p:cNvSpPr/>
            <p:nvPr/>
          </p:nvSpPr>
          <p:spPr>
            <a:xfrm>
              <a:off x="11750443" y="493313"/>
              <a:ext cx="228600" cy="228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4C463E66-237E-79AB-EE25-C59E938EB5B9}"/>
                </a:ext>
              </a:extLst>
            </p:cNvPr>
            <p:cNvSpPr/>
            <p:nvPr/>
          </p:nvSpPr>
          <p:spPr>
            <a:xfrm>
              <a:off x="11750443" y="852924"/>
              <a:ext cx="228600" cy="228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93DF9E04-4ED6-9384-C0D0-6189648EE970}"/>
                </a:ext>
              </a:extLst>
            </p:cNvPr>
            <p:cNvSpPr/>
            <p:nvPr/>
          </p:nvSpPr>
          <p:spPr>
            <a:xfrm>
              <a:off x="11750443" y="1212535"/>
              <a:ext cx="228600" cy="228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A2B3D924-3388-3B8E-5C89-AB1318E3CA0D}"/>
                </a:ext>
              </a:extLst>
            </p:cNvPr>
            <p:cNvSpPr/>
            <p:nvPr/>
          </p:nvSpPr>
          <p:spPr>
            <a:xfrm>
              <a:off x="11750443" y="1572146"/>
              <a:ext cx="228600" cy="228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935C5D2-2F71-E155-1C9A-E5FDC17E948D}"/>
                </a:ext>
              </a:extLst>
            </p:cNvPr>
            <p:cNvSpPr/>
            <p:nvPr/>
          </p:nvSpPr>
          <p:spPr>
            <a:xfrm>
              <a:off x="11750443" y="1931757"/>
              <a:ext cx="228600" cy="228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1F010892-13CF-AED3-7321-AD07A1414CB3}"/>
                </a:ext>
              </a:extLst>
            </p:cNvPr>
            <p:cNvSpPr/>
            <p:nvPr/>
          </p:nvSpPr>
          <p:spPr>
            <a:xfrm>
              <a:off x="11750443" y="2291368"/>
              <a:ext cx="228600" cy="228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Graphic 15">
            <a:extLst>
              <a:ext uri="{FF2B5EF4-FFF2-40B4-BE49-F238E27FC236}">
                <a16:creationId xmlns:a16="http://schemas.microsoft.com/office/drawing/2014/main" id="{50FC5244-913A-B4E3-1E47-9BC57EBF7AB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33601" y="5937296"/>
            <a:ext cx="1083137" cy="888172"/>
          </a:xfrm>
          <a:prstGeom prst="rect">
            <a:avLst/>
          </a:prstGeom>
        </p:spPr>
      </p:pic>
      <p:pic>
        <p:nvPicPr>
          <p:cNvPr id="8" name="Graphic 15">
            <a:extLst>
              <a:ext uri="{FF2B5EF4-FFF2-40B4-BE49-F238E27FC236}">
                <a16:creationId xmlns:a16="http://schemas.microsoft.com/office/drawing/2014/main" id="{B59D9DB9-EAF0-63A2-7009-C696EE4E133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714268" y="24372"/>
            <a:ext cx="1479700" cy="1295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722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2EB3925C-28A8-428E-E496-FC5D77F6FAEA}"/>
              </a:ext>
            </a:extLst>
          </p:cNvPr>
          <p:cNvGrpSpPr/>
          <p:nvPr/>
        </p:nvGrpSpPr>
        <p:grpSpPr>
          <a:xfrm>
            <a:off x="-11255" y="-10961"/>
            <a:ext cx="885255" cy="6869073"/>
            <a:chOff x="1454255" y="-11073"/>
            <a:chExt cx="885255" cy="6869073"/>
          </a:xfrm>
        </p:grpSpPr>
        <p:sp>
          <p:nvSpPr>
            <p:cNvPr id="8" name="Rectangle: Top Corners One Rounded and One Snipped 7">
              <a:extLst>
                <a:ext uri="{FF2B5EF4-FFF2-40B4-BE49-F238E27FC236}">
                  <a16:creationId xmlns:a16="http://schemas.microsoft.com/office/drawing/2014/main" id="{EDEE2800-AC81-08A0-9323-4FABA74D8FFC}"/>
                </a:ext>
              </a:extLst>
            </p:cNvPr>
            <p:cNvSpPr/>
            <p:nvPr/>
          </p:nvSpPr>
          <p:spPr>
            <a:xfrm>
              <a:off x="1465243" y="3150824"/>
              <a:ext cx="874267" cy="3707176"/>
            </a:xfrm>
            <a:prstGeom prst="snipRoundRect">
              <a:avLst>
                <a:gd name="adj1" fmla="val 0"/>
                <a:gd name="adj2" fmla="val 45481"/>
              </a:avLst>
            </a:prstGeom>
            <a:solidFill>
              <a:schemeClr val="accent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6653C33C-8456-0300-FAF0-91273898F39E}"/>
                </a:ext>
              </a:extLst>
            </p:cNvPr>
            <p:cNvSpPr/>
            <p:nvPr/>
          </p:nvSpPr>
          <p:spPr>
            <a:xfrm>
              <a:off x="1454255" y="-11073"/>
              <a:ext cx="885255" cy="6869073"/>
            </a:xfrm>
            <a:custGeom>
              <a:avLst/>
              <a:gdLst>
                <a:gd name="connsiteX0" fmla="*/ 0 w 885255"/>
                <a:gd name="connsiteY0" fmla="*/ 0 h 6869073"/>
                <a:gd name="connsiteX1" fmla="*/ 533160 w 885255"/>
                <a:gd name="connsiteY1" fmla="*/ 0 h 6869073"/>
                <a:gd name="connsiteX2" fmla="*/ 533160 w 885255"/>
                <a:gd name="connsiteY2" fmla="*/ 4422253 h 6869073"/>
                <a:gd name="connsiteX3" fmla="*/ 885255 w 885255"/>
                <a:gd name="connsiteY3" fmla="*/ 4774348 h 6869073"/>
                <a:gd name="connsiteX4" fmla="*/ 885255 w 885255"/>
                <a:gd name="connsiteY4" fmla="*/ 6869072 h 6869073"/>
                <a:gd name="connsiteX5" fmla="*/ 533160 w 885255"/>
                <a:gd name="connsiteY5" fmla="*/ 6869072 h 6869073"/>
                <a:gd name="connsiteX6" fmla="*/ 533160 w 885255"/>
                <a:gd name="connsiteY6" fmla="*/ 6869073 h 6869073"/>
                <a:gd name="connsiteX7" fmla="*/ 0 w 885255"/>
                <a:gd name="connsiteY7" fmla="*/ 6869073 h 6869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85255" h="6869073">
                  <a:moveTo>
                    <a:pt x="0" y="0"/>
                  </a:moveTo>
                  <a:lnTo>
                    <a:pt x="533160" y="0"/>
                  </a:lnTo>
                  <a:lnTo>
                    <a:pt x="533160" y="4422253"/>
                  </a:lnTo>
                  <a:lnTo>
                    <a:pt x="885255" y="4774348"/>
                  </a:lnTo>
                  <a:lnTo>
                    <a:pt x="885255" y="6869072"/>
                  </a:lnTo>
                  <a:lnTo>
                    <a:pt x="533160" y="6869072"/>
                  </a:lnTo>
                  <a:lnTo>
                    <a:pt x="533160" y="6869073"/>
                  </a:lnTo>
                  <a:lnTo>
                    <a:pt x="0" y="6869073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1">
                    <a:lumMod val="75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A9305EF-9F9B-E9EA-462A-56CFBB1699E2}"/>
              </a:ext>
            </a:extLst>
          </p:cNvPr>
          <p:cNvSpPr/>
          <p:nvPr/>
        </p:nvSpPr>
        <p:spPr>
          <a:xfrm flipH="1">
            <a:off x="921379" y="592619"/>
            <a:ext cx="45719" cy="680499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0055263-9DFD-CD68-FCD1-9296830D0697}"/>
              </a:ext>
            </a:extLst>
          </p:cNvPr>
          <p:cNvCxnSpPr/>
          <p:nvPr/>
        </p:nvCxnSpPr>
        <p:spPr>
          <a:xfrm>
            <a:off x="1266940" y="6588142"/>
            <a:ext cx="3613532" cy="0"/>
          </a:xfrm>
          <a:prstGeom prst="line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B1347F0-4024-92AF-40F0-185745D76726}"/>
              </a:ext>
            </a:extLst>
          </p:cNvPr>
          <p:cNvCxnSpPr/>
          <p:nvPr/>
        </p:nvCxnSpPr>
        <p:spPr>
          <a:xfrm>
            <a:off x="8112550" y="298138"/>
            <a:ext cx="3613532" cy="0"/>
          </a:xfrm>
          <a:prstGeom prst="line">
            <a:avLst/>
          </a:prstGeom>
          <a:ln>
            <a:solidFill>
              <a:schemeClr val="accent2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itle 21">
            <a:extLst>
              <a:ext uri="{FF2B5EF4-FFF2-40B4-BE49-F238E27FC236}">
                <a16:creationId xmlns:a16="http://schemas.microsoft.com/office/drawing/2014/main" id="{E9C0C45E-6424-B3CA-1361-9372623371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14476" y="592620"/>
            <a:ext cx="6715503" cy="680497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Title Line 1</a:t>
            </a:r>
            <a:br>
              <a:rPr lang="en-US" dirty="0"/>
            </a:br>
            <a:r>
              <a:rPr lang="en-US" dirty="0"/>
              <a:t>Title line 2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3CDFBACF-4693-7371-6489-4E5E4C38B36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14413" y="1357313"/>
            <a:ext cx="9977437" cy="49085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C1C4863-81D8-BC9A-A371-7F982D45E7A2}"/>
              </a:ext>
            </a:extLst>
          </p:cNvPr>
          <p:cNvGrpSpPr/>
          <p:nvPr/>
        </p:nvGrpSpPr>
        <p:grpSpPr>
          <a:xfrm>
            <a:off x="11726082" y="686109"/>
            <a:ext cx="228600" cy="2026655"/>
            <a:chOff x="11750443" y="493313"/>
            <a:chExt cx="228600" cy="2026655"/>
          </a:xfrm>
          <a:gradFill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62E895E-A689-55CD-294B-1675DB36BDA7}"/>
                </a:ext>
              </a:extLst>
            </p:cNvPr>
            <p:cNvSpPr/>
            <p:nvPr/>
          </p:nvSpPr>
          <p:spPr>
            <a:xfrm>
              <a:off x="11750443" y="493313"/>
              <a:ext cx="228600" cy="228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AEA9433-F75A-0342-9285-8D2DA892B2E3}"/>
                </a:ext>
              </a:extLst>
            </p:cNvPr>
            <p:cNvSpPr/>
            <p:nvPr/>
          </p:nvSpPr>
          <p:spPr>
            <a:xfrm>
              <a:off x="11750443" y="852924"/>
              <a:ext cx="228600" cy="228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69A18998-EF40-7BDF-D38F-C01133CAA4DE}"/>
                </a:ext>
              </a:extLst>
            </p:cNvPr>
            <p:cNvSpPr/>
            <p:nvPr/>
          </p:nvSpPr>
          <p:spPr>
            <a:xfrm>
              <a:off x="11750443" y="1212535"/>
              <a:ext cx="228600" cy="228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042E1BA-848B-5359-765B-A3AC15BF1161}"/>
                </a:ext>
              </a:extLst>
            </p:cNvPr>
            <p:cNvSpPr/>
            <p:nvPr/>
          </p:nvSpPr>
          <p:spPr>
            <a:xfrm>
              <a:off x="11750443" y="1572146"/>
              <a:ext cx="228600" cy="228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C8DC09CA-BA2E-323C-1264-52D950F21F1D}"/>
                </a:ext>
              </a:extLst>
            </p:cNvPr>
            <p:cNvSpPr/>
            <p:nvPr/>
          </p:nvSpPr>
          <p:spPr>
            <a:xfrm>
              <a:off x="11750443" y="1931757"/>
              <a:ext cx="228600" cy="228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C6555099-B9CE-9CB0-B306-5B03FEC1E287}"/>
                </a:ext>
              </a:extLst>
            </p:cNvPr>
            <p:cNvSpPr/>
            <p:nvPr/>
          </p:nvSpPr>
          <p:spPr>
            <a:xfrm>
              <a:off x="11750443" y="2291368"/>
              <a:ext cx="228600" cy="228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Graphic 15">
            <a:extLst>
              <a:ext uri="{FF2B5EF4-FFF2-40B4-BE49-F238E27FC236}">
                <a16:creationId xmlns:a16="http://schemas.microsoft.com/office/drawing/2014/main" id="{40406AE2-9D6C-64F0-4019-49BA44BB6C9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96543" y="5955540"/>
            <a:ext cx="1083137" cy="888172"/>
          </a:xfrm>
          <a:prstGeom prst="rect">
            <a:avLst/>
          </a:prstGeom>
        </p:spPr>
      </p:pic>
      <p:pic>
        <p:nvPicPr>
          <p:cNvPr id="15" name="Graphic 15">
            <a:extLst>
              <a:ext uri="{FF2B5EF4-FFF2-40B4-BE49-F238E27FC236}">
                <a16:creationId xmlns:a16="http://schemas.microsoft.com/office/drawing/2014/main" id="{16377C5D-13FE-0F44-AAB5-B195D202887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714268" y="24372"/>
            <a:ext cx="1479700" cy="1295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805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E9C0C45E-6424-B3CA-1361-9372623371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14476" y="592620"/>
            <a:ext cx="6715503" cy="680497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Title Line 1</a:t>
            </a:r>
            <a:br>
              <a:rPr lang="en-US" dirty="0"/>
            </a:br>
            <a:r>
              <a:rPr lang="en-US" dirty="0"/>
              <a:t>Title line 2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3CDFBACF-4693-7371-6489-4E5E4C38B36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14413" y="1357313"/>
            <a:ext cx="9977437" cy="49085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30DE9E3-B366-B29C-D7A4-19B75C075995}"/>
              </a:ext>
            </a:extLst>
          </p:cNvPr>
          <p:cNvGrpSpPr/>
          <p:nvPr/>
        </p:nvGrpSpPr>
        <p:grpSpPr>
          <a:xfrm>
            <a:off x="-11255" y="-10961"/>
            <a:ext cx="885255" cy="6869073"/>
            <a:chOff x="1454255" y="-11073"/>
            <a:chExt cx="885255" cy="6869073"/>
          </a:xfrm>
        </p:grpSpPr>
        <p:sp>
          <p:nvSpPr>
            <p:cNvPr id="3" name="Rectangle: Top Corners One Rounded and One Snipped 2">
              <a:extLst>
                <a:ext uri="{FF2B5EF4-FFF2-40B4-BE49-F238E27FC236}">
                  <a16:creationId xmlns:a16="http://schemas.microsoft.com/office/drawing/2014/main" id="{5E6A79C7-AE8C-E6A2-E0AD-7731B1D861F0}"/>
                </a:ext>
              </a:extLst>
            </p:cNvPr>
            <p:cNvSpPr/>
            <p:nvPr/>
          </p:nvSpPr>
          <p:spPr>
            <a:xfrm>
              <a:off x="1465243" y="3150824"/>
              <a:ext cx="874267" cy="3707176"/>
            </a:xfrm>
            <a:prstGeom prst="snipRoundRect">
              <a:avLst>
                <a:gd name="adj1" fmla="val 0"/>
                <a:gd name="adj2" fmla="val 45481"/>
              </a:avLst>
            </a:pr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AD6C7EEF-E8DD-3C61-AFED-DF4D5972AD20}"/>
                </a:ext>
              </a:extLst>
            </p:cNvPr>
            <p:cNvSpPr/>
            <p:nvPr/>
          </p:nvSpPr>
          <p:spPr>
            <a:xfrm>
              <a:off x="1454255" y="-11073"/>
              <a:ext cx="885255" cy="6869073"/>
            </a:xfrm>
            <a:custGeom>
              <a:avLst/>
              <a:gdLst>
                <a:gd name="connsiteX0" fmla="*/ 0 w 885255"/>
                <a:gd name="connsiteY0" fmla="*/ 0 h 6869073"/>
                <a:gd name="connsiteX1" fmla="*/ 533160 w 885255"/>
                <a:gd name="connsiteY1" fmla="*/ 0 h 6869073"/>
                <a:gd name="connsiteX2" fmla="*/ 533160 w 885255"/>
                <a:gd name="connsiteY2" fmla="*/ 4422253 h 6869073"/>
                <a:gd name="connsiteX3" fmla="*/ 885255 w 885255"/>
                <a:gd name="connsiteY3" fmla="*/ 4774348 h 6869073"/>
                <a:gd name="connsiteX4" fmla="*/ 885255 w 885255"/>
                <a:gd name="connsiteY4" fmla="*/ 6869072 h 6869073"/>
                <a:gd name="connsiteX5" fmla="*/ 533160 w 885255"/>
                <a:gd name="connsiteY5" fmla="*/ 6869072 h 6869073"/>
                <a:gd name="connsiteX6" fmla="*/ 533160 w 885255"/>
                <a:gd name="connsiteY6" fmla="*/ 6869073 h 6869073"/>
                <a:gd name="connsiteX7" fmla="*/ 0 w 885255"/>
                <a:gd name="connsiteY7" fmla="*/ 6869073 h 6869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85255" h="6869073">
                  <a:moveTo>
                    <a:pt x="0" y="0"/>
                  </a:moveTo>
                  <a:lnTo>
                    <a:pt x="533160" y="0"/>
                  </a:lnTo>
                  <a:lnTo>
                    <a:pt x="533160" y="4422253"/>
                  </a:lnTo>
                  <a:lnTo>
                    <a:pt x="885255" y="4774348"/>
                  </a:lnTo>
                  <a:lnTo>
                    <a:pt x="885255" y="6869072"/>
                  </a:lnTo>
                  <a:lnTo>
                    <a:pt x="533160" y="6869072"/>
                  </a:lnTo>
                  <a:lnTo>
                    <a:pt x="533160" y="6869073"/>
                  </a:lnTo>
                  <a:lnTo>
                    <a:pt x="0" y="6869073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77FB6DE2-B008-C361-CD1D-38C0CB0797E0}"/>
              </a:ext>
            </a:extLst>
          </p:cNvPr>
          <p:cNvSpPr/>
          <p:nvPr/>
        </p:nvSpPr>
        <p:spPr>
          <a:xfrm flipH="1">
            <a:off x="921379" y="592619"/>
            <a:ext cx="45719" cy="680499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2B26BAA-5C1F-8BB0-9E01-6FD59E4C302B}"/>
              </a:ext>
            </a:extLst>
          </p:cNvPr>
          <p:cNvCxnSpPr/>
          <p:nvPr/>
        </p:nvCxnSpPr>
        <p:spPr>
          <a:xfrm>
            <a:off x="1266940" y="6588142"/>
            <a:ext cx="3613532" cy="0"/>
          </a:xfrm>
          <a:prstGeom prst="line">
            <a:avLst/>
          </a:prstGeom>
          <a:ln>
            <a:solidFill>
              <a:schemeClr val="accent2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C844D2C-1E8F-C2B1-ADFD-ABA350BF36B3}"/>
              </a:ext>
            </a:extLst>
          </p:cNvPr>
          <p:cNvGrpSpPr/>
          <p:nvPr/>
        </p:nvGrpSpPr>
        <p:grpSpPr>
          <a:xfrm>
            <a:off x="11726082" y="686109"/>
            <a:ext cx="228600" cy="2026655"/>
            <a:chOff x="11750443" y="493313"/>
            <a:chExt cx="228600" cy="2026655"/>
          </a:xfrm>
          <a:gradFill>
            <a:gsLst>
              <a:gs pos="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lin ang="5400000" scaled="1"/>
          </a:gra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9323B13-0290-A357-462C-DB4CF87A7482}"/>
                </a:ext>
              </a:extLst>
            </p:cNvPr>
            <p:cNvSpPr/>
            <p:nvPr/>
          </p:nvSpPr>
          <p:spPr>
            <a:xfrm>
              <a:off x="11750443" y="493313"/>
              <a:ext cx="228600" cy="228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1BB27FD-284A-FC56-3FE3-6A1A58372D45}"/>
                </a:ext>
              </a:extLst>
            </p:cNvPr>
            <p:cNvSpPr/>
            <p:nvPr/>
          </p:nvSpPr>
          <p:spPr>
            <a:xfrm>
              <a:off x="11750443" y="852924"/>
              <a:ext cx="228600" cy="228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E134248-27C0-C0BB-0AAB-A0E8FA6F76C4}"/>
                </a:ext>
              </a:extLst>
            </p:cNvPr>
            <p:cNvSpPr/>
            <p:nvPr/>
          </p:nvSpPr>
          <p:spPr>
            <a:xfrm>
              <a:off x="11750443" y="1212535"/>
              <a:ext cx="228600" cy="228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F2058A2-49AB-2C97-5BA9-F2E50A53ADC5}"/>
                </a:ext>
              </a:extLst>
            </p:cNvPr>
            <p:cNvSpPr/>
            <p:nvPr/>
          </p:nvSpPr>
          <p:spPr>
            <a:xfrm>
              <a:off x="11750443" y="1572146"/>
              <a:ext cx="228600" cy="228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08F90F-BD63-3896-7B31-1D0C63031326}"/>
                </a:ext>
              </a:extLst>
            </p:cNvPr>
            <p:cNvSpPr/>
            <p:nvPr/>
          </p:nvSpPr>
          <p:spPr>
            <a:xfrm>
              <a:off x="11750443" y="1931757"/>
              <a:ext cx="228600" cy="228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ECA13AB-8E25-1277-1ED3-1786EED5C6E5}"/>
                </a:ext>
              </a:extLst>
            </p:cNvPr>
            <p:cNvSpPr/>
            <p:nvPr/>
          </p:nvSpPr>
          <p:spPr>
            <a:xfrm>
              <a:off x="11750443" y="2291368"/>
              <a:ext cx="228600" cy="228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0061BC8-EC1A-3150-CCD4-F9A66787ECFF}"/>
              </a:ext>
            </a:extLst>
          </p:cNvPr>
          <p:cNvCxnSpPr/>
          <p:nvPr/>
        </p:nvCxnSpPr>
        <p:spPr>
          <a:xfrm>
            <a:off x="8112550" y="298138"/>
            <a:ext cx="3613532" cy="0"/>
          </a:xfrm>
          <a:prstGeom prst="line">
            <a:avLst/>
          </a:prstGeom>
          <a:ln>
            <a:solidFill>
              <a:schemeClr val="accent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aphic 15">
            <a:extLst>
              <a:ext uri="{FF2B5EF4-FFF2-40B4-BE49-F238E27FC236}">
                <a16:creationId xmlns:a16="http://schemas.microsoft.com/office/drawing/2014/main" id="{816A3A58-DE21-5DE3-F5CD-5A8AABE8DEB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96543" y="5955540"/>
            <a:ext cx="1083137" cy="888172"/>
          </a:xfrm>
          <a:prstGeom prst="rect">
            <a:avLst/>
          </a:prstGeom>
        </p:spPr>
      </p:pic>
      <p:pic>
        <p:nvPicPr>
          <p:cNvPr id="20" name="Graphic 15">
            <a:extLst>
              <a:ext uri="{FF2B5EF4-FFF2-40B4-BE49-F238E27FC236}">
                <a16:creationId xmlns:a16="http://schemas.microsoft.com/office/drawing/2014/main" id="{C78F674F-D52F-E49F-0F3A-E3CB62E85A6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714268" y="24372"/>
            <a:ext cx="1479700" cy="1295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741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Diagonal Corners Snipped 1">
            <a:extLst>
              <a:ext uri="{FF2B5EF4-FFF2-40B4-BE49-F238E27FC236}">
                <a16:creationId xmlns:a16="http://schemas.microsoft.com/office/drawing/2014/main" id="{7A3751CE-4460-B3C2-29CB-8EDBFAA32FF1}"/>
              </a:ext>
            </a:extLst>
          </p:cNvPr>
          <p:cNvSpPr/>
          <p:nvPr userDrawn="1"/>
        </p:nvSpPr>
        <p:spPr>
          <a:xfrm>
            <a:off x="760164" y="1672610"/>
            <a:ext cx="193483" cy="1951939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Graphic 15">
            <a:extLst>
              <a:ext uri="{FF2B5EF4-FFF2-40B4-BE49-F238E27FC236}">
                <a16:creationId xmlns:a16="http://schemas.microsoft.com/office/drawing/2014/main" id="{33ED099A-5155-B01D-A2FF-3AC26E6839E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693149" y="5529265"/>
            <a:ext cx="1479700" cy="1295231"/>
          </a:xfrm>
          <a:prstGeom prst="rect">
            <a:avLst/>
          </a:prstGeom>
        </p:spPr>
      </p:pic>
      <p:pic>
        <p:nvPicPr>
          <p:cNvPr id="4" name="Graphic 15">
            <a:extLst>
              <a:ext uri="{FF2B5EF4-FFF2-40B4-BE49-F238E27FC236}">
                <a16:creationId xmlns:a16="http://schemas.microsoft.com/office/drawing/2014/main" id="{4DA34756-4272-DC61-6FFC-3BD6E38D734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686724" y="15577"/>
            <a:ext cx="1479701" cy="1213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303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26313F2-8038-3F51-BA18-2269EC30CE09}"/>
              </a:ext>
            </a:extLst>
          </p:cNvPr>
          <p:cNvSpPr/>
          <p:nvPr/>
        </p:nvSpPr>
        <p:spPr>
          <a:xfrm>
            <a:off x="0" y="0"/>
            <a:ext cx="12192000" cy="6880146"/>
          </a:xfrm>
          <a:prstGeom prst="rect">
            <a:avLst/>
          </a:prstGeom>
          <a:gradFill>
            <a:gsLst>
              <a:gs pos="0">
                <a:schemeClr val="bg2">
                  <a:lumMod val="10000"/>
                </a:schemeClr>
              </a:gs>
              <a:gs pos="100000">
                <a:schemeClr val="bg1">
                  <a:lumMod val="1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C8534A-F856-B662-7448-C0A471316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292B02-1F7C-63CE-E83A-7375AC34D6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25ED4C-D27A-A55A-E9B2-94D7E79994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566ED2-D43F-4039-8880-C27A29398AD3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49C547-3FB7-004A-345C-BB3ACFE356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BBA77A-1377-C38C-60A5-0AC68E8C50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F08827-AD7A-4AA7-B529-C8F5301A7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357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  <p:sldLayoutId id="2147483651" r:id="rId4"/>
    <p:sldLayoutId id="2147483657" r:id="rId5"/>
    <p:sldLayoutId id="2147483658" r:id="rId6"/>
    <p:sldLayoutId id="2147483659" r:id="rId7"/>
    <p:sldLayoutId id="2147483655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4D7A7-17D6-96D3-CE7F-ECAB136202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88469" y="1244191"/>
            <a:ext cx="6548438" cy="1469674"/>
          </a:xfrm>
        </p:spPr>
        <p:txBody>
          <a:bodyPr>
            <a:normAutofit/>
          </a:bodyPr>
          <a:lstStyle/>
          <a:p>
            <a:pPr algn="ctr"/>
            <a:r>
              <a:rPr lang="en-US">
                <a:latin typeface="Agency FB" panose="020B0503020202020204" pitchFamily="34" charset="0"/>
              </a:rPr>
              <a:t>Context Aware </a:t>
            </a:r>
            <a:r>
              <a:rPr lang="en-US">
                <a:solidFill>
                  <a:srgbClr val="FF0000"/>
                </a:solidFill>
                <a:latin typeface="Agency FB" panose="020B0503020202020204" pitchFamily="34" charset="0"/>
              </a:rPr>
              <a:t>Anomaly</a:t>
            </a:r>
            <a:r>
              <a:rPr lang="en-US">
                <a:latin typeface="Agency FB" panose="020B0503020202020204" pitchFamily="34" charset="0"/>
              </a:rPr>
              <a:t> Detection in Automotive CAN Without Decoding</a:t>
            </a:r>
            <a:endParaRPr lang="en-IN" dirty="0">
              <a:latin typeface="Agency FB" panose="020B0503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FC9BD-7701-8A84-2C96-61556D822F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73258" y="2957687"/>
            <a:ext cx="4978859" cy="942625"/>
          </a:xfrm>
        </p:spPr>
        <p:txBody>
          <a:bodyPr>
            <a:normAutofit/>
          </a:bodyPr>
          <a:lstStyle/>
          <a:p>
            <a:pPr algn="ctr"/>
            <a:r>
              <a:rPr lang="en-IN" sz="3200" dirty="0">
                <a:latin typeface="Agency FB" panose="020B0503020202020204" pitchFamily="34" charset="0"/>
              </a:rPr>
              <a:t>- Ravi Rajput</a:t>
            </a:r>
          </a:p>
        </p:txBody>
      </p:sp>
    </p:spTree>
    <p:extLst>
      <p:ext uri="{BB962C8B-B14F-4D97-AF65-F5344CB8AC3E}">
        <p14:creationId xmlns:p14="http://schemas.microsoft.com/office/powerpoint/2010/main" val="36155460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399814-C179-892B-FFA7-397C5943E5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CD6F0-4C0F-0134-FE85-87DD33777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475" y="592620"/>
            <a:ext cx="8878227" cy="680497"/>
          </a:xfrm>
        </p:spPr>
        <p:txBody>
          <a:bodyPr>
            <a:noAutofit/>
          </a:bodyPr>
          <a:lstStyle/>
          <a:p>
            <a:r>
              <a:rPr lang="en-IN" sz="3200" dirty="0">
                <a:latin typeface="Agency FB" panose="020B0503020202020204" pitchFamily="34" charset="0"/>
              </a:rPr>
              <a:t>Working Mechanism: LSTM Autoencoder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11805B-D50B-3A24-0675-032D35173CE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Input:</a:t>
            </a:r>
          </a:p>
          <a:p>
            <a:pPr lvl="1"/>
            <a:r>
              <a:rPr lang="en-US" dirty="0"/>
              <a:t>Sequence of CAN frames, typically shaped as: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chemeClr val="accent1"/>
                </a:solidFill>
              </a:rPr>
              <a:t>[</a:t>
            </a:r>
            <a:r>
              <a:rPr lang="en-US" dirty="0" err="1">
                <a:solidFill>
                  <a:schemeClr val="accent1"/>
                </a:solidFill>
              </a:rPr>
              <a:t>sequence_length</a:t>
            </a:r>
            <a:r>
              <a:rPr lang="en-US" dirty="0">
                <a:solidFill>
                  <a:schemeClr val="accent1"/>
                </a:solidFill>
              </a:rPr>
              <a:t> × features], e.g., [10 frames × (CAN ID + 8 bytes + </a:t>
            </a:r>
            <a:r>
              <a:rPr lang="en-US" dirty="0" err="1">
                <a:solidFill>
                  <a:schemeClr val="accent1"/>
                </a:solidFill>
              </a:rPr>
              <a:t>delta_t</a:t>
            </a:r>
            <a:r>
              <a:rPr lang="en-US" dirty="0">
                <a:solidFill>
                  <a:schemeClr val="accent1"/>
                </a:solidFill>
              </a:rPr>
              <a:t>)]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Encoder (LSTM):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Reads input sequence one timestep at a time</a:t>
            </a:r>
          </a:p>
          <a:p>
            <a:pPr lvl="1"/>
            <a:r>
              <a:rPr lang="en-US" dirty="0"/>
              <a:t>Learns to compress the </a:t>
            </a:r>
            <a:r>
              <a:rPr lang="en-US" dirty="0">
                <a:solidFill>
                  <a:schemeClr val="accent1"/>
                </a:solidFill>
              </a:rPr>
              <a:t>temporal behavior </a:t>
            </a:r>
            <a:r>
              <a:rPr lang="en-US" dirty="0"/>
              <a:t>into a fixed-size </a:t>
            </a:r>
            <a:r>
              <a:rPr lang="en-US" dirty="0">
                <a:solidFill>
                  <a:schemeClr val="accent1"/>
                </a:solidFill>
              </a:rPr>
              <a:t>latent vector (z)</a:t>
            </a:r>
          </a:p>
          <a:p>
            <a:pPr lvl="1"/>
            <a:r>
              <a:rPr lang="en-US" dirty="0"/>
              <a:t>Captures long-term memory of valid transitions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Latent Representation:</a:t>
            </a:r>
          </a:p>
          <a:p>
            <a:pPr lvl="1"/>
            <a:r>
              <a:rPr lang="en-US" dirty="0"/>
              <a:t>Encodes </a:t>
            </a:r>
            <a:r>
              <a:rPr lang="en-US" dirty="0">
                <a:solidFill>
                  <a:schemeClr val="accent1"/>
                </a:solidFill>
              </a:rPr>
              <a:t>learned sequence behavior</a:t>
            </a:r>
          </a:p>
          <a:p>
            <a:pPr lvl="1"/>
            <a:r>
              <a:rPr lang="en-US" dirty="0"/>
              <a:t>Acts as “memory snapshot” of what normal looks like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Decoder (LSTM):</a:t>
            </a:r>
          </a:p>
          <a:p>
            <a:pPr lvl="1"/>
            <a:r>
              <a:rPr lang="en-US" dirty="0"/>
              <a:t>Reconstructs the original sequence from the latent vector</a:t>
            </a:r>
          </a:p>
          <a:p>
            <a:pPr lvl="1"/>
            <a:r>
              <a:rPr lang="en-US" dirty="0"/>
              <a:t>Outputs one frame at a time, learning to </a:t>
            </a:r>
            <a:r>
              <a:rPr lang="en-US" dirty="0">
                <a:solidFill>
                  <a:schemeClr val="accent1"/>
                </a:solidFill>
              </a:rPr>
              <a:t>predict next values </a:t>
            </a:r>
            <a:r>
              <a:rPr lang="en-US" dirty="0"/>
              <a:t>based on context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Loss Function: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Loss = Mean Squared Error (MSE)</a:t>
            </a:r>
            <a:r>
              <a:rPr lang="en-US" dirty="0"/>
              <a:t> between input and output sequences</a:t>
            </a:r>
          </a:p>
          <a:p>
            <a:pPr lvl="1"/>
            <a:r>
              <a:rPr lang="en-US" dirty="0"/>
              <a:t>Higher error = more likely the input was anomalous</a:t>
            </a:r>
            <a:endParaRPr lang="en-IN" dirty="0">
              <a:solidFill>
                <a:srgbClr val="E4E9E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54076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B4D8A5-6731-F681-FD3E-49F05131F3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7E3A2-7FB2-F97A-5D3A-5668B2AB8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475" y="592620"/>
            <a:ext cx="8878227" cy="680497"/>
          </a:xfrm>
        </p:spPr>
        <p:txBody>
          <a:bodyPr>
            <a:noAutofit/>
          </a:bodyPr>
          <a:lstStyle/>
          <a:p>
            <a:r>
              <a:rPr lang="en-US" sz="3200" dirty="0">
                <a:latin typeface="Agency FB" panose="020B0503020202020204" pitchFamily="34" charset="0"/>
              </a:rPr>
              <a:t>Working Mechanism: LSTM Variational Autoencoder</a:t>
            </a:r>
            <a:endParaRPr lang="en-IN" sz="3200" dirty="0">
              <a:latin typeface="Agency FB" panose="020B0503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BFDC55-4F0B-11AF-74E8-60D1E5833F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it-IT" dirty="0"/>
              <a:t>LSTM-VAE = LSTM AE + Probabilistic Inference</a:t>
            </a:r>
          </a:p>
          <a:p>
            <a:pPr lvl="1"/>
            <a:r>
              <a:rPr lang="en-US" dirty="0"/>
              <a:t>Extends the LSTM Autoencoder by modeling </a:t>
            </a:r>
            <a:r>
              <a:rPr lang="en-US" dirty="0">
                <a:solidFill>
                  <a:schemeClr val="accent1"/>
                </a:solidFill>
              </a:rPr>
              <a:t>latent variables as distributions</a:t>
            </a:r>
          </a:p>
          <a:p>
            <a:pPr lvl="1"/>
            <a:r>
              <a:rPr lang="en-US" dirty="0"/>
              <a:t>Instead of a single latent vector → samples from </a:t>
            </a:r>
            <a:r>
              <a:rPr lang="en-US" dirty="0">
                <a:solidFill>
                  <a:schemeClr val="accent1"/>
                </a:solidFill>
              </a:rPr>
              <a:t>z ~ N(μ, σ²)</a:t>
            </a:r>
          </a:p>
          <a:p>
            <a:pPr lvl="1"/>
            <a:r>
              <a:rPr lang="en-US" dirty="0"/>
              <a:t>Enables </a:t>
            </a:r>
            <a:r>
              <a:rPr lang="en-US" dirty="0">
                <a:solidFill>
                  <a:schemeClr val="accent1"/>
                </a:solidFill>
              </a:rPr>
              <a:t>uncertainty-aware reconstruction </a:t>
            </a:r>
            <a:r>
              <a:rPr lang="en-US" dirty="0"/>
              <a:t>and better generalization</a:t>
            </a:r>
          </a:p>
          <a:p>
            <a:pPr lvl="1"/>
            <a:endParaRPr lang="en-US" dirty="0"/>
          </a:p>
          <a:p>
            <a:r>
              <a:rPr lang="en-IN" dirty="0"/>
              <a:t>Loss Function = Two Parts</a:t>
            </a:r>
          </a:p>
          <a:p>
            <a:pPr lvl="1"/>
            <a:r>
              <a:rPr lang="en-IN" dirty="0"/>
              <a:t>Reconstruction Loss (MSE):</a:t>
            </a:r>
          </a:p>
          <a:p>
            <a:pPr lvl="2"/>
            <a:r>
              <a:rPr lang="en-IN" dirty="0"/>
              <a:t>Measures how well the sequence is rebuilt</a:t>
            </a:r>
          </a:p>
          <a:p>
            <a:endParaRPr lang="en-IN" dirty="0"/>
          </a:p>
          <a:p>
            <a:pPr lvl="1"/>
            <a:r>
              <a:rPr lang="en-IN" dirty="0"/>
              <a:t>KL Divergence Loss:</a:t>
            </a:r>
          </a:p>
          <a:p>
            <a:pPr lvl="2"/>
            <a:r>
              <a:rPr lang="en-IN" dirty="0"/>
              <a:t>Measures how far latent distribution deviates from standard normal </a:t>
            </a:r>
            <a:r>
              <a:rPr lang="en-IN" dirty="0">
                <a:solidFill>
                  <a:schemeClr val="accent1"/>
                </a:solidFill>
              </a:rPr>
              <a:t>KL(N(</a:t>
            </a:r>
            <a:r>
              <a:rPr lang="el-GR" dirty="0">
                <a:solidFill>
                  <a:schemeClr val="accent1"/>
                </a:solidFill>
              </a:rPr>
              <a:t>μ, σ²) || </a:t>
            </a:r>
            <a:r>
              <a:rPr lang="en-IN" dirty="0">
                <a:solidFill>
                  <a:schemeClr val="accent1"/>
                </a:solidFill>
              </a:rPr>
              <a:t>N(0,1))</a:t>
            </a:r>
          </a:p>
          <a:p>
            <a:endParaRPr lang="en-IN" dirty="0"/>
          </a:p>
          <a:p>
            <a:r>
              <a:rPr lang="en-IN" dirty="0">
                <a:solidFill>
                  <a:schemeClr val="accent1"/>
                </a:solidFill>
              </a:rPr>
              <a:t>Final Loss = MSE + </a:t>
            </a:r>
            <a:r>
              <a:rPr lang="el-GR" dirty="0">
                <a:solidFill>
                  <a:schemeClr val="accent1"/>
                </a:solidFill>
              </a:rPr>
              <a:t>β * </a:t>
            </a:r>
            <a:r>
              <a:rPr lang="en-IN" dirty="0">
                <a:solidFill>
                  <a:schemeClr val="accent1"/>
                </a:solidFill>
              </a:rPr>
              <a:t>KL Divergence</a:t>
            </a:r>
          </a:p>
        </p:txBody>
      </p:sp>
    </p:spTree>
    <p:extLst>
      <p:ext uri="{BB962C8B-B14F-4D97-AF65-F5344CB8AC3E}">
        <p14:creationId xmlns:p14="http://schemas.microsoft.com/office/powerpoint/2010/main" val="7588912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8EC1A4-88E7-2EAF-38B8-B27CDBA22E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BFABD-A5DD-CA28-37EF-F989C0CF8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475" y="592620"/>
            <a:ext cx="8878227" cy="680497"/>
          </a:xfrm>
        </p:spPr>
        <p:txBody>
          <a:bodyPr>
            <a:noAutofit/>
          </a:bodyPr>
          <a:lstStyle/>
          <a:p>
            <a:r>
              <a:rPr lang="en-US" sz="3200" dirty="0">
                <a:latin typeface="Agency FB" panose="020B0503020202020204" pitchFamily="34" charset="0"/>
              </a:rPr>
              <a:t>Working Mechanism: LSTM Variational Autoencoder</a:t>
            </a:r>
            <a:endParaRPr lang="en-IN" sz="3200" dirty="0">
              <a:latin typeface="Agency FB" panose="020B0503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415BEE-DE34-C99F-DC97-D6DE844C872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IN" dirty="0"/>
              <a:t>Input:</a:t>
            </a:r>
          </a:p>
          <a:p>
            <a:pPr lvl="1"/>
            <a:r>
              <a:rPr lang="en-IN" dirty="0"/>
              <a:t>Same as LSTM AE: </a:t>
            </a:r>
            <a:r>
              <a:rPr lang="en-IN" dirty="0">
                <a:solidFill>
                  <a:schemeClr val="accent1"/>
                </a:solidFill>
              </a:rPr>
              <a:t>sequences of CAN frames with timing + payload info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Encoder (LSTM):</a:t>
            </a:r>
          </a:p>
          <a:p>
            <a:pPr lvl="1"/>
            <a:r>
              <a:rPr lang="en-IN" dirty="0"/>
              <a:t>Outputs two vectors instead of one:</a:t>
            </a:r>
          </a:p>
          <a:p>
            <a:pPr lvl="2"/>
            <a:r>
              <a:rPr lang="el-GR" dirty="0">
                <a:solidFill>
                  <a:schemeClr val="accent1"/>
                </a:solidFill>
              </a:rPr>
              <a:t>μ (</a:t>
            </a:r>
            <a:r>
              <a:rPr lang="en-IN" dirty="0">
                <a:solidFill>
                  <a:schemeClr val="accent1"/>
                </a:solidFill>
              </a:rPr>
              <a:t>mean)</a:t>
            </a:r>
          </a:p>
          <a:p>
            <a:pPr lvl="2"/>
            <a:r>
              <a:rPr lang="el-GR" dirty="0">
                <a:solidFill>
                  <a:schemeClr val="accent1"/>
                </a:solidFill>
              </a:rPr>
              <a:t>σ (</a:t>
            </a:r>
            <a:r>
              <a:rPr lang="en-IN" dirty="0">
                <a:solidFill>
                  <a:schemeClr val="accent1"/>
                </a:solidFill>
              </a:rPr>
              <a:t>log variance)</a:t>
            </a:r>
          </a:p>
          <a:p>
            <a:pPr lvl="1"/>
            <a:r>
              <a:rPr lang="en-IN" dirty="0"/>
              <a:t>These define a </a:t>
            </a:r>
            <a:r>
              <a:rPr lang="en-IN" dirty="0">
                <a:solidFill>
                  <a:schemeClr val="accent1"/>
                </a:solidFill>
              </a:rPr>
              <a:t>Gaussian latent distribution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Latent Sampling:</a:t>
            </a:r>
          </a:p>
          <a:p>
            <a:pPr lvl="1"/>
            <a:r>
              <a:rPr lang="en-IN" dirty="0"/>
              <a:t>Use reparameterization trick to sample:</a:t>
            </a:r>
          </a:p>
          <a:p>
            <a:pPr marL="914400" lvl="2" indent="0">
              <a:buNone/>
            </a:pPr>
            <a:r>
              <a:rPr lang="en-IN" dirty="0"/>
              <a:t>	</a:t>
            </a:r>
            <a:r>
              <a:rPr lang="en-IN" dirty="0">
                <a:solidFill>
                  <a:schemeClr val="accent1"/>
                </a:solidFill>
              </a:rPr>
              <a:t>z = </a:t>
            </a:r>
            <a:r>
              <a:rPr lang="el-GR" dirty="0">
                <a:solidFill>
                  <a:schemeClr val="accent1"/>
                </a:solidFill>
              </a:rPr>
              <a:t>μ + σ * ε, </a:t>
            </a:r>
            <a:r>
              <a:rPr lang="en-IN" dirty="0">
                <a:solidFill>
                  <a:schemeClr val="accent1"/>
                </a:solidFill>
              </a:rPr>
              <a:t>where </a:t>
            </a:r>
            <a:r>
              <a:rPr lang="el-GR" dirty="0">
                <a:solidFill>
                  <a:schemeClr val="accent1"/>
                </a:solidFill>
              </a:rPr>
              <a:t>ε ~ </a:t>
            </a:r>
            <a:r>
              <a:rPr lang="en-IN" dirty="0">
                <a:solidFill>
                  <a:schemeClr val="accent1"/>
                </a:solidFill>
              </a:rPr>
              <a:t>N(0, I)</a:t>
            </a:r>
          </a:p>
          <a:p>
            <a:pPr lvl="1"/>
            <a:r>
              <a:rPr lang="en-IN" dirty="0"/>
              <a:t>Introduces </a:t>
            </a:r>
            <a:r>
              <a:rPr lang="en-IN" dirty="0">
                <a:solidFill>
                  <a:schemeClr val="accent1"/>
                </a:solidFill>
              </a:rPr>
              <a:t>controlled noise</a:t>
            </a:r>
            <a:r>
              <a:rPr lang="en-IN" dirty="0"/>
              <a:t> to improve robustness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Decoder (LSTM):</a:t>
            </a:r>
          </a:p>
          <a:p>
            <a:pPr lvl="1"/>
            <a:r>
              <a:rPr lang="en-IN" dirty="0"/>
              <a:t>Takes sampled z and reconstructs the input sequence</a:t>
            </a:r>
          </a:p>
          <a:p>
            <a:pPr lvl="1"/>
            <a:r>
              <a:rPr lang="en-IN" dirty="0"/>
              <a:t>Learns to generate expected behaviour from distribution samples</a:t>
            </a:r>
          </a:p>
        </p:txBody>
      </p:sp>
    </p:spTree>
    <p:extLst>
      <p:ext uri="{BB962C8B-B14F-4D97-AF65-F5344CB8AC3E}">
        <p14:creationId xmlns:p14="http://schemas.microsoft.com/office/powerpoint/2010/main" val="23433394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CAD6A0-179E-8B0D-4F7A-F6ACC71344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FD075-9E54-5E05-2D9C-E2A7996FC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475" y="592620"/>
            <a:ext cx="8878227" cy="680497"/>
          </a:xfrm>
        </p:spPr>
        <p:txBody>
          <a:bodyPr>
            <a:noAutofit/>
          </a:bodyPr>
          <a:lstStyle/>
          <a:p>
            <a:r>
              <a:rPr lang="en-US" sz="3200" dirty="0">
                <a:latin typeface="Agency FB" panose="020B0503020202020204" pitchFamily="34" charset="0"/>
              </a:rPr>
              <a:t>Handling Uncertainty in Automotive Detection</a:t>
            </a:r>
            <a:endParaRPr lang="en-IN" sz="3200" dirty="0">
              <a:latin typeface="Agency FB" panose="020B0503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0A924-6AFC-9B23-5690-9E9EB34058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IN" b="1" dirty="0"/>
              <a:t>Why Uncertainty Matters in CAN Anomaly Detection</a:t>
            </a:r>
            <a:endParaRPr lang="en-IN" dirty="0"/>
          </a:p>
          <a:p>
            <a:pPr lvl="1"/>
            <a:r>
              <a:rPr lang="en-IN" dirty="0"/>
              <a:t>Automotive networks are </a:t>
            </a:r>
            <a:r>
              <a:rPr lang="en-IN" b="1" dirty="0">
                <a:solidFill>
                  <a:schemeClr val="accent1"/>
                </a:solidFill>
              </a:rPr>
              <a:t>noisy and bursty</a:t>
            </a:r>
            <a:br>
              <a:rPr lang="en-IN" dirty="0"/>
            </a:br>
            <a:r>
              <a:rPr lang="en-IN" dirty="0"/>
              <a:t>(e.g., sudden speed/brake variations, diagnostic floods)</a:t>
            </a:r>
          </a:p>
          <a:p>
            <a:pPr lvl="1"/>
            <a:r>
              <a:rPr lang="en-IN" dirty="0"/>
              <a:t>Static thresholds cause </a:t>
            </a:r>
            <a:r>
              <a:rPr lang="en-IN" b="1" dirty="0">
                <a:solidFill>
                  <a:schemeClr val="accent1"/>
                </a:solidFill>
              </a:rPr>
              <a:t>false positives</a:t>
            </a:r>
            <a:endParaRPr lang="en-IN" dirty="0">
              <a:solidFill>
                <a:schemeClr val="accent1"/>
              </a:solidFill>
            </a:endParaRPr>
          </a:p>
          <a:p>
            <a:pPr lvl="1"/>
            <a:r>
              <a:rPr lang="en-IN" dirty="0"/>
              <a:t>Need models that can express </a:t>
            </a:r>
            <a:r>
              <a:rPr lang="en-IN" b="1" dirty="0">
                <a:solidFill>
                  <a:schemeClr val="accent1"/>
                </a:solidFill>
              </a:rPr>
              <a:t>confidence</a:t>
            </a:r>
            <a:r>
              <a:rPr lang="en-IN" dirty="0"/>
              <a:t>, not just anomaly/no anomaly</a:t>
            </a:r>
          </a:p>
          <a:p>
            <a:endParaRPr lang="en-IN" dirty="0"/>
          </a:p>
          <a:p>
            <a:r>
              <a:rPr lang="en-IN" dirty="0"/>
              <a:t>How LSTM-VAE Tackles Uncertainty</a:t>
            </a:r>
          </a:p>
          <a:p>
            <a:pPr lvl="1"/>
            <a:r>
              <a:rPr lang="en-IN" dirty="0"/>
              <a:t>Learns a </a:t>
            </a:r>
            <a:r>
              <a:rPr lang="en-IN" dirty="0">
                <a:solidFill>
                  <a:schemeClr val="accent1"/>
                </a:solidFill>
              </a:rPr>
              <a:t>distribution of valid behaviour </a:t>
            </a:r>
            <a:r>
              <a:rPr lang="en-IN" dirty="0"/>
              <a:t>rather than a fixed pattern</a:t>
            </a:r>
          </a:p>
          <a:p>
            <a:pPr lvl="1"/>
            <a:r>
              <a:rPr lang="en-IN" dirty="0"/>
              <a:t>Produces a latent vector with </a:t>
            </a:r>
            <a:r>
              <a:rPr lang="en-IN" dirty="0">
                <a:solidFill>
                  <a:schemeClr val="accent1"/>
                </a:solidFill>
              </a:rPr>
              <a:t>mean (</a:t>
            </a:r>
            <a:r>
              <a:rPr lang="el-GR" dirty="0">
                <a:solidFill>
                  <a:schemeClr val="accent1"/>
                </a:solidFill>
              </a:rPr>
              <a:t>μ) </a:t>
            </a:r>
            <a:r>
              <a:rPr lang="en-IN" dirty="0">
                <a:solidFill>
                  <a:schemeClr val="accent1"/>
                </a:solidFill>
              </a:rPr>
              <a:t>and variance (</a:t>
            </a:r>
            <a:r>
              <a:rPr lang="el-GR" dirty="0">
                <a:solidFill>
                  <a:schemeClr val="accent1"/>
                </a:solidFill>
              </a:rPr>
              <a:t>σ²)</a:t>
            </a:r>
          </a:p>
          <a:p>
            <a:pPr lvl="1"/>
            <a:r>
              <a:rPr lang="en-IN" dirty="0"/>
              <a:t>Samples from </a:t>
            </a:r>
            <a:r>
              <a:rPr lang="en-IN" dirty="0">
                <a:solidFill>
                  <a:schemeClr val="accent1"/>
                </a:solidFill>
              </a:rPr>
              <a:t>z ~ N(</a:t>
            </a:r>
            <a:r>
              <a:rPr lang="el-GR" dirty="0">
                <a:solidFill>
                  <a:schemeClr val="accent1"/>
                </a:solidFill>
              </a:rPr>
              <a:t>μ, σ²)</a:t>
            </a:r>
            <a:r>
              <a:rPr lang="el-GR" dirty="0"/>
              <a:t> </a:t>
            </a:r>
            <a:r>
              <a:rPr lang="en-IN" dirty="0"/>
              <a:t>introduces </a:t>
            </a:r>
            <a:r>
              <a:rPr lang="en-IN" dirty="0">
                <a:solidFill>
                  <a:schemeClr val="accent1"/>
                </a:solidFill>
              </a:rPr>
              <a:t>variability</a:t>
            </a:r>
            <a:r>
              <a:rPr lang="en-IN" dirty="0"/>
              <a:t> → more tolerance to natural deviations</a:t>
            </a:r>
          </a:p>
          <a:p>
            <a:pPr lvl="1"/>
            <a:endParaRPr lang="en-IN" dirty="0"/>
          </a:p>
          <a:p>
            <a:r>
              <a:rPr lang="en-US" dirty="0"/>
              <a:t>Real-world Use Cases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Replay Attacks: </a:t>
            </a:r>
            <a:r>
              <a:rPr lang="en-US" dirty="0"/>
              <a:t>same message, wrong timing → </a:t>
            </a:r>
            <a:r>
              <a:rPr lang="en-US" dirty="0">
                <a:solidFill>
                  <a:schemeClr val="accent1"/>
                </a:solidFill>
              </a:rPr>
              <a:t>latent shift triggers KL spike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Fuzzing</a:t>
            </a:r>
            <a:r>
              <a:rPr lang="en-US" dirty="0"/>
              <a:t>: entropy and frequency </a:t>
            </a:r>
            <a:r>
              <a:rPr lang="en-US" dirty="0">
                <a:solidFill>
                  <a:schemeClr val="accent1"/>
                </a:solidFill>
              </a:rPr>
              <a:t>violate both reconstruction and distribution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Cross-ECU leakage</a:t>
            </a:r>
            <a:r>
              <a:rPr lang="en-US" dirty="0"/>
              <a:t>: valid CAN IDs injected from </a:t>
            </a:r>
            <a:r>
              <a:rPr lang="en-US" dirty="0">
                <a:solidFill>
                  <a:schemeClr val="accent1"/>
                </a:solidFill>
              </a:rPr>
              <a:t>wrong context → caught via sequence break</a:t>
            </a:r>
            <a:endParaRPr lang="en-IN" dirty="0">
              <a:solidFill>
                <a:schemeClr val="accent1"/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009969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5634F0-5D75-5FD0-C14F-75E2E19BF5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79A03-3669-E9A8-9238-4D52BE6BA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475" y="592620"/>
            <a:ext cx="8878227" cy="680497"/>
          </a:xfrm>
        </p:spPr>
        <p:txBody>
          <a:bodyPr>
            <a:noAutofit/>
          </a:bodyPr>
          <a:lstStyle/>
          <a:p>
            <a:r>
              <a:rPr lang="en-US" sz="3200" dirty="0">
                <a:latin typeface="Agency FB" panose="020B0503020202020204" pitchFamily="34" charset="0"/>
              </a:rPr>
              <a:t>Data Pipeline: From Raw </a:t>
            </a:r>
            <a:r>
              <a:rPr lang="en-US" sz="3200" dirty="0" err="1">
                <a:latin typeface="Agency FB" panose="020B0503020202020204" pitchFamily="34" charset="0"/>
              </a:rPr>
              <a:t>Candump</a:t>
            </a:r>
            <a:r>
              <a:rPr lang="en-US" sz="3200" dirty="0">
                <a:latin typeface="Agency FB" panose="020B0503020202020204" pitchFamily="34" charset="0"/>
              </a:rPr>
              <a:t> to Anomaly Score</a:t>
            </a:r>
            <a:endParaRPr lang="en-IN" sz="3200" dirty="0">
              <a:latin typeface="Agency FB" panose="020B0503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1E0AD7-8AAE-0E0D-C5D8-F26E3B091E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1. Raw CAN Log Collection</a:t>
            </a:r>
          </a:p>
          <a:p>
            <a:pPr lvl="1"/>
            <a:r>
              <a:rPr lang="en-IN" dirty="0"/>
              <a:t>Logs captured using </a:t>
            </a:r>
            <a:r>
              <a:rPr lang="en-IN" dirty="0" err="1"/>
              <a:t>candump</a:t>
            </a:r>
            <a:endParaRPr lang="en-IN" dirty="0"/>
          </a:p>
          <a:p>
            <a:pPr lvl="1"/>
            <a:r>
              <a:rPr lang="en-US" dirty="0"/>
              <a:t>Two files used:</a:t>
            </a:r>
          </a:p>
          <a:p>
            <a:pPr lvl="2"/>
            <a:r>
              <a:rPr lang="en-US" dirty="0"/>
              <a:t>normal.log → used for training</a:t>
            </a:r>
          </a:p>
          <a:p>
            <a:pPr lvl="2"/>
            <a:r>
              <a:rPr lang="en-US" dirty="0"/>
              <a:t>attack.log → used for evaluation</a:t>
            </a:r>
          </a:p>
          <a:p>
            <a:pPr marL="0" indent="0">
              <a:buNone/>
            </a:pPr>
            <a:r>
              <a:rPr lang="en-IN" dirty="0"/>
              <a:t>2. Parsing &amp; Cleaning</a:t>
            </a:r>
          </a:p>
          <a:p>
            <a:pPr lvl="1"/>
            <a:r>
              <a:rPr lang="en-IN" dirty="0"/>
              <a:t>Extract key fields:</a:t>
            </a:r>
          </a:p>
          <a:p>
            <a:pPr lvl="2"/>
            <a:r>
              <a:rPr lang="en-IN" dirty="0">
                <a:solidFill>
                  <a:schemeClr val="accent1"/>
                </a:solidFill>
              </a:rPr>
              <a:t>timestamp</a:t>
            </a:r>
          </a:p>
          <a:p>
            <a:pPr lvl="2"/>
            <a:r>
              <a:rPr lang="en-IN" dirty="0">
                <a:solidFill>
                  <a:schemeClr val="accent1"/>
                </a:solidFill>
              </a:rPr>
              <a:t>CAN ID</a:t>
            </a:r>
            <a:r>
              <a:rPr lang="en-IN" dirty="0"/>
              <a:t> (hex → int)</a:t>
            </a:r>
          </a:p>
          <a:p>
            <a:pPr lvl="2"/>
            <a:r>
              <a:rPr lang="en-IN" dirty="0">
                <a:solidFill>
                  <a:schemeClr val="accent1"/>
                </a:solidFill>
              </a:rPr>
              <a:t>Payload bytes </a:t>
            </a:r>
            <a:r>
              <a:rPr lang="en-IN" dirty="0"/>
              <a:t>(up to 8 bytes)</a:t>
            </a:r>
          </a:p>
          <a:p>
            <a:pPr lvl="1"/>
            <a:r>
              <a:rPr lang="en-IN" dirty="0"/>
              <a:t>Filter malformed or non-standard frames</a:t>
            </a:r>
          </a:p>
          <a:p>
            <a:pPr lvl="1"/>
            <a:r>
              <a:rPr lang="en-IN" dirty="0"/>
              <a:t>Calculate derived fields:</a:t>
            </a:r>
          </a:p>
          <a:p>
            <a:pPr lvl="2"/>
            <a:r>
              <a:rPr lang="en-IN" dirty="0" err="1">
                <a:solidFill>
                  <a:schemeClr val="accent1"/>
                </a:solidFill>
              </a:rPr>
              <a:t>delta_t</a:t>
            </a:r>
            <a:r>
              <a:rPr lang="en-IN" dirty="0"/>
              <a:t> = timestamp difference between messages</a:t>
            </a:r>
          </a:p>
          <a:p>
            <a:pPr lvl="2"/>
            <a:r>
              <a:rPr lang="en-IN" dirty="0">
                <a:solidFill>
                  <a:schemeClr val="accent1"/>
                </a:solidFill>
              </a:rPr>
              <a:t>Entropy</a:t>
            </a:r>
            <a:r>
              <a:rPr lang="en-IN" dirty="0"/>
              <a:t> = randomness in payload</a:t>
            </a:r>
          </a:p>
          <a:p>
            <a:pPr lvl="2"/>
            <a:r>
              <a:rPr lang="en-IN" dirty="0">
                <a:solidFill>
                  <a:schemeClr val="accent1"/>
                </a:solidFill>
              </a:rPr>
              <a:t>Frequency of CAN ID in sliding window</a:t>
            </a:r>
          </a:p>
        </p:txBody>
      </p:sp>
    </p:spTree>
    <p:extLst>
      <p:ext uri="{BB962C8B-B14F-4D97-AF65-F5344CB8AC3E}">
        <p14:creationId xmlns:p14="http://schemas.microsoft.com/office/powerpoint/2010/main" val="10245330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0CB7ED-0B9C-28FD-5A56-9545695105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59923-777A-6FA1-60DB-6DE3CF908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475" y="592620"/>
            <a:ext cx="8878227" cy="680497"/>
          </a:xfrm>
        </p:spPr>
        <p:txBody>
          <a:bodyPr>
            <a:noAutofit/>
          </a:bodyPr>
          <a:lstStyle/>
          <a:p>
            <a:r>
              <a:rPr lang="en-US" sz="3200" dirty="0">
                <a:latin typeface="Agency FB" panose="020B0503020202020204" pitchFamily="34" charset="0"/>
              </a:rPr>
              <a:t>Data Pipeline: From Raw </a:t>
            </a:r>
            <a:r>
              <a:rPr lang="en-US" sz="3200" dirty="0" err="1">
                <a:latin typeface="Agency FB" panose="020B0503020202020204" pitchFamily="34" charset="0"/>
              </a:rPr>
              <a:t>Candump</a:t>
            </a:r>
            <a:r>
              <a:rPr lang="en-US" sz="3200" dirty="0">
                <a:latin typeface="Agency FB" panose="020B0503020202020204" pitchFamily="34" charset="0"/>
              </a:rPr>
              <a:t> to Anomaly Score</a:t>
            </a:r>
            <a:endParaRPr lang="en-IN" sz="3200" dirty="0">
              <a:latin typeface="Agency FB" panose="020B0503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E592F9-6E7F-1FA6-0968-7EE17AD377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dirty="0"/>
              <a:t>3. Feature Engineering</a:t>
            </a:r>
          </a:p>
          <a:p>
            <a:pPr lvl="1"/>
            <a:r>
              <a:rPr lang="en-IN" dirty="0"/>
              <a:t>Construct </a:t>
            </a:r>
            <a:r>
              <a:rPr lang="en-IN" b="1" dirty="0">
                <a:solidFill>
                  <a:schemeClr val="accent1"/>
                </a:solidFill>
              </a:rPr>
              <a:t>sequence windows</a:t>
            </a:r>
          </a:p>
          <a:p>
            <a:pPr lvl="1"/>
            <a:r>
              <a:rPr lang="en-US" dirty="0"/>
              <a:t>Input features: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CAN ID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byte_0 to byte_7</a:t>
            </a:r>
          </a:p>
          <a:p>
            <a:pPr lvl="2"/>
            <a:r>
              <a:rPr lang="en-US" dirty="0" err="1">
                <a:solidFill>
                  <a:schemeClr val="accent1"/>
                </a:solidFill>
              </a:rPr>
              <a:t>delta_t</a:t>
            </a:r>
            <a:endParaRPr lang="en-US" dirty="0">
              <a:solidFill>
                <a:schemeClr val="accent1"/>
              </a:solidFill>
            </a:endParaRPr>
          </a:p>
          <a:p>
            <a:pPr lvl="2"/>
            <a:r>
              <a:rPr lang="en-US" dirty="0">
                <a:solidFill>
                  <a:schemeClr val="accent1"/>
                </a:solidFill>
              </a:rPr>
              <a:t>Entropy</a:t>
            </a:r>
          </a:p>
          <a:p>
            <a:pPr lvl="1"/>
            <a:r>
              <a:rPr lang="en-US" dirty="0"/>
              <a:t>Normalize inputs (</a:t>
            </a:r>
            <a:r>
              <a:rPr lang="en-US" dirty="0" err="1"/>
              <a:t>MinMax</a:t>
            </a:r>
            <a:r>
              <a:rPr lang="en-US" dirty="0"/>
              <a:t> or Z-score)</a:t>
            </a:r>
          </a:p>
          <a:p>
            <a:pPr lvl="1"/>
            <a:r>
              <a:rPr lang="en-US" dirty="0"/>
              <a:t>Output shape:</a:t>
            </a:r>
          </a:p>
          <a:p>
            <a:pPr marL="914400" lvl="2" indent="0">
              <a:buNone/>
            </a:pPr>
            <a:r>
              <a:rPr lang="en-US" dirty="0">
                <a:solidFill>
                  <a:schemeClr val="accent1"/>
                </a:solidFill>
              </a:rPr>
              <a:t>[</a:t>
            </a:r>
            <a:r>
              <a:rPr lang="en-US" dirty="0" err="1">
                <a:solidFill>
                  <a:schemeClr val="accent1"/>
                </a:solidFill>
              </a:rPr>
              <a:t>num_sequences</a:t>
            </a:r>
            <a:r>
              <a:rPr lang="en-US" dirty="0">
                <a:solidFill>
                  <a:schemeClr val="accent1"/>
                </a:solidFill>
              </a:rPr>
              <a:t>, </a:t>
            </a:r>
            <a:r>
              <a:rPr lang="en-US" dirty="0" err="1">
                <a:solidFill>
                  <a:schemeClr val="accent1"/>
                </a:solidFill>
              </a:rPr>
              <a:t>sequence_length</a:t>
            </a:r>
            <a:r>
              <a:rPr lang="en-US" dirty="0">
                <a:solidFill>
                  <a:schemeClr val="accent1"/>
                </a:solidFill>
              </a:rPr>
              <a:t>, </a:t>
            </a:r>
            <a:r>
              <a:rPr lang="en-US" dirty="0" err="1">
                <a:solidFill>
                  <a:schemeClr val="accent1"/>
                </a:solidFill>
              </a:rPr>
              <a:t>num_features</a:t>
            </a:r>
            <a:r>
              <a:rPr lang="en-US" dirty="0">
                <a:solidFill>
                  <a:schemeClr val="accent1"/>
                </a:solidFill>
              </a:rPr>
              <a:t>]</a:t>
            </a:r>
          </a:p>
          <a:p>
            <a:pPr marL="0" indent="0">
              <a:buNone/>
            </a:pPr>
            <a:r>
              <a:rPr lang="en-IN" dirty="0"/>
              <a:t>4. Model Training</a:t>
            </a:r>
          </a:p>
          <a:p>
            <a:pPr lvl="1"/>
            <a:r>
              <a:rPr lang="en-IN" dirty="0"/>
              <a:t>For LSTM Autoencoder:</a:t>
            </a:r>
          </a:p>
          <a:p>
            <a:pPr lvl="2"/>
            <a:r>
              <a:rPr lang="en-IN" dirty="0"/>
              <a:t>Train on only normal sequences</a:t>
            </a:r>
          </a:p>
          <a:p>
            <a:pPr lvl="2"/>
            <a:r>
              <a:rPr lang="en-IN" dirty="0"/>
              <a:t>Use reconstruction loss (MSE)</a:t>
            </a:r>
          </a:p>
          <a:p>
            <a:pPr lvl="1"/>
            <a:endParaRPr lang="en-IN" dirty="0"/>
          </a:p>
          <a:p>
            <a:pPr lvl="1"/>
            <a:r>
              <a:rPr lang="en-IN" dirty="0"/>
              <a:t>For LSTM-VAE:</a:t>
            </a:r>
          </a:p>
          <a:p>
            <a:pPr lvl="2"/>
            <a:r>
              <a:rPr lang="en-IN" dirty="0"/>
              <a:t>Learn latent distribution N(</a:t>
            </a:r>
            <a:r>
              <a:rPr lang="el-GR" dirty="0"/>
              <a:t>μ, σ²)</a:t>
            </a:r>
          </a:p>
          <a:p>
            <a:pPr lvl="2"/>
            <a:r>
              <a:rPr lang="en-IN" dirty="0"/>
              <a:t>Use combined loss: MSE + KL Divergence</a:t>
            </a:r>
            <a:endParaRPr lang="en-IN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06361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E5894A-FA59-D44A-1BE9-317E4CC508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F3952-60C5-214B-E472-9ED0AF1CD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475" y="592620"/>
            <a:ext cx="8878227" cy="680497"/>
          </a:xfrm>
        </p:spPr>
        <p:txBody>
          <a:bodyPr>
            <a:noAutofit/>
          </a:bodyPr>
          <a:lstStyle/>
          <a:p>
            <a:r>
              <a:rPr lang="en-US" sz="3200" dirty="0">
                <a:latin typeface="Agency FB" panose="020B0503020202020204" pitchFamily="34" charset="0"/>
              </a:rPr>
              <a:t>Data Pipeline: From Raw </a:t>
            </a:r>
            <a:r>
              <a:rPr lang="en-US" sz="3200" dirty="0" err="1">
                <a:latin typeface="Agency FB" panose="020B0503020202020204" pitchFamily="34" charset="0"/>
              </a:rPr>
              <a:t>Candump</a:t>
            </a:r>
            <a:r>
              <a:rPr lang="en-US" sz="3200" dirty="0">
                <a:latin typeface="Agency FB" panose="020B0503020202020204" pitchFamily="34" charset="0"/>
              </a:rPr>
              <a:t> to Anomaly Score</a:t>
            </a:r>
            <a:endParaRPr lang="en-IN" sz="3200" dirty="0">
              <a:latin typeface="Agency FB" panose="020B0503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B4071A-D124-860B-04D6-81053A3D29D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5. Inference &amp; Scoring </a:t>
            </a:r>
          </a:p>
          <a:p>
            <a:pPr lvl="1"/>
            <a:r>
              <a:rPr lang="en-US" dirty="0"/>
              <a:t>Replay or attack sequences passed into trained model</a:t>
            </a:r>
          </a:p>
          <a:p>
            <a:pPr lvl="1"/>
            <a:r>
              <a:rPr lang="en-US" dirty="0"/>
              <a:t>For each sequence:</a:t>
            </a:r>
          </a:p>
          <a:p>
            <a:pPr lvl="2"/>
            <a:r>
              <a:rPr lang="en-US" dirty="0"/>
              <a:t>Compute </a:t>
            </a:r>
            <a:r>
              <a:rPr lang="en-US" dirty="0">
                <a:solidFill>
                  <a:schemeClr val="accent1"/>
                </a:solidFill>
              </a:rPr>
              <a:t>reconstruction error</a:t>
            </a:r>
          </a:p>
          <a:p>
            <a:pPr lvl="2"/>
            <a:r>
              <a:rPr lang="en-US" dirty="0"/>
              <a:t>Compute </a:t>
            </a:r>
            <a:r>
              <a:rPr lang="en-US" dirty="0">
                <a:solidFill>
                  <a:schemeClr val="accent1"/>
                </a:solidFill>
              </a:rPr>
              <a:t>KL divergence (for VAE)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Aggregate</a:t>
            </a:r>
            <a:r>
              <a:rPr lang="en-US" dirty="0"/>
              <a:t> into an anomaly score</a:t>
            </a:r>
          </a:p>
          <a:p>
            <a:pPr lvl="2"/>
            <a:r>
              <a:rPr lang="en-US" dirty="0"/>
              <a:t>Flag sequences with </a:t>
            </a:r>
            <a:r>
              <a:rPr lang="en-US" dirty="0">
                <a:solidFill>
                  <a:schemeClr val="accent1"/>
                </a:solidFill>
              </a:rPr>
              <a:t>score &gt; threshold</a:t>
            </a:r>
            <a:endParaRPr lang="en-IN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6. Post-Processing &amp; Visualization </a:t>
            </a:r>
          </a:p>
          <a:p>
            <a:pPr lvl="1"/>
            <a:r>
              <a:rPr lang="en-US" dirty="0"/>
              <a:t>Plot:</a:t>
            </a:r>
          </a:p>
          <a:p>
            <a:pPr lvl="2"/>
            <a:r>
              <a:rPr lang="en-US" dirty="0"/>
              <a:t>Top 5 anomalous CAN IDs</a:t>
            </a:r>
          </a:p>
          <a:p>
            <a:pPr lvl="2"/>
            <a:r>
              <a:rPr lang="en-US" dirty="0"/>
              <a:t>Anomaly score over time</a:t>
            </a:r>
          </a:p>
          <a:p>
            <a:pPr lvl="2"/>
            <a:r>
              <a:rPr lang="en-US" dirty="0"/>
              <a:t>Byte-level entropy heatmap</a:t>
            </a:r>
          </a:p>
          <a:p>
            <a:pPr lvl="2"/>
            <a:r>
              <a:rPr lang="en-US" dirty="0"/>
              <a:t>CAN ID frequency spikes</a:t>
            </a:r>
          </a:p>
        </p:txBody>
      </p:sp>
    </p:spTree>
    <p:extLst>
      <p:ext uri="{BB962C8B-B14F-4D97-AF65-F5344CB8AC3E}">
        <p14:creationId xmlns:p14="http://schemas.microsoft.com/office/powerpoint/2010/main" val="32327202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1ED908F-283D-789C-0CD9-75147EE1E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gency FB" panose="020B0503020202020204" pitchFamily="34" charset="0"/>
              </a:rPr>
              <a:t>Demo</a:t>
            </a:r>
            <a:endParaRPr lang="en-IN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54413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C17BF01-C108-8B81-02CF-E48E11623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>
                <a:latin typeface="Agency FB" panose="020B0503020202020204" pitchFamily="34" charset="0"/>
              </a:rPr>
              <a:t>Key Findings &amp; Results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E81A71-0101-20BE-3AFF-BB0B96DD4A5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CAN ID Anomalies:</a:t>
            </a:r>
          </a:p>
          <a:p>
            <a:endParaRPr lang="en-IN" dirty="0"/>
          </a:p>
          <a:p>
            <a:pPr lvl="1"/>
            <a:r>
              <a:rPr lang="en-IN" dirty="0"/>
              <a:t>Unusual or previously unseen IDs during replay/fuzzing</a:t>
            </a:r>
          </a:p>
          <a:p>
            <a:pPr lvl="1"/>
            <a:r>
              <a:rPr lang="en-IN" dirty="0"/>
              <a:t>Rare IDs showing up with high frequency</a:t>
            </a:r>
          </a:p>
          <a:p>
            <a:endParaRPr lang="en-IN" dirty="0"/>
          </a:p>
          <a:p>
            <a:r>
              <a:rPr lang="en-IN" dirty="0"/>
              <a:t>Payload Entropy Spikes:</a:t>
            </a:r>
          </a:p>
          <a:p>
            <a:endParaRPr lang="en-IN" dirty="0"/>
          </a:p>
          <a:p>
            <a:pPr lvl="1"/>
            <a:r>
              <a:rPr lang="en-IN" dirty="0"/>
              <a:t>Random or erratic byte patterns</a:t>
            </a:r>
          </a:p>
          <a:p>
            <a:pPr lvl="1"/>
            <a:r>
              <a:rPr lang="en-IN" dirty="0"/>
              <a:t>High entropy frames correlating with injected/fuzzed data</a:t>
            </a:r>
          </a:p>
          <a:p>
            <a:endParaRPr lang="en-IN" dirty="0"/>
          </a:p>
          <a:p>
            <a:r>
              <a:rPr lang="en-IN" dirty="0"/>
              <a:t>Timing Deviations:</a:t>
            </a:r>
          </a:p>
          <a:p>
            <a:endParaRPr lang="en-IN" dirty="0"/>
          </a:p>
          <a:p>
            <a:pPr lvl="1"/>
            <a:r>
              <a:rPr lang="en-IN" dirty="0" err="1"/>
              <a:t>delta_t</a:t>
            </a:r>
            <a:r>
              <a:rPr lang="en-IN" dirty="0"/>
              <a:t> shifts—e.g., valid message at wrong time (replay)</a:t>
            </a:r>
          </a:p>
          <a:p>
            <a:pPr lvl="1"/>
            <a:r>
              <a:rPr lang="en-IN" dirty="0"/>
              <a:t>Sudden high-frequency bursts or dropped delays</a:t>
            </a:r>
          </a:p>
        </p:txBody>
      </p:sp>
    </p:spTree>
    <p:extLst>
      <p:ext uri="{BB962C8B-B14F-4D97-AF65-F5344CB8AC3E}">
        <p14:creationId xmlns:p14="http://schemas.microsoft.com/office/powerpoint/2010/main" val="17608514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74C10-3692-82D3-EC51-46D1A462F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>
                <a:latin typeface="Agency FB" panose="020B0503020202020204" pitchFamily="34" charset="0"/>
              </a:rPr>
              <a:t>Deployment Possibilities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738AAB-DEA5-E4FB-930F-6E7BECCDEC2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N" dirty="0"/>
              <a:t>Lightweight &amp; Flexible ML Models</a:t>
            </a:r>
          </a:p>
          <a:p>
            <a:r>
              <a:rPr lang="en-IN" dirty="0"/>
              <a:t>Telematics Gateway Integration</a:t>
            </a:r>
          </a:p>
          <a:p>
            <a:r>
              <a:rPr lang="en-US" dirty="0"/>
              <a:t>Flash model into security-focused ECUs for on-board evaluation</a:t>
            </a:r>
          </a:p>
          <a:p>
            <a:r>
              <a:rPr lang="en-US" dirty="0"/>
              <a:t>Possible integration with:</a:t>
            </a:r>
          </a:p>
          <a:p>
            <a:pPr lvl="1"/>
            <a:r>
              <a:rPr lang="en-US" dirty="0"/>
              <a:t>SIEM systems</a:t>
            </a:r>
          </a:p>
          <a:p>
            <a:pPr lvl="1"/>
            <a:r>
              <a:rPr lang="en-US" dirty="0"/>
              <a:t>Vehicle Security Operations Centers (VSOC)</a:t>
            </a:r>
          </a:p>
          <a:p>
            <a:pPr lvl="1"/>
            <a:r>
              <a:rPr lang="en-US" dirty="0"/>
              <a:t>Dashboard alerting tools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752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529A28-B494-2E24-D7DD-DEE520BAC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b="1" dirty="0">
                <a:solidFill>
                  <a:schemeClr val="accent1"/>
                </a:solidFill>
              </a:rPr>
              <a:t>Presenter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3FE171-40B2-33B8-44FF-E603C7EC3BB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14414" y="1357313"/>
            <a:ext cx="7368609" cy="4908550"/>
          </a:xfrm>
        </p:spPr>
        <p:txBody>
          <a:bodyPr>
            <a:normAutofit lnSpcReduction="10000"/>
          </a:bodyPr>
          <a:lstStyle/>
          <a:p>
            <a:r>
              <a:rPr lang="en-IN" sz="1800" dirty="0"/>
              <a:t>Ravi Rajput</a:t>
            </a:r>
          </a:p>
          <a:p>
            <a:r>
              <a:rPr lang="en-IN" sz="1800" dirty="0"/>
              <a:t>Principal Architect Information Security– NeoTech Global PVT LTD</a:t>
            </a:r>
          </a:p>
          <a:p>
            <a:r>
              <a:rPr lang="en-IN" sz="1800" dirty="0"/>
              <a:t>Cybersecurity Expert | Creator of </a:t>
            </a:r>
            <a:r>
              <a:rPr lang="en-IN" sz="1800" dirty="0" err="1"/>
              <a:t>AutoHackOS</a:t>
            </a:r>
            <a:r>
              <a:rPr lang="en-IN" sz="1800" dirty="0"/>
              <a:t> | DEFCON Village Organizer</a:t>
            </a:r>
          </a:p>
          <a:p>
            <a:r>
              <a:rPr lang="en-IN" sz="1800" dirty="0"/>
              <a:t>Core Expertise:</a:t>
            </a:r>
          </a:p>
          <a:p>
            <a:pPr lvl="1"/>
            <a:r>
              <a:rPr lang="en-IN" sz="1600" dirty="0"/>
              <a:t>Telecom and Automotive Cybersecurity</a:t>
            </a:r>
          </a:p>
          <a:p>
            <a:pPr lvl="1"/>
            <a:r>
              <a:rPr lang="en-IN" sz="1600" dirty="0"/>
              <a:t>Vulnerability Research (Windows, Linux, ARM)</a:t>
            </a:r>
          </a:p>
          <a:p>
            <a:pPr lvl="1"/>
            <a:r>
              <a:rPr lang="en-IN" sz="1600" dirty="0"/>
              <a:t>Reverse Engineering &amp; Advanced Penetration Testing.</a:t>
            </a:r>
          </a:p>
          <a:p>
            <a:r>
              <a:rPr lang="en-IN" sz="1800" dirty="0"/>
              <a:t>Contributions:</a:t>
            </a:r>
          </a:p>
          <a:p>
            <a:pPr lvl="1"/>
            <a:r>
              <a:rPr lang="en-IN" sz="1600" dirty="0"/>
              <a:t>Developed </a:t>
            </a:r>
            <a:r>
              <a:rPr lang="en-IN" sz="1600" dirty="0" err="1"/>
              <a:t>AutoHackOS</a:t>
            </a:r>
            <a:r>
              <a:rPr lang="en-IN" sz="1600" dirty="0"/>
              <a:t>, a globally adopted automotive </a:t>
            </a:r>
            <a:r>
              <a:rPr lang="en-IN" sz="1600" dirty="0" err="1"/>
              <a:t>pentesting</a:t>
            </a:r>
            <a:r>
              <a:rPr lang="en-IN" sz="1600" dirty="0"/>
              <a:t> OS, launched at </a:t>
            </a:r>
            <a:r>
              <a:rPr lang="en-IN" sz="1600" b="1" dirty="0"/>
              <a:t>Black Hat</a:t>
            </a:r>
          </a:p>
          <a:p>
            <a:pPr lvl="1"/>
            <a:r>
              <a:rPr lang="en-IN" sz="1600" dirty="0"/>
              <a:t>Millions of downloads by researchers and OEM testers worldwide</a:t>
            </a:r>
          </a:p>
          <a:p>
            <a:pPr lvl="1"/>
            <a:r>
              <a:rPr lang="en-IN" sz="1600" dirty="0"/>
              <a:t>Recognized for tool innovation in vehicle telematics and firmware analysis.</a:t>
            </a:r>
          </a:p>
          <a:p>
            <a:r>
              <a:rPr lang="en-IN" sz="1800" dirty="0"/>
              <a:t>Community Roles:</a:t>
            </a:r>
          </a:p>
          <a:p>
            <a:pPr lvl="1"/>
            <a:r>
              <a:rPr lang="en-IN" sz="1600" dirty="0"/>
              <a:t>Core Team member at DEFCON Telecom Village</a:t>
            </a:r>
          </a:p>
          <a:p>
            <a:pPr lvl="1"/>
            <a:r>
              <a:rPr lang="en-IN" sz="1600" dirty="0"/>
              <a:t>Speaking Engagements: Presented at DEFCON, BLACKHAT, HITB, </a:t>
            </a:r>
            <a:r>
              <a:rPr lang="en-IN" sz="1600" dirty="0" err="1"/>
              <a:t>Nullcon</a:t>
            </a:r>
            <a:r>
              <a:rPr lang="en-IN" sz="1600" dirty="0"/>
              <a:t>, HITCON and several </a:t>
            </a:r>
            <a:r>
              <a:rPr lang="en-IN" sz="1600" dirty="0" err="1"/>
              <a:t>Bsides</a:t>
            </a:r>
            <a:r>
              <a:rPr lang="en-IN" sz="1600" dirty="0"/>
              <a:t> Conferences.</a:t>
            </a:r>
          </a:p>
        </p:txBody>
      </p:sp>
      <p:pic>
        <p:nvPicPr>
          <p:cNvPr id="5" name="Picture 4" descr="A person in a suit&#10;&#10;AI-generated content may be incorrect.">
            <a:extLst>
              <a:ext uri="{FF2B5EF4-FFF2-40B4-BE49-F238E27FC236}">
                <a16:creationId xmlns:a16="http://schemas.microsoft.com/office/drawing/2014/main" id="{EDD0B39B-12D3-CF3B-955E-BE957F4B8D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7451" y="757617"/>
            <a:ext cx="2924150" cy="4992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9879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>
            <a:extLst>
              <a:ext uri="{FF2B5EF4-FFF2-40B4-BE49-F238E27FC236}">
                <a16:creationId xmlns:a16="http://schemas.microsoft.com/office/drawing/2014/main" id="{D70B489B-BF52-7C82-AFA5-ED1CB78CE72D}"/>
              </a:ext>
            </a:extLst>
          </p:cNvPr>
          <p:cNvSpPr txBox="1">
            <a:spLocks/>
          </p:cNvSpPr>
          <p:nvPr/>
        </p:nvSpPr>
        <p:spPr>
          <a:xfrm>
            <a:off x="1137450" y="1985797"/>
            <a:ext cx="6771639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Agency FB" panose="020B0503020202020204" pitchFamily="34" charset="0"/>
              </a:rPr>
              <a:t>Q&amp;A</a:t>
            </a:r>
            <a:endParaRPr lang="en-IN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02422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450022-D2EF-1197-9E3D-30D8F00CE9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>
            <a:extLst>
              <a:ext uri="{FF2B5EF4-FFF2-40B4-BE49-F238E27FC236}">
                <a16:creationId xmlns:a16="http://schemas.microsoft.com/office/drawing/2014/main" id="{5ECDBBFC-757A-019E-E478-714E1C971B31}"/>
              </a:ext>
            </a:extLst>
          </p:cNvPr>
          <p:cNvSpPr txBox="1">
            <a:spLocks/>
          </p:cNvSpPr>
          <p:nvPr/>
        </p:nvSpPr>
        <p:spPr>
          <a:xfrm>
            <a:off x="1057670" y="1599172"/>
            <a:ext cx="6771639" cy="300351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Agency FB" panose="020B0503020202020204" pitchFamily="34" charset="0"/>
              </a:rPr>
              <a:t>Thank You 🙏</a:t>
            </a:r>
          </a:p>
          <a:p>
            <a:r>
              <a:rPr lang="hi-IN" dirty="0">
                <a:latin typeface="Agency FB" panose="020B0503020202020204" pitchFamily="34" charset="0"/>
              </a:rPr>
              <a:t>धन्यवाद</a:t>
            </a:r>
            <a:r>
              <a:rPr lang="en-US" dirty="0">
                <a:latin typeface="Agency FB" panose="020B0503020202020204" pitchFamily="34" charset="0"/>
              </a:rPr>
              <a:t> 🙏</a:t>
            </a:r>
          </a:p>
          <a:p>
            <a:r>
              <a:rPr lang="gu-IN" dirty="0">
                <a:latin typeface="Agency FB" panose="020B0503020202020204" pitchFamily="34" charset="0"/>
              </a:rPr>
              <a:t>આભાર</a:t>
            </a:r>
            <a:r>
              <a:rPr lang="en-US" dirty="0">
                <a:latin typeface="Agency FB" panose="020B0503020202020204" pitchFamily="34" charset="0"/>
              </a:rPr>
              <a:t> 🙏</a:t>
            </a:r>
          </a:p>
          <a:p>
            <a:endParaRPr lang="en-US" dirty="0">
              <a:latin typeface="Agency FB" panose="020B0503020202020204" pitchFamily="34" charset="0"/>
            </a:endParaRPr>
          </a:p>
          <a:p>
            <a:r>
              <a:rPr lang="en-US" dirty="0">
                <a:latin typeface="Agency FB" panose="020B0503020202020204" pitchFamily="34" charset="0"/>
              </a:rPr>
              <a:t>@infosecravi</a:t>
            </a:r>
          </a:p>
          <a:p>
            <a:r>
              <a:rPr lang="en-US" dirty="0">
                <a:latin typeface="Agency FB" panose="020B0503020202020204" pitchFamily="34" charset="0"/>
              </a:rPr>
              <a:t>@frustratedresearcher</a:t>
            </a:r>
            <a:endParaRPr lang="en-IN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4840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21976319-C7FD-F926-85AB-F7DDE31F4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476" y="592620"/>
            <a:ext cx="6715503" cy="680497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Agency FB" panose="020B0503020202020204" pitchFamily="34" charset="0"/>
              </a:rPr>
              <a:t>Agenda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4D7474B8-F4FE-5799-C14C-9751C5CC7C1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14414" y="1357313"/>
            <a:ext cx="9478702" cy="4908550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CAN Bus Is Blind: Problems with Traditional Detection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Machine Learning Algorithms for CAN Anomaly Detection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No-Decoding Paradigm: Why It’s a Game Changer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Why LSTM and LSTM-VAE Are Game Changers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Intuition Behind LSTM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Working Mechanism: LSTM Autoencoder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Working Mechanism: LSTM Variational Autoencoder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Handling Uncertainty in Automotive Detection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Data Pipeline: From Raw </a:t>
            </a:r>
            <a:r>
              <a:rPr lang="en-US" dirty="0" err="1"/>
              <a:t>Candump</a:t>
            </a:r>
            <a:r>
              <a:rPr lang="en-US" dirty="0"/>
              <a:t> to Anomaly Score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Demo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Key Findings &amp; Results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Deployment Possibilities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2459864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65595-E2D9-FF6D-C46A-4790FD2F0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476" y="592620"/>
            <a:ext cx="9068472" cy="680497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Agency FB" panose="020B0503020202020204" pitchFamily="34" charset="0"/>
              </a:rPr>
              <a:t>CAN</a:t>
            </a:r>
            <a:r>
              <a:rPr lang="en-US" sz="3200" dirty="0">
                <a:latin typeface="Agency FB" panose="020B0503020202020204" pitchFamily="34" charset="0"/>
              </a:rPr>
              <a:t> Bus Is </a:t>
            </a:r>
            <a:r>
              <a:rPr lang="en-US" sz="3200" dirty="0">
                <a:solidFill>
                  <a:srgbClr val="FF0000"/>
                </a:solidFill>
                <a:latin typeface="Agency FB" panose="020B0503020202020204" pitchFamily="34" charset="0"/>
              </a:rPr>
              <a:t>Blind</a:t>
            </a:r>
            <a:r>
              <a:rPr lang="en-US" sz="3200" dirty="0">
                <a:latin typeface="Agency FB" panose="020B0503020202020204" pitchFamily="34" charset="0"/>
              </a:rPr>
              <a:t>: Problems with Traditional Detection</a:t>
            </a:r>
            <a:endParaRPr lang="en-IN" sz="3200" dirty="0">
              <a:latin typeface="Agency FB" panose="020B0503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2140BC-54F1-4832-8093-F17908B0E6D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IN" dirty="0"/>
              <a:t>Legacy Design Limitations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Designed for reliability, not security </a:t>
            </a:r>
            <a:r>
              <a:rPr lang="en-US" dirty="0">
                <a:solidFill>
                  <a:srgbClr val="FF0000"/>
                </a:solidFill>
              </a:rPr>
              <a:t>–</a:t>
            </a:r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no authentication, encryption, or integrity checks</a:t>
            </a:r>
          </a:p>
          <a:p>
            <a:pPr lvl="1">
              <a:lnSpc>
                <a:spcPct val="150000"/>
              </a:lnSpc>
            </a:pPr>
            <a:r>
              <a:rPr lang="en-US" b="1" dirty="0">
                <a:solidFill>
                  <a:srgbClr val="FF0000"/>
                </a:solidFill>
              </a:rPr>
              <a:t>Broadcast architecture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– every ECU receives every message (no source validation)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No built-in support for access control or anomaly detection</a:t>
            </a:r>
          </a:p>
          <a:p>
            <a:pPr marL="0" indent="0">
              <a:lnSpc>
                <a:spcPct val="150000"/>
              </a:lnSpc>
              <a:buNone/>
            </a:pPr>
            <a:endParaRPr lang="en-IN" dirty="0"/>
          </a:p>
          <a:p>
            <a:pPr>
              <a:lnSpc>
                <a:spcPct val="150000"/>
              </a:lnSpc>
            </a:pPr>
            <a:r>
              <a:rPr lang="en-US" dirty="0"/>
              <a:t>Rule/signature-based IDS can </a:t>
            </a:r>
            <a:r>
              <a:rPr lang="en-US" b="1" dirty="0">
                <a:solidFill>
                  <a:srgbClr val="FF0000"/>
                </a:solidFill>
              </a:rPr>
              <a:t>only detect known patterns</a:t>
            </a:r>
          </a:p>
          <a:p>
            <a:pPr>
              <a:lnSpc>
                <a:spcPct val="150000"/>
              </a:lnSpc>
            </a:pPr>
            <a:r>
              <a:rPr lang="en-IN" dirty="0"/>
              <a:t>No State Awareness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ECUs treat packets </a:t>
            </a:r>
            <a:r>
              <a:rPr lang="en-US" dirty="0" err="1">
                <a:solidFill>
                  <a:srgbClr val="FF0000"/>
                </a:solidFill>
              </a:rPr>
              <a:t>statelessly</a:t>
            </a:r>
            <a:r>
              <a:rPr lang="en-US" dirty="0"/>
              <a:t>; they cannot track sequences or state transitions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Allows malicious actors to inject inconsistent states </a:t>
            </a:r>
            <a:r>
              <a:rPr lang="en-US" b="1" dirty="0">
                <a:solidFill>
                  <a:srgbClr val="FF0000"/>
                </a:solidFill>
              </a:rPr>
              <a:t>without triggering alerts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9559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F7445-B3D7-D30D-28E8-FC3AA23AF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475" y="592620"/>
            <a:ext cx="8043607" cy="680497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Agency FB" panose="020B0503020202020204" pitchFamily="34" charset="0"/>
              </a:rPr>
              <a:t>Machine Learning Algorithms for CAN Anomaly Detection</a:t>
            </a:r>
            <a:endParaRPr lang="en-IN" sz="3200" dirty="0">
              <a:latin typeface="Agency FB" panose="020B0503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5D20F9-9639-DA43-8D66-FADBDD9F04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14000"/>
              </a:lnSpc>
            </a:pPr>
            <a:r>
              <a:rPr lang="en-US" dirty="0"/>
              <a:t>Rely heavily on </a:t>
            </a:r>
            <a:r>
              <a:rPr lang="en-US" b="1" dirty="0">
                <a:solidFill>
                  <a:srgbClr val="FF0000"/>
                </a:solidFill>
              </a:rPr>
              <a:t>protocol decoding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and fixed thresholds</a:t>
            </a:r>
          </a:p>
          <a:p>
            <a:pPr>
              <a:lnSpc>
                <a:spcPct val="114000"/>
              </a:lnSpc>
            </a:pPr>
            <a:r>
              <a:rPr lang="en-US" dirty="0"/>
              <a:t>Fail to detect </a:t>
            </a:r>
            <a:r>
              <a:rPr lang="en-US" b="1" dirty="0">
                <a:solidFill>
                  <a:srgbClr val="FF0000"/>
                </a:solidFill>
              </a:rPr>
              <a:t>contextual, timing-based or adaptive attacks</a:t>
            </a:r>
          </a:p>
          <a:p>
            <a:pPr>
              <a:lnSpc>
                <a:spcPct val="114000"/>
              </a:lnSpc>
            </a:pPr>
            <a:r>
              <a:rPr lang="en-IN" dirty="0"/>
              <a:t>Machine Learning Approaches</a:t>
            </a:r>
          </a:p>
          <a:p>
            <a:pPr lvl="1">
              <a:lnSpc>
                <a:spcPct val="114000"/>
              </a:lnSpc>
            </a:pPr>
            <a:r>
              <a:rPr lang="en-US" b="1" dirty="0">
                <a:solidFill>
                  <a:srgbClr val="FF0000"/>
                </a:solidFill>
              </a:rPr>
              <a:t>Supervised Learning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(Needs Labeled Data)</a:t>
            </a:r>
          </a:p>
          <a:p>
            <a:pPr lvl="2">
              <a:lnSpc>
                <a:spcPct val="114000"/>
              </a:lnSpc>
            </a:pPr>
            <a:r>
              <a:rPr lang="en-US" dirty="0"/>
              <a:t>Challenge: </a:t>
            </a:r>
            <a:r>
              <a:rPr lang="en-US" b="1" dirty="0">
                <a:solidFill>
                  <a:srgbClr val="FF0000"/>
                </a:solidFill>
              </a:rPr>
              <a:t>CAN datasets rarely have labeled attack samples </a:t>
            </a:r>
            <a:r>
              <a:rPr lang="en-US" dirty="0"/>
              <a:t>so better for forensics rather than detection</a:t>
            </a:r>
          </a:p>
          <a:p>
            <a:pPr lvl="1">
              <a:lnSpc>
                <a:spcPct val="114000"/>
              </a:lnSpc>
            </a:pPr>
            <a:r>
              <a:rPr lang="en-US" b="1" dirty="0">
                <a:solidFill>
                  <a:srgbClr val="FF0000"/>
                </a:solidFill>
              </a:rPr>
              <a:t>Unsupervised Learning</a:t>
            </a:r>
            <a:r>
              <a:rPr lang="en-US" dirty="0"/>
              <a:t> (No Labels Required)</a:t>
            </a:r>
          </a:p>
          <a:p>
            <a:pPr lvl="2">
              <a:lnSpc>
                <a:spcPct val="114000"/>
              </a:lnSpc>
            </a:pPr>
            <a:r>
              <a:rPr lang="en-US" dirty="0"/>
              <a:t>Ideal for CAN bus: assume </a:t>
            </a:r>
            <a:r>
              <a:rPr lang="en-US" b="1" dirty="0"/>
              <a:t>"</a:t>
            </a:r>
            <a:r>
              <a:rPr lang="en-US" b="1" dirty="0">
                <a:solidFill>
                  <a:srgbClr val="FF0000"/>
                </a:solidFill>
              </a:rPr>
              <a:t>normal is dominant</a:t>
            </a:r>
            <a:r>
              <a:rPr lang="en-US" b="1" dirty="0"/>
              <a:t>"</a:t>
            </a:r>
            <a:r>
              <a:rPr lang="en-US" dirty="0"/>
              <a:t>, anomalies are rare</a:t>
            </a:r>
          </a:p>
          <a:p>
            <a:pPr>
              <a:lnSpc>
                <a:spcPct val="114000"/>
              </a:lnSpc>
            </a:pPr>
            <a:endParaRPr lang="en-US" dirty="0"/>
          </a:p>
          <a:p>
            <a:pPr>
              <a:lnSpc>
                <a:spcPct val="114000"/>
              </a:lnSpc>
            </a:pPr>
            <a:r>
              <a:rPr lang="en-IN" dirty="0"/>
              <a:t>Why Sequence-Based Models Excel?</a:t>
            </a:r>
          </a:p>
          <a:p>
            <a:pPr lvl="1">
              <a:lnSpc>
                <a:spcPct val="114000"/>
              </a:lnSpc>
            </a:pPr>
            <a:r>
              <a:rPr lang="en-US" dirty="0"/>
              <a:t>CAN is </a:t>
            </a:r>
            <a:r>
              <a:rPr lang="en-US" b="1" dirty="0">
                <a:solidFill>
                  <a:srgbClr val="FF0000"/>
                </a:solidFill>
              </a:rPr>
              <a:t>sequential</a:t>
            </a:r>
            <a:r>
              <a:rPr lang="en-US" dirty="0"/>
              <a:t> and </a:t>
            </a:r>
            <a:r>
              <a:rPr lang="en-US" b="1" dirty="0">
                <a:solidFill>
                  <a:srgbClr val="FF0000"/>
                </a:solidFill>
              </a:rPr>
              <a:t>time-sensitive</a:t>
            </a:r>
          </a:p>
          <a:p>
            <a:pPr lvl="1">
              <a:lnSpc>
                <a:spcPct val="114000"/>
              </a:lnSpc>
            </a:pPr>
            <a:r>
              <a:rPr lang="en-US" dirty="0"/>
              <a:t>Anomaly ≠ one wrong message — it’s </a:t>
            </a:r>
            <a:r>
              <a:rPr lang="en-US" b="1" dirty="0">
                <a:solidFill>
                  <a:srgbClr val="FF0000"/>
                </a:solidFill>
              </a:rPr>
              <a:t>a break in context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5596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2C120-6711-63CA-E1FD-05C23B2CF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475" y="592620"/>
            <a:ext cx="8878227" cy="680497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Agency FB" panose="020B0503020202020204" pitchFamily="34" charset="0"/>
              </a:rPr>
              <a:t>No-Decoding</a:t>
            </a:r>
            <a:r>
              <a:rPr lang="en-US" sz="3200" dirty="0">
                <a:latin typeface="Agency FB" panose="020B0503020202020204" pitchFamily="34" charset="0"/>
              </a:rPr>
              <a:t> Paradigm: Why It’s a </a:t>
            </a:r>
            <a:r>
              <a:rPr lang="en-US" sz="3200" dirty="0">
                <a:solidFill>
                  <a:srgbClr val="FF0000"/>
                </a:solidFill>
                <a:latin typeface="Agency FB" panose="020B0503020202020204" pitchFamily="34" charset="0"/>
              </a:rPr>
              <a:t>Game Changer</a:t>
            </a:r>
            <a:endParaRPr lang="en-IN" sz="3200" dirty="0">
              <a:solidFill>
                <a:srgbClr val="FF0000"/>
              </a:solidFill>
              <a:latin typeface="Agency FB" panose="020B0503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FC0732-43CF-2B49-55D5-5A55AE4861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14413" y="1357312"/>
            <a:ext cx="9977437" cy="5178499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Problems:</a:t>
            </a:r>
          </a:p>
          <a:p>
            <a:pPr lvl="1"/>
            <a:r>
              <a:rPr lang="en-US" dirty="0"/>
              <a:t>Each vehicle model = </a:t>
            </a:r>
            <a:r>
              <a:rPr lang="en-US" dirty="0">
                <a:solidFill>
                  <a:srgbClr val="FF0000"/>
                </a:solidFill>
              </a:rPr>
              <a:t>different structure, signal meaning, encoding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Not scalable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across fleet or vendors</a:t>
            </a:r>
          </a:p>
          <a:p>
            <a:pPr lvl="1"/>
            <a:endParaRPr lang="en-US" dirty="0"/>
          </a:p>
          <a:p>
            <a:r>
              <a:rPr lang="en-US" dirty="0"/>
              <a:t>Solution: </a:t>
            </a:r>
            <a:r>
              <a:rPr lang="en-IN" dirty="0"/>
              <a:t>No-Decoding Advantage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Treats CAN Logs as Raw Time-Series Data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Enables </a:t>
            </a:r>
            <a:r>
              <a:rPr lang="en-US" b="1" dirty="0">
                <a:solidFill>
                  <a:srgbClr val="FF0000"/>
                </a:solidFill>
              </a:rPr>
              <a:t>generic, protocol-agnostic</a:t>
            </a:r>
            <a:r>
              <a:rPr lang="en-US" dirty="0">
                <a:solidFill>
                  <a:srgbClr val="FF0000"/>
                </a:solidFill>
              </a:rPr>
              <a:t> anomaly detection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solidFill>
                  <a:srgbClr val="E4E9EC"/>
                </a:solidFill>
              </a:rPr>
              <a:t>Statistical Features That Work Without Decoding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b="1" dirty="0">
                <a:solidFill>
                  <a:srgbClr val="FF0000"/>
                </a:solidFill>
              </a:rPr>
              <a:t>CAN ID frequency</a:t>
            </a:r>
            <a:r>
              <a:rPr lang="en-US" dirty="0">
                <a:solidFill>
                  <a:srgbClr val="FF0000"/>
                </a:solidFill>
              </a:rPr>
              <a:t> and burst patterns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IN" dirty="0">
                <a:solidFill>
                  <a:srgbClr val="FF0000"/>
                </a:solidFill>
              </a:rPr>
              <a:t>Payload byte entropy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IN" dirty="0">
                <a:solidFill>
                  <a:srgbClr val="FF0000"/>
                </a:solidFill>
              </a:rPr>
              <a:t>Timing deltas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IN" dirty="0">
                <a:solidFill>
                  <a:srgbClr val="FF0000"/>
                </a:solidFill>
              </a:rPr>
              <a:t>Sequence correlation</a:t>
            </a:r>
          </a:p>
          <a:p>
            <a:pPr marL="1257300" lvl="2" indent="-342900">
              <a:buFont typeface="+mj-lt"/>
              <a:buAutoNum type="arabicPeriod"/>
            </a:pPr>
            <a:endParaRPr lang="en-IN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LSTM/LSTM-VAE models can learn: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What a </a:t>
            </a:r>
            <a:r>
              <a:rPr lang="en-US" b="1" dirty="0">
                <a:solidFill>
                  <a:srgbClr val="FF0000"/>
                </a:solidFill>
              </a:rPr>
              <a:t>normal sequence of CAN messages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looks like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When message frequency or byte composition </a:t>
            </a:r>
            <a:r>
              <a:rPr lang="en-US" b="1" dirty="0">
                <a:solidFill>
                  <a:srgbClr val="FF0000"/>
                </a:solidFill>
              </a:rPr>
              <a:t>drifts from the norm</a:t>
            </a:r>
          </a:p>
          <a:p>
            <a:pPr marL="1257300" lvl="2" indent="-342900">
              <a:buFont typeface="+mj-lt"/>
              <a:buAutoNum type="arabicPeriod"/>
            </a:pPr>
            <a:endParaRPr lang="en-US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Autoencoders trained only on "</a:t>
            </a:r>
            <a:r>
              <a:rPr lang="en-US" dirty="0">
                <a:solidFill>
                  <a:srgbClr val="FF0000"/>
                </a:solidFill>
              </a:rPr>
              <a:t>normal</a:t>
            </a:r>
            <a:r>
              <a:rPr lang="en-US" dirty="0"/>
              <a:t>" behavior reconstruct </a:t>
            </a:r>
            <a:r>
              <a:rPr lang="en-US" dirty="0">
                <a:solidFill>
                  <a:srgbClr val="FF0000"/>
                </a:solidFill>
              </a:rPr>
              <a:t>expected output → deviation = anomaly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070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F01D8D-67C3-FB43-2DEF-F4EC742F05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8C43F-8F4D-1982-B933-943C1384E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475" y="592620"/>
            <a:ext cx="8878227" cy="680497"/>
          </a:xfrm>
        </p:spPr>
        <p:txBody>
          <a:bodyPr>
            <a:noAutofit/>
          </a:bodyPr>
          <a:lstStyle/>
          <a:p>
            <a:r>
              <a:rPr lang="en-US" sz="3200" dirty="0">
                <a:latin typeface="Agency FB" panose="020B0503020202020204" pitchFamily="34" charset="0"/>
              </a:rPr>
              <a:t>Why LSTM and LSTM-VAE Are Game Changers</a:t>
            </a:r>
            <a:endParaRPr lang="en-IN" sz="3200" dirty="0">
              <a:latin typeface="Agency FB" panose="020B0503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302DC9-8071-F2BD-1FD3-330BB9B5AD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IN" b="1" dirty="0">
                <a:solidFill>
                  <a:schemeClr val="accent1"/>
                </a:solidFill>
              </a:rPr>
              <a:t>LSTM Autoencoder: Learning Normal Sequences</a:t>
            </a:r>
          </a:p>
          <a:p>
            <a:pPr lvl="1"/>
            <a:r>
              <a:rPr lang="en-IN" b="1" dirty="0">
                <a:solidFill>
                  <a:schemeClr val="accent1"/>
                </a:solidFill>
              </a:rPr>
              <a:t>LSTM</a:t>
            </a:r>
            <a:r>
              <a:rPr lang="en-IN" dirty="0"/>
              <a:t>: Long Short-Term Memory network</a:t>
            </a:r>
          </a:p>
          <a:p>
            <a:pPr lvl="2"/>
            <a:r>
              <a:rPr lang="en-IN" dirty="0"/>
              <a:t>Stores past context in hidden states</a:t>
            </a:r>
          </a:p>
          <a:p>
            <a:pPr lvl="2"/>
            <a:r>
              <a:rPr lang="en-IN" dirty="0"/>
              <a:t>Learns </a:t>
            </a:r>
            <a:r>
              <a:rPr lang="en-IN" b="1" dirty="0">
                <a:solidFill>
                  <a:schemeClr val="accent1"/>
                </a:solidFill>
              </a:rPr>
              <a:t>patterns in message order, timing, value flow</a:t>
            </a:r>
            <a:endParaRPr lang="en-IN" dirty="0">
              <a:solidFill>
                <a:schemeClr val="accent1"/>
              </a:solidFill>
            </a:endParaRPr>
          </a:p>
          <a:p>
            <a:pPr lvl="1"/>
            <a:r>
              <a:rPr lang="en-IN" b="1" dirty="0">
                <a:solidFill>
                  <a:schemeClr val="accent1"/>
                </a:solidFill>
              </a:rPr>
              <a:t>Autoencoder</a:t>
            </a:r>
            <a:r>
              <a:rPr lang="en-IN" dirty="0"/>
              <a:t> structure:</a:t>
            </a:r>
          </a:p>
          <a:p>
            <a:pPr lvl="2"/>
            <a:r>
              <a:rPr lang="en-IN" dirty="0"/>
              <a:t>Encoder: Compresses sequence → latent vector</a:t>
            </a:r>
          </a:p>
          <a:p>
            <a:pPr lvl="2"/>
            <a:r>
              <a:rPr lang="en-IN" dirty="0"/>
              <a:t>Decoder: Reconstructs sequence from latent vector</a:t>
            </a:r>
          </a:p>
          <a:p>
            <a:pPr lvl="2"/>
            <a:r>
              <a:rPr lang="en-IN" dirty="0"/>
              <a:t>High reconstruction error = anomaly</a:t>
            </a:r>
          </a:p>
          <a:p>
            <a:pPr lvl="2"/>
            <a:endParaRPr lang="en-IN" dirty="0"/>
          </a:p>
          <a:p>
            <a:r>
              <a:rPr lang="en-IN" b="1" dirty="0">
                <a:solidFill>
                  <a:schemeClr val="accent1"/>
                </a:solidFill>
              </a:rPr>
              <a:t>LSTM-VAE: Probabilistic Sequence Understanding</a:t>
            </a:r>
          </a:p>
          <a:p>
            <a:pPr lvl="1"/>
            <a:r>
              <a:rPr lang="en-IN" dirty="0"/>
              <a:t>Adds </a:t>
            </a:r>
            <a:r>
              <a:rPr lang="en-IN" b="1" dirty="0">
                <a:solidFill>
                  <a:schemeClr val="accent1"/>
                </a:solidFill>
              </a:rPr>
              <a:t>variational inference</a:t>
            </a:r>
            <a:r>
              <a:rPr lang="en-IN" dirty="0">
                <a:solidFill>
                  <a:schemeClr val="accent1"/>
                </a:solidFill>
              </a:rPr>
              <a:t> </a:t>
            </a:r>
            <a:r>
              <a:rPr lang="en-IN" dirty="0"/>
              <a:t>to standard AE</a:t>
            </a:r>
          </a:p>
          <a:p>
            <a:pPr lvl="1"/>
            <a:r>
              <a:rPr lang="en-IN" dirty="0"/>
              <a:t>Learns a </a:t>
            </a:r>
            <a:r>
              <a:rPr lang="en-IN" b="1" dirty="0">
                <a:solidFill>
                  <a:schemeClr val="accent1"/>
                </a:solidFill>
              </a:rPr>
              <a:t>latent distribution (</a:t>
            </a:r>
            <a:r>
              <a:rPr lang="el-GR" b="1" dirty="0">
                <a:solidFill>
                  <a:schemeClr val="accent1"/>
                </a:solidFill>
              </a:rPr>
              <a:t>μ, σ)</a:t>
            </a:r>
            <a:r>
              <a:rPr lang="el-GR" dirty="0">
                <a:solidFill>
                  <a:schemeClr val="accent1"/>
                </a:solidFill>
              </a:rPr>
              <a:t>, </a:t>
            </a:r>
            <a:r>
              <a:rPr lang="en-IN" dirty="0"/>
              <a:t>not just fixed vector</a:t>
            </a:r>
          </a:p>
          <a:p>
            <a:pPr lvl="1"/>
            <a:r>
              <a:rPr lang="en-IN" dirty="0"/>
              <a:t>Enables:</a:t>
            </a:r>
          </a:p>
          <a:p>
            <a:pPr lvl="2"/>
            <a:r>
              <a:rPr lang="en-IN" dirty="0"/>
              <a:t>Confidence estimation on predictions</a:t>
            </a:r>
          </a:p>
          <a:p>
            <a:pPr lvl="2"/>
            <a:r>
              <a:rPr lang="en-IN" dirty="0"/>
              <a:t>Better generalization to </a:t>
            </a:r>
            <a:r>
              <a:rPr lang="en-IN" b="1" dirty="0">
                <a:solidFill>
                  <a:schemeClr val="accent1"/>
                </a:solidFill>
              </a:rPr>
              <a:t>subtle anomalies</a:t>
            </a:r>
            <a:endParaRPr lang="en-IN" dirty="0">
              <a:solidFill>
                <a:schemeClr val="accent1"/>
              </a:solidFill>
            </a:endParaRPr>
          </a:p>
          <a:p>
            <a:pPr lvl="2"/>
            <a:r>
              <a:rPr lang="en-IN" dirty="0"/>
              <a:t>Uncertainty scoring for alert prioritization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93618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BDE6FD-1AA6-92B8-6FE8-0A21CA6970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C8CAD-8489-F4D3-34BC-87F24DB64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475" y="592620"/>
            <a:ext cx="8878227" cy="680497"/>
          </a:xfrm>
        </p:spPr>
        <p:txBody>
          <a:bodyPr>
            <a:noAutofit/>
          </a:bodyPr>
          <a:lstStyle/>
          <a:p>
            <a:r>
              <a:rPr lang="en-IN" sz="3200" dirty="0">
                <a:solidFill>
                  <a:schemeClr val="accent1"/>
                </a:solidFill>
                <a:latin typeface="Agency FB" panose="020B0503020202020204" pitchFamily="34" charset="0"/>
              </a:rPr>
              <a:t>Intuition</a:t>
            </a:r>
            <a:r>
              <a:rPr lang="en-IN" sz="3200" dirty="0">
                <a:latin typeface="Agency FB" panose="020B0503020202020204" pitchFamily="34" charset="0"/>
              </a:rPr>
              <a:t> Behind LSTM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4B7332-DA6A-24D9-ED8B-D98D4F92CEE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/>
              <a:t>Why Standard </a:t>
            </a:r>
            <a:r>
              <a:rPr lang="en-US" b="1" dirty="0">
                <a:solidFill>
                  <a:schemeClr val="accent1"/>
                </a:solidFill>
              </a:rPr>
              <a:t>Neural Nets Fail </a:t>
            </a:r>
            <a:r>
              <a:rPr lang="en-US" b="1" dirty="0"/>
              <a:t>for Sequences?</a:t>
            </a:r>
          </a:p>
          <a:p>
            <a:pPr lvl="1"/>
            <a:r>
              <a:rPr lang="en-US" dirty="0"/>
              <a:t>Feed-forward networks </a:t>
            </a:r>
            <a:r>
              <a:rPr lang="en-US" b="1" dirty="0">
                <a:solidFill>
                  <a:schemeClr val="accent1"/>
                </a:solidFill>
              </a:rPr>
              <a:t>lack memory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— treat each CAN frame as independent</a:t>
            </a:r>
          </a:p>
          <a:p>
            <a:pPr lvl="1"/>
            <a:r>
              <a:rPr lang="en-US" dirty="0"/>
              <a:t>No understanding of </a:t>
            </a:r>
            <a:r>
              <a:rPr lang="en-US" b="1" dirty="0">
                <a:solidFill>
                  <a:schemeClr val="accent1"/>
                </a:solidFill>
              </a:rPr>
              <a:t>sequence flow or time dependencies</a:t>
            </a:r>
            <a:endParaRPr lang="en-US" dirty="0">
              <a:solidFill>
                <a:schemeClr val="accent1"/>
              </a:solidFill>
            </a:endParaRPr>
          </a:p>
          <a:p>
            <a:pPr lvl="1"/>
            <a:r>
              <a:rPr lang="en-US" dirty="0"/>
              <a:t>CAN traffic is inherently </a:t>
            </a:r>
            <a:r>
              <a:rPr lang="en-US" b="1" dirty="0">
                <a:solidFill>
                  <a:schemeClr val="accent1"/>
                </a:solidFill>
              </a:rPr>
              <a:t>time-series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→ requires memory of past behavior</a:t>
            </a:r>
          </a:p>
          <a:p>
            <a:pPr lvl="1"/>
            <a:endParaRPr lang="en-US" dirty="0"/>
          </a:p>
          <a:p>
            <a:r>
              <a:rPr lang="en-US" dirty="0"/>
              <a:t>LSTM: Long Short-Term Memory Networks</a:t>
            </a:r>
          </a:p>
          <a:p>
            <a:pPr lvl="1"/>
            <a:r>
              <a:rPr lang="en-US" dirty="0"/>
              <a:t>Maintain a cell state (</a:t>
            </a:r>
            <a:r>
              <a:rPr lang="en-US" dirty="0" err="1"/>
              <a:t>c_t</a:t>
            </a:r>
            <a:r>
              <a:rPr lang="en-US" dirty="0"/>
              <a:t>) that flows through time steps</a:t>
            </a:r>
          </a:p>
          <a:p>
            <a:pPr lvl="1"/>
            <a:r>
              <a:rPr lang="en-US" dirty="0"/>
              <a:t>Use gates to control:</a:t>
            </a:r>
          </a:p>
          <a:p>
            <a:pPr lvl="2"/>
            <a:r>
              <a:rPr lang="en-US" dirty="0"/>
              <a:t>What to forget (</a:t>
            </a:r>
            <a:r>
              <a:rPr lang="en-US" dirty="0" err="1"/>
              <a:t>f_t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What to remember (</a:t>
            </a:r>
            <a:r>
              <a:rPr lang="en-US" dirty="0" err="1"/>
              <a:t>i_t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What to output (</a:t>
            </a:r>
            <a:r>
              <a:rPr lang="en-US" dirty="0" err="1"/>
              <a:t>o_t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316853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DAB3B4-CF5A-AACA-1FBB-E1EC2EF8DD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20678-43BB-6AA0-8A2F-7BA6EC862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475" y="592620"/>
            <a:ext cx="8878227" cy="680497"/>
          </a:xfrm>
        </p:spPr>
        <p:txBody>
          <a:bodyPr>
            <a:noAutofit/>
          </a:bodyPr>
          <a:lstStyle/>
          <a:p>
            <a:r>
              <a:rPr lang="en-IN" sz="3200" dirty="0">
                <a:latin typeface="Agency FB" panose="020B0503020202020204" pitchFamily="34" charset="0"/>
              </a:rPr>
              <a:t>Working Mechanism: LSTM Autoencoder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C49D76-8BE3-7916-F945-787839EDD38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N" b="1" dirty="0"/>
              <a:t>Overall Architecture</a:t>
            </a:r>
          </a:p>
          <a:p>
            <a:endParaRPr lang="en-IN" b="1" dirty="0"/>
          </a:p>
          <a:p>
            <a:pPr lvl="1"/>
            <a:r>
              <a:rPr lang="en-IN" dirty="0"/>
              <a:t>Sequence-to-sequence model:</a:t>
            </a:r>
          </a:p>
          <a:p>
            <a:pPr lvl="3"/>
            <a:r>
              <a:rPr lang="en-IN" dirty="0">
                <a:solidFill>
                  <a:schemeClr val="accent1"/>
                </a:solidFill>
              </a:rPr>
              <a:t>Input sequence → Encoder → Latent vector → Decoder → Reconstructed sequence</a:t>
            </a:r>
          </a:p>
          <a:p>
            <a:pPr lvl="1"/>
            <a:r>
              <a:rPr lang="en-IN" dirty="0"/>
              <a:t>Trained to minimize </a:t>
            </a:r>
            <a:r>
              <a:rPr lang="en-IN" dirty="0">
                <a:solidFill>
                  <a:schemeClr val="accent1"/>
                </a:solidFill>
              </a:rPr>
              <a:t>reconstruction error (typically MSE)</a:t>
            </a:r>
          </a:p>
          <a:p>
            <a:pPr lvl="1"/>
            <a:endParaRPr lang="en-IN" dirty="0">
              <a:solidFill>
                <a:schemeClr val="accent1"/>
              </a:solidFill>
            </a:endParaRPr>
          </a:p>
          <a:p>
            <a:r>
              <a:rPr lang="en-US" b="1" dirty="0"/>
              <a:t>Anomaly Detection</a:t>
            </a:r>
          </a:p>
          <a:p>
            <a:endParaRPr lang="en-US" dirty="0"/>
          </a:p>
          <a:p>
            <a:pPr lvl="1"/>
            <a:r>
              <a:rPr lang="en-US" dirty="0"/>
              <a:t>During test:</a:t>
            </a:r>
          </a:p>
          <a:p>
            <a:pPr lvl="2"/>
            <a:r>
              <a:rPr lang="en-US" dirty="0"/>
              <a:t>Feed new sequences into the model</a:t>
            </a:r>
          </a:p>
          <a:p>
            <a:pPr lvl="2"/>
            <a:r>
              <a:rPr lang="en-US" dirty="0"/>
              <a:t>Compute reconstruction loss</a:t>
            </a:r>
          </a:p>
          <a:p>
            <a:pPr lvl="1"/>
            <a:r>
              <a:rPr lang="en-US" b="1" dirty="0"/>
              <a:t>Threshold-based flagging</a:t>
            </a:r>
            <a:r>
              <a:rPr lang="en-US" dirty="0"/>
              <a:t>:</a:t>
            </a:r>
          </a:p>
          <a:p>
            <a:pPr lvl="2"/>
            <a:r>
              <a:rPr lang="en-US" dirty="0"/>
              <a:t>If </a:t>
            </a:r>
            <a:r>
              <a:rPr lang="en-US" dirty="0">
                <a:solidFill>
                  <a:schemeClr val="accent1"/>
                </a:solidFill>
              </a:rPr>
              <a:t>error &gt; threshold → </a:t>
            </a:r>
            <a:r>
              <a:rPr lang="en-US" b="1" dirty="0">
                <a:solidFill>
                  <a:schemeClr val="accent1"/>
                </a:solidFill>
              </a:rPr>
              <a:t>Anomaly Detected</a:t>
            </a:r>
            <a:endParaRPr lang="en-US" dirty="0">
              <a:solidFill>
                <a:schemeClr val="accent1"/>
              </a:solidFill>
            </a:endParaRPr>
          </a:p>
          <a:p>
            <a:pPr lvl="2"/>
            <a:r>
              <a:rPr lang="en-US" dirty="0"/>
              <a:t>Threshold can be tuned statistically (e.g., 95th percentile of training loss)</a:t>
            </a:r>
          </a:p>
          <a:p>
            <a:endParaRPr lang="en-IN" dirty="0">
              <a:solidFill>
                <a:srgbClr val="E4E9E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4141608"/>
      </p:ext>
    </p:extLst>
  </p:cSld>
  <p:clrMapOvr>
    <a:masterClrMapping/>
  </p:clrMapOvr>
</p:sld>
</file>

<file path=ppt/theme/theme1.xml><?xml version="1.0" encoding="utf-8"?>
<a:theme xmlns:a="http://schemas.openxmlformats.org/drawingml/2006/main" name="New Telecom Village">
  <a:themeElements>
    <a:clrScheme name="New Telecom Village">
      <a:dk1>
        <a:srgbClr val="031219"/>
      </a:dk1>
      <a:lt1>
        <a:srgbClr val="E4E9EC"/>
      </a:lt1>
      <a:dk2>
        <a:srgbClr val="282828"/>
      </a:dk2>
      <a:lt2>
        <a:srgbClr val="E1E1E1"/>
      </a:lt2>
      <a:accent1>
        <a:srgbClr val="E0204D"/>
      </a:accent1>
      <a:accent2>
        <a:srgbClr val="1371A5"/>
      </a:accent2>
      <a:accent3>
        <a:srgbClr val="FFC000"/>
      </a:accent3>
      <a:accent4>
        <a:srgbClr val="00B050"/>
      </a:accent4>
      <a:accent5>
        <a:srgbClr val="542378"/>
      </a:accent5>
      <a:accent6>
        <a:srgbClr val="09BBBF"/>
      </a:accent6>
      <a:hlink>
        <a:srgbClr val="1885E8"/>
      </a:hlink>
      <a:folHlink>
        <a:srgbClr val="542378"/>
      </a:folHlink>
    </a:clrScheme>
    <a:fontScheme name="Telecom Village New">
      <a:majorFont>
        <a:latin typeface="Nulshock Rg"/>
        <a:ea typeface=""/>
        <a:cs typeface=""/>
      </a:majorFont>
      <a:minorFont>
        <a:latin typeface="Apto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ew Telecom Village" id="{DF9C81A7-2C09-4440-AABA-FE8B8BC18431}" vid="{9AB33A4E-108A-4A7D-B439-1833C1409FA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Car Hacking Village DEFCON33</Template>
  <TotalTime>1635</TotalTime>
  <Words>1585</Words>
  <Application>Microsoft Office PowerPoint</Application>
  <PresentationFormat>Widescreen</PresentationFormat>
  <Paragraphs>259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Agency FB</vt:lpstr>
      <vt:lpstr>Aptos</vt:lpstr>
      <vt:lpstr>Arial</vt:lpstr>
      <vt:lpstr>Nulshock Rg</vt:lpstr>
      <vt:lpstr>New Telecom Village</vt:lpstr>
      <vt:lpstr>Context Aware Anomaly Detection in Automotive CAN Without Decoding</vt:lpstr>
      <vt:lpstr>Presenter</vt:lpstr>
      <vt:lpstr>Agenda</vt:lpstr>
      <vt:lpstr>CAN Bus Is Blind: Problems with Traditional Detection</vt:lpstr>
      <vt:lpstr>Machine Learning Algorithms for CAN Anomaly Detection</vt:lpstr>
      <vt:lpstr>No-Decoding Paradigm: Why It’s a Game Changer</vt:lpstr>
      <vt:lpstr>Why LSTM and LSTM-VAE Are Game Changers</vt:lpstr>
      <vt:lpstr>Intuition Behind LSTM</vt:lpstr>
      <vt:lpstr>Working Mechanism: LSTM Autoencoder</vt:lpstr>
      <vt:lpstr>Working Mechanism: LSTM Autoencoder</vt:lpstr>
      <vt:lpstr>Working Mechanism: LSTM Variational Autoencoder</vt:lpstr>
      <vt:lpstr>Working Mechanism: LSTM Variational Autoencoder</vt:lpstr>
      <vt:lpstr>Handling Uncertainty in Automotive Detection</vt:lpstr>
      <vt:lpstr>Data Pipeline: From Raw Candump to Anomaly Score</vt:lpstr>
      <vt:lpstr>Data Pipeline: From Raw Candump to Anomaly Score</vt:lpstr>
      <vt:lpstr>Data Pipeline: From Raw Candump to Anomaly Score</vt:lpstr>
      <vt:lpstr>Demo</vt:lpstr>
      <vt:lpstr>Key Findings &amp; Results</vt:lpstr>
      <vt:lpstr>Deployment Possibilities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Ravi Rajput</dc:creator>
  <cp:lastModifiedBy>Ravi Rajput</cp:lastModifiedBy>
  <cp:revision>35</cp:revision>
  <dcterms:created xsi:type="dcterms:W3CDTF">2025-07-29T21:18:05Z</dcterms:created>
  <dcterms:modified xsi:type="dcterms:W3CDTF">2025-08-08T23:23:10Z</dcterms:modified>
</cp:coreProperties>
</file>