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ndard 4 columns">
  <p:cSld name="Standard 4 columns">
    <p:spTree>
      <p:nvGrpSpPr>
        <p:cNvPr id="38" name="Shape 38"/>
        <p:cNvGrpSpPr/>
        <p:nvPr/>
      </p:nvGrpSpPr>
      <p:grpSpPr>
        <a:xfrm>
          <a:off x="0" y="0"/>
          <a:ext cx="0" cy="0"/>
          <a:chOff x="0" y="0"/>
          <a:chExt cx="0" cy="0"/>
        </a:xfrm>
      </p:grpSpPr>
      <p:sp>
        <p:nvSpPr>
          <p:cNvPr id="39" name="Google Shape;39;p2"/>
          <p:cNvSpPr txBox="1"/>
          <p:nvPr>
            <p:ph idx="1" type="body"/>
          </p:nvPr>
        </p:nvSpPr>
        <p:spPr>
          <a:xfrm>
            <a:off x="459674" y="6378481"/>
            <a:ext cx="10056900" cy="846300"/>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0" name="Google Shape;40;p2"/>
          <p:cNvSpPr txBox="1"/>
          <p:nvPr>
            <p:ph idx="2" type="body"/>
          </p:nvPr>
        </p:nvSpPr>
        <p:spPr>
          <a:xfrm>
            <a:off x="477827" y="5548749"/>
            <a:ext cx="10048800" cy="7539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1" name="Google Shape;41;p2"/>
          <p:cNvSpPr txBox="1"/>
          <p:nvPr>
            <p:ph idx="3" type="body"/>
          </p:nvPr>
        </p:nvSpPr>
        <p:spPr>
          <a:xfrm>
            <a:off x="477825" y="14212513"/>
            <a:ext cx="10050600" cy="7539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2" name="Google Shape;42;p2"/>
          <p:cNvSpPr txBox="1"/>
          <p:nvPr>
            <p:ph idx="4" type="body"/>
          </p:nvPr>
        </p:nvSpPr>
        <p:spPr>
          <a:xfrm>
            <a:off x="11460161" y="6378481"/>
            <a:ext cx="10048800" cy="846300"/>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3" name="Google Shape;43;p2"/>
          <p:cNvSpPr txBox="1"/>
          <p:nvPr>
            <p:ph idx="5" type="body"/>
          </p:nvPr>
        </p:nvSpPr>
        <p:spPr>
          <a:xfrm>
            <a:off x="11460162" y="5548749"/>
            <a:ext cx="10048800" cy="7539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4" name="Google Shape;44;p2"/>
          <p:cNvSpPr txBox="1"/>
          <p:nvPr>
            <p:ph idx="6" type="body"/>
          </p:nvPr>
        </p:nvSpPr>
        <p:spPr>
          <a:xfrm>
            <a:off x="22448845" y="6378481"/>
            <a:ext cx="10048800" cy="846300"/>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5" name="Google Shape;45;p2"/>
          <p:cNvSpPr txBox="1"/>
          <p:nvPr>
            <p:ph idx="7" type="body"/>
          </p:nvPr>
        </p:nvSpPr>
        <p:spPr>
          <a:xfrm>
            <a:off x="22440906" y="5548749"/>
            <a:ext cx="10058400" cy="7539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6" name="Google Shape;46;p2"/>
          <p:cNvSpPr txBox="1"/>
          <p:nvPr>
            <p:ph idx="8" type="body"/>
          </p:nvPr>
        </p:nvSpPr>
        <p:spPr>
          <a:xfrm>
            <a:off x="33422044" y="5548749"/>
            <a:ext cx="10047000" cy="7539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7" name="Google Shape;47;p2"/>
          <p:cNvSpPr txBox="1"/>
          <p:nvPr>
            <p:ph idx="9" type="body"/>
          </p:nvPr>
        </p:nvSpPr>
        <p:spPr>
          <a:xfrm>
            <a:off x="33422044" y="6378481"/>
            <a:ext cx="10047000" cy="846300"/>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Google Shape;48;p2"/>
          <p:cNvSpPr txBox="1"/>
          <p:nvPr>
            <p:ph idx="13" type="body"/>
          </p:nvPr>
        </p:nvSpPr>
        <p:spPr>
          <a:xfrm>
            <a:off x="33422044" y="14272738"/>
            <a:ext cx="10047000" cy="7539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2"/>
          <p:cNvSpPr txBox="1"/>
          <p:nvPr>
            <p:ph idx="14" type="body"/>
          </p:nvPr>
        </p:nvSpPr>
        <p:spPr>
          <a:xfrm>
            <a:off x="33422044" y="15011402"/>
            <a:ext cx="10052100" cy="846300"/>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2"/>
          <p:cNvSpPr txBox="1"/>
          <p:nvPr>
            <p:ph idx="15" type="body"/>
          </p:nvPr>
        </p:nvSpPr>
        <p:spPr>
          <a:xfrm>
            <a:off x="33422044" y="25679402"/>
            <a:ext cx="10047000" cy="753900"/>
          </a:xfrm>
          <a:prstGeom prst="rect">
            <a:avLst/>
          </a:prstGeom>
          <a:noFill/>
          <a:ln>
            <a:noFill/>
          </a:ln>
        </p:spPr>
        <p:txBody>
          <a:bodyPr anchorCtr="0" anchor="ctr" bIns="91425" lIns="91425" spcFirstLastPara="1" rIns="91425" wrap="square" tIns="91425">
            <a:no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Google Shape;51;p2"/>
          <p:cNvSpPr txBox="1"/>
          <p:nvPr>
            <p:ph idx="16" type="body"/>
          </p:nvPr>
        </p:nvSpPr>
        <p:spPr>
          <a:xfrm>
            <a:off x="33422044" y="26433447"/>
            <a:ext cx="10052100" cy="846300"/>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2"/>
          <p:cNvSpPr txBox="1"/>
          <p:nvPr>
            <p:ph idx="17" type="body"/>
          </p:nvPr>
        </p:nvSpPr>
        <p:spPr>
          <a:xfrm>
            <a:off x="459674" y="14951552"/>
            <a:ext cx="10056900" cy="846300"/>
          </a:xfrm>
          <a:prstGeom prst="rect">
            <a:avLst/>
          </a:prstGeom>
          <a:noFill/>
          <a:ln>
            <a:noFill/>
          </a:ln>
        </p:spPr>
        <p:txBody>
          <a:bodyPr anchorCtr="0" anchor="t" bIns="228575" lIns="228575" spcFirstLastPara="1" rIns="228575" wrap="square" tIns="228575">
            <a:noAutofit/>
          </a:bodyPr>
          <a:lstStyle>
            <a:lvl1pPr indent="-228600" lvl="0" marL="457200" marR="0" rtl="0" algn="l">
              <a:spcBef>
                <a:spcPts val="480"/>
              </a:spcBef>
              <a:spcAft>
                <a:spcPts val="0"/>
              </a:spcAft>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2"/>
          <p:cNvSpPr txBox="1"/>
          <p:nvPr>
            <p:ph idx="18" type="body"/>
          </p:nvPr>
        </p:nvSpPr>
        <p:spPr>
          <a:xfrm>
            <a:off x="5932593" y="3383947"/>
            <a:ext cx="31998900" cy="12801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2"/>
          <p:cNvSpPr txBox="1"/>
          <p:nvPr>
            <p:ph idx="19" type="body"/>
          </p:nvPr>
        </p:nvSpPr>
        <p:spPr>
          <a:xfrm>
            <a:off x="5932593" y="2103787"/>
            <a:ext cx="31998900" cy="1280100"/>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Google Shape;55;p2"/>
          <p:cNvSpPr txBox="1"/>
          <p:nvPr>
            <p:ph idx="20" type="body"/>
          </p:nvPr>
        </p:nvSpPr>
        <p:spPr>
          <a:xfrm>
            <a:off x="5932593" y="465813"/>
            <a:ext cx="31998900" cy="1638000"/>
          </a:xfrm>
          <a:prstGeom prst="rect">
            <a:avLst/>
          </a:prstGeom>
          <a:noFill/>
          <a:ln>
            <a:noFill/>
          </a:ln>
        </p:spPr>
        <p:txBody>
          <a:bodyPr anchorCtr="1" anchor="t" bIns="45700" lIns="91425" spcFirstLastPara="1" rIns="91425" wrap="square" tIns="45700">
            <a:noAutofit/>
          </a:bodyPr>
          <a:lstStyle>
            <a:lvl1pPr indent="-228600" lvl="0" marL="457200" marR="0" rtl="0" algn="ctr">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theme" Target="../theme/theme2.xml"/><Relationship Id="rId5" Type="http://schemas.openxmlformats.org/officeDocument/2006/relationships/image" Target="../media/image3.png"/><Relationship Id="rId6" Type="http://schemas.openxmlformats.org/officeDocument/2006/relationships/hyperlink" Target="http://www.facebook.com/pages/PosterPresentationscom/217914411419?v=app_4949752878&amp;ref=ts" TargetMode="External"/><Relationship Id="rId7" Type="http://schemas.openxmlformats.org/officeDocument/2006/relationships/image" Target="../media/image5.jpg"/><Relationship Id="rId8"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EFD8"/>
            </a:gs>
            <a:gs pos="100000">
              <a:schemeClr val="lt1"/>
            </a:gs>
          </a:gsLst>
          <a:lin ang="5400012" scaled="0"/>
        </a:gradFill>
      </p:bgPr>
    </p:bg>
    <p:spTree>
      <p:nvGrpSpPr>
        <p:cNvPr id="5" name="Shape 5"/>
        <p:cNvGrpSpPr/>
        <p:nvPr/>
      </p:nvGrpSpPr>
      <p:grpSpPr>
        <a:xfrm>
          <a:off x="0" y="0"/>
          <a:ext cx="0" cy="0"/>
          <a:chOff x="0" y="0"/>
          <a:chExt cx="0" cy="0"/>
        </a:xfrm>
      </p:grpSpPr>
      <p:sp>
        <p:nvSpPr>
          <p:cNvPr id="6" name="Google Shape;6;p1"/>
          <p:cNvSpPr/>
          <p:nvPr/>
        </p:nvSpPr>
        <p:spPr>
          <a:xfrm>
            <a:off x="446073" y="5475145"/>
            <a:ext cx="10058400" cy="26736600"/>
          </a:xfrm>
          <a:prstGeom prst="roundRect">
            <a:avLst>
              <a:gd fmla="val 1956" name="adj"/>
            </a:avLst>
          </a:prstGeom>
          <a:gradFill>
            <a:gsLst>
              <a:gs pos="0">
                <a:srgbClr val="C4E0B2"/>
              </a:gs>
              <a:gs pos="100000">
                <a:schemeClr val="lt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7" name="Google Shape;7;p1"/>
          <p:cNvSpPr/>
          <p:nvPr/>
        </p:nvSpPr>
        <p:spPr>
          <a:xfrm>
            <a:off x="11428937" y="5475142"/>
            <a:ext cx="10058400" cy="26736600"/>
          </a:xfrm>
          <a:prstGeom prst="roundRect">
            <a:avLst>
              <a:gd fmla="val 1956" name="adj"/>
            </a:avLst>
          </a:prstGeom>
          <a:gradFill>
            <a:gsLst>
              <a:gs pos="0">
                <a:srgbClr val="C4E0B2"/>
              </a:gs>
              <a:gs pos="100000">
                <a:schemeClr val="lt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8" name="Google Shape;8;p1"/>
          <p:cNvSpPr/>
          <p:nvPr/>
        </p:nvSpPr>
        <p:spPr>
          <a:xfrm>
            <a:off x="22411802" y="5475143"/>
            <a:ext cx="10058400" cy="26736600"/>
          </a:xfrm>
          <a:prstGeom prst="roundRect">
            <a:avLst>
              <a:gd fmla="val 1956" name="adj"/>
            </a:avLst>
          </a:prstGeom>
          <a:gradFill>
            <a:gsLst>
              <a:gs pos="0">
                <a:srgbClr val="C4E0B2"/>
              </a:gs>
              <a:gs pos="100000">
                <a:schemeClr val="lt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9" name="Google Shape;9;p1"/>
          <p:cNvSpPr/>
          <p:nvPr/>
        </p:nvSpPr>
        <p:spPr>
          <a:xfrm>
            <a:off x="33394663" y="5475144"/>
            <a:ext cx="10058400" cy="26736600"/>
          </a:xfrm>
          <a:prstGeom prst="roundRect">
            <a:avLst>
              <a:gd fmla="val 1956" name="adj"/>
            </a:avLst>
          </a:prstGeom>
          <a:gradFill>
            <a:gsLst>
              <a:gs pos="0">
                <a:srgbClr val="C4E0B2"/>
              </a:gs>
              <a:gs pos="100000">
                <a:schemeClr val="lt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0" name="Google Shape;10;p1"/>
          <p:cNvGrpSpPr/>
          <p:nvPr/>
        </p:nvGrpSpPr>
        <p:grpSpPr>
          <a:xfrm>
            <a:off x="-11225189" y="-1"/>
            <a:ext cx="11018753" cy="32918400"/>
            <a:chOff x="-11225189" y="-1"/>
            <a:chExt cx="11018753" cy="32918400"/>
          </a:xfrm>
        </p:grpSpPr>
        <p:sp>
          <p:nvSpPr>
            <p:cNvPr id="11" name="Google Shape;11;p1"/>
            <p:cNvSpPr/>
            <p:nvPr/>
          </p:nvSpPr>
          <p:spPr>
            <a:xfrm>
              <a:off x="-11216136" y="-1"/>
              <a:ext cx="11009700" cy="32918400"/>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endParaRP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2" name="Google Shape;12;p1"/>
            <p:cNvCxnSpPr/>
            <p:nvPr/>
          </p:nvCxnSpPr>
          <p:spPr>
            <a:xfrm>
              <a:off x="-11225189" y="8422500"/>
              <a:ext cx="10999800" cy="3300"/>
            </a:xfrm>
            <a:prstGeom prst="straightConnector1">
              <a:avLst/>
            </a:prstGeom>
            <a:noFill/>
            <a:ln cap="flat" cmpd="sng" w="9525">
              <a:solidFill>
                <a:srgbClr val="FFC000"/>
              </a:solidFill>
              <a:prstDash val="solid"/>
              <a:round/>
              <a:headEnd len="sm" w="sm" type="none"/>
              <a:tailEnd len="sm" w="sm" type="none"/>
            </a:ln>
          </p:spPr>
        </p:cxnSp>
        <p:pic>
          <p:nvPicPr>
            <p:cNvPr id="13" name="Google Shape;13;p1"/>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14" name="Google Shape;14;p1"/>
            <p:cNvPicPr preferRelativeResize="0"/>
            <p:nvPr/>
          </p:nvPicPr>
          <p:blipFill rotWithShape="1">
            <a:blip r:embed="rId2">
              <a:alphaModFix/>
            </a:blip>
            <a:srcRect b="0" l="0" r="0" t="0"/>
            <a:stretch/>
          </p:blipFill>
          <p:spPr>
            <a:xfrm>
              <a:off x="-10732765" y="15696927"/>
              <a:ext cx="9986807" cy="1053596"/>
            </a:xfrm>
            <a:prstGeom prst="rect">
              <a:avLst/>
            </a:prstGeom>
            <a:noFill/>
            <a:ln>
              <a:noFill/>
            </a:ln>
          </p:spPr>
        </p:pic>
        <p:grpSp>
          <p:nvGrpSpPr>
            <p:cNvPr id="15" name="Google Shape;15;p1"/>
            <p:cNvGrpSpPr/>
            <p:nvPr/>
          </p:nvGrpSpPr>
          <p:grpSpPr>
            <a:xfrm>
              <a:off x="-9745089" y="23541502"/>
              <a:ext cx="7531210" cy="2120417"/>
              <a:chOff x="-4470427" y="11016658"/>
              <a:chExt cx="3470764" cy="974188"/>
            </a:xfrm>
          </p:grpSpPr>
          <p:grpSp>
            <p:nvGrpSpPr>
              <p:cNvPr id="16" name="Google Shape;16;p1"/>
              <p:cNvGrpSpPr/>
              <p:nvPr/>
            </p:nvGrpSpPr>
            <p:grpSpPr>
              <a:xfrm>
                <a:off x="-2783366" y="11060444"/>
                <a:ext cx="624455" cy="893563"/>
                <a:chOff x="-3958697" y="11117435"/>
                <a:chExt cx="779400" cy="1280543"/>
              </a:xfrm>
            </p:grpSpPr>
            <p:pic>
              <p:nvPicPr>
                <p:cNvPr id="17" name="Google Shape;17;p1"/>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18" name="Google Shape;18;p1"/>
                <p:cNvSpPr txBox="1"/>
                <p:nvPr/>
              </p:nvSpPr>
              <p:spPr>
                <a:xfrm>
                  <a:off x="-3958697" y="12114178"/>
                  <a:ext cx="779400" cy="283800"/>
                </a:xfrm>
                <a:prstGeom prst="rect">
                  <a:avLst/>
                </a:prstGeom>
                <a:solidFill>
                  <a:schemeClr val="accent1"/>
                </a:solid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endParaRPr b="1" i="0" sz="1600" u="none" cap="none" strike="noStrike">
                    <a:solidFill>
                      <a:schemeClr val="dk1"/>
                    </a:solidFill>
                    <a:latin typeface="Calibri"/>
                    <a:ea typeface="Calibri"/>
                    <a:cs typeface="Calibri"/>
                    <a:sym typeface="Calibri"/>
                  </a:endParaRPr>
                </a:p>
              </p:txBody>
            </p:sp>
          </p:grpSp>
          <p:grpSp>
            <p:nvGrpSpPr>
              <p:cNvPr id="19" name="Google Shape;19;p1"/>
              <p:cNvGrpSpPr/>
              <p:nvPr/>
            </p:nvGrpSpPr>
            <p:grpSpPr>
              <a:xfrm>
                <a:off x="-2033200" y="11061042"/>
                <a:ext cx="1033537" cy="893536"/>
                <a:chOff x="-2921738" y="11200127"/>
                <a:chExt cx="1420279" cy="1227891"/>
              </a:xfrm>
            </p:grpSpPr>
            <p:pic>
              <p:nvPicPr>
                <p:cNvPr id="20" name="Google Shape;20;p1"/>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1" name="Google Shape;21;p1"/>
                <p:cNvSpPr txBox="1"/>
                <p:nvPr/>
              </p:nvSpPr>
              <p:spPr>
                <a:xfrm>
                  <a:off x="-2918991" y="12175418"/>
                  <a:ext cx="1417500" cy="252600"/>
                </a:xfrm>
                <a:prstGeom prst="rect">
                  <a:avLst/>
                </a:prstGeom>
                <a:solidFill>
                  <a:srgbClr val="FF0000"/>
                </a:solidFill>
                <a:ln>
                  <a:noFill/>
                </a:ln>
              </p:spPr>
              <p:txBody>
                <a:bodyPr anchorCtr="0" anchor="t" bIns="91425" lIns="457200" spcFirstLastPara="1" rIns="457200" wrap="square" tIns="91425">
                  <a:no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22" name="Google Shape;22;p1"/>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23" name="Google Shape;23;p1"/>
              <p:cNvSpPr txBox="1"/>
              <p:nvPr/>
            </p:nvSpPr>
            <p:spPr>
              <a:xfrm>
                <a:off x="-4440600" y="11665645"/>
                <a:ext cx="1035600" cy="325200"/>
              </a:xfrm>
              <a:prstGeom prst="rect">
                <a:avLst/>
              </a:prstGeom>
              <a:no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24" name="Google Shape;24;p1"/>
            <p:cNvGrpSpPr/>
            <p:nvPr/>
          </p:nvGrpSpPr>
          <p:grpSpPr>
            <a:xfrm>
              <a:off x="-10398895" y="27752261"/>
              <a:ext cx="9323051" cy="2453086"/>
              <a:chOff x="-4754996" y="12734238"/>
              <a:chExt cx="4296535" cy="1127027"/>
            </a:xfrm>
          </p:grpSpPr>
          <p:sp>
            <p:nvSpPr>
              <p:cNvPr id="25" name="Google Shape;25;p1"/>
              <p:cNvSpPr txBox="1"/>
              <p:nvPr/>
            </p:nvSpPr>
            <p:spPr>
              <a:xfrm rot="-5400000">
                <a:off x="-5235746" y="13214988"/>
                <a:ext cx="1117500" cy="156000"/>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26" name="Google Shape;26;p1"/>
              <p:cNvSpPr txBox="1"/>
              <p:nvPr/>
            </p:nvSpPr>
            <p:spPr>
              <a:xfrm rot="-5400000">
                <a:off x="-1095212" y="13224514"/>
                <a:ext cx="1117500" cy="156000"/>
              </a:xfrm>
              <a:prstGeom prst="rect">
                <a:avLst/>
              </a:prstGeom>
              <a:noFill/>
              <a:ln>
                <a:noFill/>
              </a:ln>
            </p:spPr>
            <p:txBody>
              <a:bodyPr anchorCtr="0" anchor="t" bIns="0" lIns="91425" spcFirstLastPara="1" rIns="91425" wrap="square" tIns="91425">
                <a:no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grpSp>
      </p:grpSp>
      <p:grpSp>
        <p:nvGrpSpPr>
          <p:cNvPr id="27" name="Google Shape;27;p1"/>
          <p:cNvGrpSpPr/>
          <p:nvPr/>
        </p:nvGrpSpPr>
        <p:grpSpPr>
          <a:xfrm>
            <a:off x="44157838" y="-55065"/>
            <a:ext cx="11062200" cy="32973600"/>
            <a:chOff x="44157838" y="-55065"/>
            <a:chExt cx="11062200" cy="32973600"/>
          </a:xfrm>
        </p:grpSpPr>
        <p:sp>
          <p:nvSpPr>
            <p:cNvPr id="28" name="Google Shape;28;p1"/>
            <p:cNvSpPr/>
            <p:nvPr/>
          </p:nvSpPr>
          <p:spPr>
            <a:xfrm>
              <a:off x="44157838" y="-55065"/>
              <a:ext cx="11062200" cy="32973600"/>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endParaRPr/>
            </a:p>
            <a:p>
              <a:pPr indent="0" lvl="2" marL="3265487"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29" name="Google Shape;29;p1"/>
            <p:cNvPicPr preferRelativeResize="0"/>
            <p:nvPr/>
          </p:nvPicPr>
          <p:blipFill rotWithShape="1">
            <a:blip r:embed="rId5">
              <a:alphaModFix/>
            </a:blip>
            <a:srcRect b="0" l="0" r="0" t="0"/>
            <a:stretch/>
          </p:blipFill>
          <p:spPr>
            <a:xfrm>
              <a:off x="44621819" y="7740040"/>
              <a:ext cx="2969584" cy="1370577"/>
            </a:xfrm>
            <a:prstGeom prst="rect">
              <a:avLst/>
            </a:prstGeom>
            <a:noFill/>
            <a:ln>
              <a:noFill/>
            </a:ln>
          </p:spPr>
        </p:pic>
        <p:grpSp>
          <p:nvGrpSpPr>
            <p:cNvPr id="30" name="Google Shape;30;p1"/>
            <p:cNvGrpSpPr/>
            <p:nvPr/>
          </p:nvGrpSpPr>
          <p:grpSpPr>
            <a:xfrm>
              <a:off x="44485223" y="29413152"/>
              <a:ext cx="10353785" cy="1265416"/>
              <a:chOff x="44200453" y="28362388"/>
              <a:chExt cx="9771409" cy="1090500"/>
            </a:xfrm>
          </p:grpSpPr>
          <p:sp>
            <p:nvSpPr>
              <p:cNvPr id="31" name="Google Shape;31;p1"/>
              <p:cNvSpPr/>
              <p:nvPr/>
            </p:nvSpPr>
            <p:spPr>
              <a:xfrm>
                <a:off x="44200453" y="28362388"/>
                <a:ext cx="9771300" cy="10905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32" name="Google Shape;32;p1">
                <a:hlinkClick r:id="rId6"/>
              </p:cNvPr>
              <p:cNvPicPr preferRelativeResize="0"/>
              <p:nvPr/>
            </p:nvPicPr>
            <p:blipFill rotWithShape="1">
              <a:blip r:embed="rId7">
                <a:alphaModFix/>
              </a:blip>
              <a:srcRect b="0" l="0" r="0" t="0"/>
              <a:stretch/>
            </p:blipFill>
            <p:spPr>
              <a:xfrm>
                <a:off x="44326394" y="28460719"/>
                <a:ext cx="914401" cy="914399"/>
              </a:xfrm>
              <a:prstGeom prst="rect">
                <a:avLst/>
              </a:prstGeom>
              <a:noFill/>
              <a:ln>
                <a:noFill/>
              </a:ln>
            </p:spPr>
          </p:pic>
          <p:sp>
            <p:nvSpPr>
              <p:cNvPr id="33" name="Google Shape;33;p1"/>
              <p:cNvSpPr txBox="1"/>
              <p:nvPr/>
            </p:nvSpPr>
            <p:spPr>
              <a:xfrm>
                <a:off x="45300663" y="28552306"/>
                <a:ext cx="8671200" cy="71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grpSp>
      <p:sp>
        <p:nvSpPr>
          <p:cNvPr id="34" name="Google Shape;34;p1"/>
          <p:cNvSpPr/>
          <p:nvPr/>
        </p:nvSpPr>
        <p:spPr>
          <a:xfrm>
            <a:off x="0" y="0"/>
            <a:ext cx="43891200" cy="4800600"/>
          </a:xfrm>
          <a:prstGeom prst="roundRect">
            <a:avLst>
              <a:gd fmla="val 1956" name="adj"/>
            </a:avLst>
          </a:prstGeom>
          <a:gradFill>
            <a:gsLst>
              <a:gs pos="0">
                <a:srgbClr val="C4E0B2"/>
              </a:gs>
              <a:gs pos="100000">
                <a:schemeClr val="lt1"/>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cxnSp>
        <p:nvCxnSpPr>
          <p:cNvPr id="35" name="Google Shape;35;p1"/>
          <p:cNvCxnSpPr/>
          <p:nvPr/>
        </p:nvCxnSpPr>
        <p:spPr>
          <a:xfrm>
            <a:off x="0" y="4800600"/>
            <a:ext cx="43891200" cy="0"/>
          </a:xfrm>
          <a:prstGeom prst="straightConnector1">
            <a:avLst/>
          </a:prstGeom>
          <a:noFill/>
          <a:ln cap="flat" cmpd="sng" w="174625">
            <a:solidFill>
              <a:srgbClr val="C4E0B2"/>
            </a:solidFill>
            <a:prstDash val="solid"/>
            <a:round/>
            <a:headEnd len="sm" w="sm" type="none"/>
            <a:tailEnd len="sm" w="sm" type="none"/>
          </a:ln>
        </p:spPr>
      </p:cxnSp>
      <p:sp>
        <p:nvSpPr>
          <p:cNvPr id="36" name="Google Shape;36;p1"/>
          <p:cNvSpPr txBox="1"/>
          <p:nvPr/>
        </p:nvSpPr>
        <p:spPr>
          <a:xfrm>
            <a:off x="44487206" y="31099466"/>
            <a:ext cx="7629600" cy="1399500"/>
          </a:xfrm>
          <a:prstGeom prst="rect">
            <a:avLst/>
          </a:prstGeom>
          <a:noFill/>
          <a:ln>
            <a:noFill/>
          </a:ln>
        </p:spPr>
        <p:txBody>
          <a:bodyPr anchorCtr="0" anchor="t" bIns="32650" lIns="65300" spcFirstLastPara="1" rIns="65300" wrap="square" tIns="32650">
            <a:noAutofit/>
          </a:bodyPr>
          <a:lstStyle/>
          <a:p>
            <a:pPr indent="-401637" lvl="0" marL="401637" marR="0" rtl="0" algn="l">
              <a:lnSpc>
                <a:spcPct val="92857"/>
              </a:lnSpc>
              <a:spcBef>
                <a:spcPts val="0"/>
              </a:spcBef>
              <a:spcAft>
                <a:spcPts val="0"/>
              </a:spcAft>
              <a:buNone/>
            </a:pPr>
            <a:r>
              <a:rPr lang="en-US" sz="2800">
                <a:solidFill>
                  <a:schemeClr val="lt1"/>
                </a:solidFill>
                <a:latin typeface="Calibri"/>
                <a:ea typeface="Calibri"/>
                <a:cs typeface="Calibri"/>
                <a:sym typeface="Calibri"/>
              </a:rPr>
              <a:t>©2015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endParaRPr/>
          </a:p>
          <a:p>
            <a:pPr indent="0" lvl="0" marL="288925" marR="0" rtl="0" algn="l">
              <a:lnSpc>
                <a:spcPct val="108333"/>
              </a:lnSpc>
              <a:spcBef>
                <a:spcPts val="0"/>
              </a:spcBef>
              <a:spcAft>
                <a:spcPts val="0"/>
              </a:spcAft>
              <a:buNone/>
            </a:pP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a:t>
            </a:r>
            <a:endParaRPr/>
          </a:p>
          <a:p>
            <a:pPr indent="0" lvl="0" marL="288925" marR="0" rtl="0" algn="l">
              <a:lnSpc>
                <a:spcPct val="108333"/>
              </a:lnSpc>
              <a:spcBef>
                <a:spcPts val="0"/>
              </a:spcBef>
              <a:spcAft>
                <a:spcPts val="0"/>
              </a:spcAft>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endParaRPr sz="2400">
              <a:solidFill>
                <a:schemeClr val="lt1"/>
              </a:solidFill>
              <a:latin typeface="Calibri"/>
              <a:ea typeface="Calibri"/>
              <a:cs typeface="Calibri"/>
              <a:sym typeface="Calibri"/>
            </a:endParaRPr>
          </a:p>
          <a:p>
            <a:pPr indent="0" lvl="0" marL="288925" marR="0" rtl="0" algn="l">
              <a:lnSpc>
                <a:spcPct val="108333"/>
              </a:lnSpc>
              <a:spcBef>
                <a:spcPts val="0"/>
              </a:spcBef>
              <a:spcAft>
                <a:spcPts val="0"/>
              </a:spcAft>
              <a:buNone/>
            </a:pP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sp>
        <p:nvSpPr>
          <p:cNvPr id="37" name="Google Shape;37;p1"/>
          <p:cNvSpPr txBox="1"/>
          <p:nvPr/>
        </p:nvSpPr>
        <p:spPr>
          <a:xfrm>
            <a:off x="1484177" y="32124584"/>
            <a:ext cx="2514600" cy="374400"/>
          </a:xfrm>
          <a:prstGeom prst="rect">
            <a:avLst/>
          </a:prstGeom>
          <a:noFill/>
          <a:ln>
            <a:noFill/>
          </a:ln>
        </p:spPr>
        <p:txBody>
          <a:bodyPr anchorCtr="0" anchor="t" bIns="45600" lIns="91250" spcFirstLastPara="1" rIns="91250" wrap="square" tIns="45600">
            <a:noAutofit/>
          </a:bodyPr>
          <a:lstStyle/>
          <a:p>
            <a:pPr indent="0" lvl="0" marL="0" marR="0" rtl="0" algn="l">
              <a:lnSpc>
                <a:spcPct val="65000"/>
              </a:lnSpc>
              <a:spcBef>
                <a:spcPts val="0"/>
              </a:spcBef>
              <a:spcAft>
                <a:spcPts val="0"/>
              </a:spcAft>
              <a:buNone/>
            </a:pPr>
            <a:r>
              <a:rPr b="1" lang="en-US" sz="700">
                <a:solidFill>
                  <a:srgbClr val="BFBFBF"/>
                </a:solidFill>
                <a:latin typeface="Arial"/>
                <a:ea typeface="Arial"/>
                <a:cs typeface="Arial"/>
                <a:sym typeface="Arial"/>
              </a:rPr>
              <a:t>RESEARCH POSTER PRESENTATION DESIGN © 2015</a:t>
            </a:r>
            <a:endParaRPr b="1" sz="700">
              <a:solidFill>
                <a:srgbClr val="BFBFBF"/>
              </a:solidFill>
              <a:latin typeface="Arial"/>
              <a:ea typeface="Arial"/>
              <a:cs typeface="Arial"/>
              <a:sym typeface="Arial"/>
            </a:endParaRPr>
          </a:p>
          <a:p>
            <a:pPr indent="0" lvl="0" marL="0" marR="0" rtl="0" algn="l">
              <a:lnSpc>
                <a:spcPct val="65000"/>
              </a:lnSpc>
              <a:spcBef>
                <a:spcPts val="600"/>
              </a:spcBef>
              <a:spcAft>
                <a:spcPts val="0"/>
              </a:spcAft>
              <a:buNone/>
            </a:pPr>
            <a:r>
              <a:rPr b="1" lang="en-US" sz="1200">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48"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tackoverflow.com/questions/46786327/why-bubble-sort-is-faster-than-quick-sort" TargetMode="External"/><Relationship Id="rId4" Type="http://schemas.openxmlformats.org/officeDocument/2006/relationships/hyperlink" Target="https://www.studytonight.com/data-structures/bubble-sort" TargetMode="External"/><Relationship Id="rId5" Type="http://schemas.openxmlformats.org/officeDocument/2006/relationships/hyperlink" Target="http://www.ijcttjournal.org/Volume14/number-1/IJCTT-V14P109.pdf" TargetMode="External"/><Relationship Id="rId6" Type="http://schemas.openxmlformats.org/officeDocument/2006/relationships/image" Target="../media/image8.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3"/>
          <p:cNvSpPr txBox="1"/>
          <p:nvPr>
            <p:ph idx="1" type="body"/>
          </p:nvPr>
        </p:nvSpPr>
        <p:spPr>
          <a:xfrm>
            <a:off x="459674" y="6733677"/>
            <a:ext cx="10056813" cy="14410076"/>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1F3864"/>
              </a:buClr>
              <a:buSzPts val="4400"/>
              <a:buNone/>
            </a:pPr>
            <a:r>
              <a:rPr lang="en-US" sz="4400"/>
              <a:t>SORTING is basically required to arrange the data acccording to their values in order to make  the process of searching easier.It is one of the most common data-processing activities.</a:t>
            </a:r>
            <a:endParaRPr/>
          </a:p>
          <a:p>
            <a:pPr indent="0" lvl="0" marL="0" rtl="0" algn="l">
              <a:spcBef>
                <a:spcPts val="880"/>
              </a:spcBef>
              <a:spcAft>
                <a:spcPts val="0"/>
              </a:spcAft>
              <a:buClr>
                <a:srgbClr val="1F3864"/>
              </a:buClr>
              <a:buSzPts val="4400"/>
              <a:buNone/>
            </a:pPr>
            <a:r>
              <a:rPr lang="en-US" sz="4400"/>
              <a:t>	SORT</a:t>
            </a:r>
            <a:endParaRPr/>
          </a:p>
          <a:p>
            <a:pPr indent="0" lvl="0" marL="0" rtl="0" algn="l">
              <a:spcBef>
                <a:spcPts val="880"/>
              </a:spcBef>
              <a:spcAft>
                <a:spcPts val="0"/>
              </a:spcAft>
              <a:buClr>
                <a:srgbClr val="1F3864"/>
              </a:buClr>
              <a:buSzPts val="4400"/>
              <a:buNone/>
            </a:pPr>
            <a:r>
              <a:rPr lang="en-US" sz="4400"/>
              <a:t>Internal	           External</a:t>
            </a:r>
            <a:endParaRPr sz="4400"/>
          </a:p>
          <a:p>
            <a:pPr indent="-279400" lvl="0" marL="0" rtl="0" algn="l">
              <a:spcBef>
                <a:spcPts val="880"/>
              </a:spcBef>
              <a:spcAft>
                <a:spcPts val="0"/>
              </a:spcAft>
              <a:buClr>
                <a:srgbClr val="1F3864"/>
              </a:buClr>
              <a:buSzPts val="4400"/>
              <a:buFont typeface="Arial"/>
              <a:buChar char="•"/>
            </a:pPr>
            <a:r>
              <a:rPr lang="en-US" sz="4400"/>
              <a:t>Insertion	           Merge</a:t>
            </a:r>
            <a:endParaRPr sz="4400"/>
          </a:p>
          <a:p>
            <a:pPr indent="0" lvl="0" marL="0" rtl="0" algn="l">
              <a:spcBef>
                <a:spcPts val="880"/>
              </a:spcBef>
              <a:spcAft>
                <a:spcPts val="0"/>
              </a:spcAft>
              <a:buClr>
                <a:srgbClr val="1F3864"/>
              </a:buClr>
              <a:buSzPts val="4400"/>
              <a:buNone/>
            </a:pPr>
            <a:r>
              <a:rPr lang="en-US" sz="4400"/>
              <a:t>• Shell</a:t>
            </a:r>
            <a:endParaRPr/>
          </a:p>
          <a:p>
            <a:pPr indent="0" lvl="0" marL="0" rtl="0" algn="l">
              <a:spcBef>
                <a:spcPts val="880"/>
              </a:spcBef>
              <a:spcAft>
                <a:spcPts val="0"/>
              </a:spcAft>
              <a:buClr>
                <a:srgbClr val="1F3864"/>
              </a:buClr>
              <a:buSzPts val="4400"/>
              <a:buNone/>
            </a:pPr>
            <a:r>
              <a:rPr lang="en-US" sz="4400"/>
              <a:t>• Selection</a:t>
            </a:r>
            <a:endParaRPr/>
          </a:p>
          <a:p>
            <a:pPr indent="0" lvl="0" marL="0" rtl="0" algn="l">
              <a:spcBef>
                <a:spcPts val="880"/>
              </a:spcBef>
              <a:spcAft>
                <a:spcPts val="0"/>
              </a:spcAft>
              <a:buClr>
                <a:srgbClr val="1F3864"/>
              </a:buClr>
              <a:buSzPts val="4400"/>
              <a:buNone/>
            </a:pPr>
            <a:r>
              <a:rPr lang="en-US" sz="4400"/>
              <a:t>• Heap</a:t>
            </a:r>
            <a:endParaRPr/>
          </a:p>
          <a:p>
            <a:pPr indent="0" lvl="0" marL="0" rtl="0" algn="l">
              <a:spcBef>
                <a:spcPts val="880"/>
              </a:spcBef>
              <a:spcAft>
                <a:spcPts val="0"/>
              </a:spcAft>
              <a:buClr>
                <a:srgbClr val="1F3864"/>
              </a:buClr>
              <a:buSzPts val="4400"/>
              <a:buNone/>
            </a:pPr>
            <a:r>
              <a:rPr lang="en-US" sz="4400"/>
              <a:t>• Bubble</a:t>
            </a:r>
            <a:endParaRPr/>
          </a:p>
          <a:p>
            <a:pPr indent="0" lvl="0" marL="0" rtl="0" algn="l">
              <a:spcBef>
                <a:spcPts val="880"/>
              </a:spcBef>
              <a:spcAft>
                <a:spcPts val="0"/>
              </a:spcAft>
              <a:buClr>
                <a:srgbClr val="1F3864"/>
              </a:buClr>
              <a:buSzPts val="4400"/>
              <a:buNone/>
            </a:pPr>
            <a:r>
              <a:rPr lang="en-US" sz="4400"/>
              <a:t>• Quick</a:t>
            </a:r>
            <a:endParaRPr/>
          </a:p>
          <a:p>
            <a:pPr indent="0" lvl="0" marL="0" rtl="0" algn="l">
              <a:spcBef>
                <a:spcPts val="880"/>
              </a:spcBef>
              <a:spcAft>
                <a:spcPts val="0"/>
              </a:spcAft>
              <a:buClr>
                <a:srgbClr val="1F3864"/>
              </a:buClr>
              <a:buSzPts val="4400"/>
              <a:buNone/>
            </a:pPr>
            <a:r>
              <a:rPr lang="en-US" sz="4400"/>
              <a:t>Sorting is basically of 3 types:</a:t>
            </a:r>
            <a:endParaRPr/>
          </a:p>
          <a:p>
            <a:pPr indent="0" lvl="0" marL="0" rtl="0" algn="l">
              <a:spcBef>
                <a:spcPts val="880"/>
              </a:spcBef>
              <a:spcAft>
                <a:spcPts val="0"/>
              </a:spcAft>
              <a:buClr>
                <a:srgbClr val="1F3864"/>
              </a:buClr>
              <a:buSzPts val="4400"/>
              <a:buNone/>
            </a:pPr>
            <a:r>
              <a:rPr lang="en-US" sz="4400"/>
              <a:t>Selection :</a:t>
            </a:r>
            <a:endParaRPr/>
          </a:p>
          <a:p>
            <a:pPr indent="0" lvl="0" marL="0" rtl="0" algn="l">
              <a:spcBef>
                <a:spcPts val="880"/>
              </a:spcBef>
              <a:spcAft>
                <a:spcPts val="0"/>
              </a:spcAft>
              <a:buClr>
                <a:srgbClr val="1F3864"/>
              </a:buClr>
              <a:buSzPts val="4400"/>
              <a:buNone/>
            </a:pPr>
            <a:r>
              <a:rPr lang="en-US" sz="4400"/>
              <a:t>Insertion</a:t>
            </a:r>
            <a:endParaRPr/>
          </a:p>
          <a:p>
            <a:pPr indent="0" lvl="0" marL="0" rtl="0" algn="l">
              <a:spcBef>
                <a:spcPts val="880"/>
              </a:spcBef>
              <a:spcAft>
                <a:spcPts val="0"/>
              </a:spcAft>
              <a:buClr>
                <a:srgbClr val="1F3864"/>
              </a:buClr>
              <a:buSzPts val="4400"/>
              <a:buNone/>
            </a:pPr>
            <a:r>
              <a:rPr lang="en-US" sz="4400"/>
              <a:t>Exchange: Bubble sort and  quick sort</a:t>
            </a:r>
            <a:endParaRPr/>
          </a:p>
          <a:p>
            <a:pPr indent="0" lvl="0" marL="0" rtl="0" algn="l">
              <a:spcBef>
                <a:spcPts val="880"/>
              </a:spcBef>
              <a:spcAft>
                <a:spcPts val="0"/>
              </a:spcAft>
              <a:buClr>
                <a:srgbClr val="1F3864"/>
              </a:buClr>
              <a:buSzPts val="4400"/>
              <a:buNone/>
            </a:pPr>
            <a:r>
              <a:t/>
            </a:r>
            <a:endParaRPr sz="4400"/>
          </a:p>
        </p:txBody>
      </p:sp>
      <p:sp>
        <p:nvSpPr>
          <p:cNvPr id="61" name="Google Shape;61;p3"/>
          <p:cNvSpPr txBox="1"/>
          <p:nvPr>
            <p:ph idx="2" type="body"/>
          </p:nvPr>
        </p:nvSpPr>
        <p:spPr>
          <a:xfrm>
            <a:off x="0" y="5871911"/>
            <a:ext cx="10048875" cy="86176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1F3864"/>
              </a:buClr>
              <a:buSzPts val="4400"/>
              <a:buNone/>
            </a:pPr>
            <a:r>
              <a:rPr lang="en-US" sz="4400"/>
              <a:t>INTRODUCTION</a:t>
            </a:r>
            <a:endParaRPr sz="4400"/>
          </a:p>
        </p:txBody>
      </p:sp>
      <p:sp>
        <p:nvSpPr>
          <p:cNvPr id="62" name="Google Shape;62;p3"/>
          <p:cNvSpPr txBox="1"/>
          <p:nvPr>
            <p:ph idx="3" type="body"/>
          </p:nvPr>
        </p:nvSpPr>
        <p:spPr>
          <a:xfrm>
            <a:off x="453323" y="20281988"/>
            <a:ext cx="10050462" cy="86176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1F3864"/>
              </a:buClr>
              <a:buSzPts val="4400"/>
              <a:buNone/>
            </a:pPr>
            <a:r>
              <a:rPr lang="en-US" sz="4400"/>
              <a:t>ABSTRACT</a:t>
            </a:r>
            <a:endParaRPr sz="4400"/>
          </a:p>
        </p:txBody>
      </p:sp>
      <p:sp>
        <p:nvSpPr>
          <p:cNvPr id="63" name="Google Shape;63;p3"/>
          <p:cNvSpPr txBox="1"/>
          <p:nvPr>
            <p:ph idx="4" type="body"/>
          </p:nvPr>
        </p:nvSpPr>
        <p:spPr>
          <a:xfrm>
            <a:off x="11460150" y="6378475"/>
            <a:ext cx="10048800" cy="25957200"/>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1F3864"/>
              </a:buClr>
              <a:buSzPts val="4400"/>
              <a:buNone/>
            </a:pPr>
            <a:r>
              <a:rPr b="1" lang="en-US" sz="4400"/>
              <a:t>Bubble Sort</a:t>
            </a:r>
            <a:r>
              <a:rPr lang="en-US" sz="4400"/>
              <a:t> is a simple algorithm which is used to sort a given set of n elements provided in form of an array with n number of elements. Bubble Sort compares all the element one by one and sort them based on their values.</a:t>
            </a:r>
            <a:endParaRPr/>
          </a:p>
          <a:p>
            <a:pPr indent="0" lvl="0" marL="0" rtl="0" algn="l">
              <a:spcBef>
                <a:spcPts val="880"/>
              </a:spcBef>
              <a:spcAft>
                <a:spcPts val="0"/>
              </a:spcAft>
              <a:buClr>
                <a:srgbClr val="1F3864"/>
              </a:buClr>
              <a:buSzPts val="4400"/>
              <a:buNone/>
            </a:pPr>
            <a:r>
              <a:rPr lang="en-US" sz="4400"/>
              <a:t>If the given array has to be sorted in ascending order, then bubble sort will start by comparing the first element of the array with the second element, if the first element is greater than the second element, it will </a:t>
            </a:r>
            <a:r>
              <a:rPr b="1" lang="en-US" sz="4400"/>
              <a:t>swap</a:t>
            </a:r>
            <a:r>
              <a:rPr lang="en-US" sz="4400"/>
              <a:t> both the elements, and then move on to compare the second and the third element, and so on.</a:t>
            </a:r>
            <a:endParaRPr/>
          </a:p>
          <a:p>
            <a:pPr indent="0" lvl="0" marL="0" rtl="0" algn="l">
              <a:spcBef>
                <a:spcPts val="880"/>
              </a:spcBef>
              <a:spcAft>
                <a:spcPts val="0"/>
              </a:spcAft>
              <a:buClr>
                <a:srgbClr val="1F3864"/>
              </a:buClr>
              <a:buSzPts val="4400"/>
              <a:buNone/>
            </a:pPr>
            <a:r>
              <a:rPr lang="en-US" sz="4400"/>
              <a:t>If we have total n elements, then we need to repeat this process for n-1 times.</a:t>
            </a:r>
            <a:endParaRPr/>
          </a:p>
          <a:p>
            <a:pPr indent="0" lvl="0" marL="0" rtl="0" algn="l">
              <a:spcBef>
                <a:spcPts val="880"/>
              </a:spcBef>
              <a:spcAft>
                <a:spcPts val="0"/>
              </a:spcAft>
              <a:buClr>
                <a:srgbClr val="1F3864"/>
              </a:buClr>
              <a:buSzPts val="4400"/>
              <a:buNone/>
            </a:pPr>
            <a:r>
              <a:rPr lang="en-US" sz="4400"/>
              <a:t>It is known as </a:t>
            </a:r>
            <a:r>
              <a:rPr b="1" lang="en-US" sz="4400"/>
              <a:t>bubble sort</a:t>
            </a:r>
            <a:r>
              <a:rPr lang="en-US" sz="4400"/>
              <a:t>, because with every complete iteration the largest element in the given array, bubbles up towards the last place or the highest index, </a:t>
            </a:r>
            <a:endParaRPr/>
          </a:p>
          <a:p>
            <a:pPr indent="0" lvl="0" marL="0" rtl="0" algn="l">
              <a:spcBef>
                <a:spcPts val="880"/>
              </a:spcBef>
              <a:spcAft>
                <a:spcPts val="0"/>
              </a:spcAft>
              <a:buClr>
                <a:srgbClr val="1F3864"/>
              </a:buClr>
              <a:buSzPts val="4400"/>
              <a:buNone/>
            </a:pPr>
            <a:r>
              <a:rPr lang="en-US" sz="4400"/>
              <a:t>Sorting takes place by stepping through all the elements one-by-one and comparing it with the adjacent element and swapping them if required.</a:t>
            </a:r>
            <a:endParaRPr/>
          </a:p>
          <a:p>
            <a:pPr indent="0" lvl="0" marL="0" rtl="0" algn="l">
              <a:spcBef>
                <a:spcPts val="880"/>
              </a:spcBef>
              <a:spcAft>
                <a:spcPts val="0"/>
              </a:spcAft>
              <a:buClr>
                <a:srgbClr val="1F3864"/>
              </a:buClr>
              <a:buSzPts val="4400"/>
              <a:buNone/>
            </a:pPr>
            <a:r>
              <a:rPr b="1" lang="en-US" sz="4400"/>
              <a:t>Implementing Bubble Sort Algorithm</a:t>
            </a:r>
            <a:endParaRPr/>
          </a:p>
          <a:p>
            <a:pPr indent="0" lvl="0" marL="0" rtl="0" algn="l">
              <a:spcBef>
                <a:spcPts val="880"/>
              </a:spcBef>
              <a:spcAft>
                <a:spcPts val="0"/>
              </a:spcAft>
              <a:buClr>
                <a:srgbClr val="1F3864"/>
              </a:buClr>
              <a:buSzPts val="4400"/>
              <a:buNone/>
            </a:pPr>
            <a:r>
              <a:rPr lang="en-US" sz="4400"/>
              <a:t>Following are the steps involved in bubble sort(for sorting a given array in ascending order):</a:t>
            </a:r>
            <a:endParaRPr/>
          </a:p>
          <a:p>
            <a:pPr indent="-279400" lvl="0" marL="0" rtl="0" algn="l">
              <a:spcBef>
                <a:spcPts val="880"/>
              </a:spcBef>
              <a:spcAft>
                <a:spcPts val="0"/>
              </a:spcAft>
              <a:buClr>
                <a:srgbClr val="1F3864"/>
              </a:buClr>
              <a:buSzPts val="4400"/>
              <a:buFont typeface="Arial"/>
              <a:buChar char="•"/>
            </a:pPr>
            <a:r>
              <a:rPr lang="en-US" sz="4400"/>
              <a:t>Starting with the first element(index = 0), compare the current element with the next element of the array.</a:t>
            </a:r>
            <a:endParaRPr/>
          </a:p>
          <a:p>
            <a:pPr indent="-279400" lvl="0" marL="0" rtl="0" algn="l">
              <a:spcBef>
                <a:spcPts val="880"/>
              </a:spcBef>
              <a:spcAft>
                <a:spcPts val="0"/>
              </a:spcAft>
              <a:buClr>
                <a:srgbClr val="1F3864"/>
              </a:buClr>
              <a:buSzPts val="4400"/>
              <a:buFont typeface="Arial"/>
              <a:buChar char="•"/>
            </a:pPr>
            <a:r>
              <a:rPr lang="en-US" sz="4400"/>
              <a:t>If the current element is greater than the next element of the array, swap them.</a:t>
            </a:r>
            <a:endParaRPr/>
          </a:p>
          <a:p>
            <a:pPr indent="-279400" lvl="0" marL="0" rtl="0" algn="l">
              <a:spcBef>
                <a:spcPts val="880"/>
              </a:spcBef>
              <a:spcAft>
                <a:spcPts val="0"/>
              </a:spcAft>
              <a:buClr>
                <a:srgbClr val="1F3864"/>
              </a:buClr>
              <a:buSzPts val="4400"/>
              <a:buFont typeface="Arial"/>
              <a:buChar char="•"/>
            </a:pPr>
            <a:r>
              <a:rPr lang="en-US" sz="4400"/>
              <a:t>If the current element is less than the next element, move to the next element. </a:t>
            </a:r>
            <a:r>
              <a:rPr b="1" lang="en-US" sz="4400"/>
              <a:t>Repeat Step 1</a:t>
            </a:r>
            <a:r>
              <a:rPr lang="en-US" sz="4400"/>
              <a:t>.</a:t>
            </a:r>
            <a:endParaRPr/>
          </a:p>
          <a:p>
            <a:pPr indent="0" lvl="0" marL="0" rtl="0" algn="l">
              <a:spcBef>
                <a:spcPts val="880"/>
              </a:spcBef>
              <a:spcAft>
                <a:spcPts val="0"/>
              </a:spcAft>
              <a:buClr>
                <a:srgbClr val="1F3864"/>
              </a:buClr>
              <a:buSzPts val="4400"/>
              <a:buNone/>
            </a:pPr>
            <a:br>
              <a:rPr lang="en-US" sz="4400"/>
            </a:br>
            <a:endParaRPr sz="4400"/>
          </a:p>
          <a:p>
            <a:pPr indent="0" lvl="0" marL="0" rtl="0" algn="l">
              <a:spcBef>
                <a:spcPts val="480"/>
              </a:spcBef>
              <a:spcAft>
                <a:spcPts val="0"/>
              </a:spcAft>
              <a:buClr>
                <a:srgbClr val="1F3864"/>
              </a:buClr>
              <a:buSzPts val="2400"/>
              <a:buNone/>
            </a:pPr>
            <a:r>
              <a:t/>
            </a:r>
            <a:endParaRPr/>
          </a:p>
        </p:txBody>
      </p:sp>
      <p:sp>
        <p:nvSpPr>
          <p:cNvPr id="64" name="Google Shape;64;p3"/>
          <p:cNvSpPr txBox="1"/>
          <p:nvPr>
            <p:ph idx="5" type="body"/>
          </p:nvPr>
        </p:nvSpPr>
        <p:spPr>
          <a:xfrm>
            <a:off x="11460160" y="5601353"/>
            <a:ext cx="10048875" cy="800211"/>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1F3864"/>
              </a:buClr>
              <a:buSzPts val="4000"/>
              <a:buNone/>
            </a:pPr>
            <a:r>
              <a:rPr lang="en-US" sz="4000"/>
              <a:t>THEORY</a:t>
            </a:r>
            <a:endParaRPr sz="4000"/>
          </a:p>
        </p:txBody>
      </p:sp>
      <p:sp>
        <p:nvSpPr>
          <p:cNvPr id="65" name="Google Shape;65;p3"/>
          <p:cNvSpPr txBox="1"/>
          <p:nvPr>
            <p:ph idx="6" type="body"/>
          </p:nvPr>
        </p:nvSpPr>
        <p:spPr>
          <a:xfrm>
            <a:off x="22448850" y="6378299"/>
            <a:ext cx="10048800" cy="26539800"/>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2C3F71"/>
              </a:buClr>
              <a:buSzPts val="3600"/>
              <a:buFont typeface="Arial"/>
              <a:buNone/>
            </a:pPr>
            <a:r>
              <a:rPr lang="en-US" sz="3600">
                <a:solidFill>
                  <a:srgbClr val="2C3F71"/>
                </a:solidFill>
                <a:latin typeface="Calibri"/>
                <a:ea typeface="Calibri"/>
                <a:cs typeface="Calibri"/>
                <a:sym typeface="Calibri"/>
              </a:rPr>
              <a:t>One of the most widely studied practical problems in computer science is sorting: the use of a computer to put files in order. A person wishing to use a computer to sort is faced with the problem of determining which of the many available algorithms is best suited for his purpose. This task is becoming less difficult than it once was for three reasons. First, sorting is an area in which the mathematical analysis of algorithms has been particularly successful: we can predict the performance of many sorting methods and compare them intelligently. Second, we have a great deal of experience using sorting algorithm, and we can learn from that experience to separate good algorithms from bad ones. Third, if the tile fits into the memory of the computer, there is one algorithm, called Quicksort, which has been shown to perform well in a variety of situations. Not only is this algorithm simpler than many other sorting algorithms, but empirical and analytic studies show that Quicksort can be expected to be up to twice as fast as its nearest competitors. </a:t>
            </a:r>
            <a:endParaRPr sz="3600">
              <a:solidFill>
                <a:srgbClr val="2C3F71"/>
              </a:solidFill>
              <a:latin typeface="Calibri"/>
              <a:ea typeface="Calibri"/>
              <a:cs typeface="Calibri"/>
              <a:sym typeface="Calibri"/>
            </a:endParaRPr>
          </a:p>
          <a:p>
            <a:pPr indent="0" lvl="0" marL="0" rtl="0" algn="l">
              <a:spcBef>
                <a:spcPts val="720"/>
              </a:spcBef>
              <a:spcAft>
                <a:spcPts val="0"/>
              </a:spcAft>
              <a:buClr>
                <a:srgbClr val="2C3F71"/>
              </a:buClr>
              <a:buSzPts val="3600"/>
              <a:buFont typeface="Arial"/>
              <a:buNone/>
            </a:pPr>
            <a:r>
              <a:rPr b="1" lang="en-US" sz="3600">
                <a:solidFill>
                  <a:srgbClr val="2C3F71"/>
                </a:solidFill>
                <a:latin typeface="Calibri"/>
                <a:ea typeface="Calibri"/>
                <a:cs typeface="Calibri"/>
                <a:sym typeface="Calibri"/>
              </a:rPr>
              <a:t>The three steps of quicksort are :</a:t>
            </a:r>
            <a:endParaRPr b="1" sz="3600">
              <a:solidFill>
                <a:srgbClr val="2C3F71"/>
              </a:solidFill>
              <a:latin typeface="Calibri"/>
              <a:ea typeface="Calibri"/>
              <a:cs typeface="Calibri"/>
              <a:sym typeface="Calibri"/>
            </a:endParaRPr>
          </a:p>
          <a:p>
            <a:pPr indent="0" lvl="0" marL="0" rtl="0" algn="l">
              <a:spcBef>
                <a:spcPts val="720"/>
              </a:spcBef>
              <a:spcAft>
                <a:spcPts val="0"/>
              </a:spcAft>
              <a:buClr>
                <a:srgbClr val="2C3F71"/>
              </a:buClr>
              <a:buSzPts val="3600"/>
              <a:buFont typeface="Arial"/>
              <a:buNone/>
            </a:pPr>
            <a:r>
              <a:rPr b="1" lang="en-US" sz="3600">
                <a:solidFill>
                  <a:srgbClr val="2C3F71"/>
                </a:solidFill>
                <a:latin typeface="Calibri"/>
                <a:ea typeface="Calibri"/>
                <a:cs typeface="Calibri"/>
                <a:sym typeface="Calibri"/>
              </a:rPr>
              <a:t>Divide</a:t>
            </a:r>
            <a:r>
              <a:rPr lang="en-US" sz="3600">
                <a:solidFill>
                  <a:srgbClr val="2C3F71"/>
                </a:solidFill>
                <a:latin typeface="Calibri"/>
                <a:ea typeface="Calibri"/>
                <a:cs typeface="Calibri"/>
                <a:sym typeface="Calibri"/>
              </a:rPr>
              <a:t> : Rearrange the elements and split the array into two sub arrays such that each element</a:t>
            </a:r>
            <a:endParaRPr sz="2500">
              <a:solidFill>
                <a:srgbClr val="2C3F71"/>
              </a:solidFill>
            </a:endParaRPr>
          </a:p>
          <a:p>
            <a:pPr indent="0" lvl="0" marL="0" rtl="0" algn="l">
              <a:spcBef>
                <a:spcPts val="720"/>
              </a:spcBef>
              <a:spcAft>
                <a:spcPts val="0"/>
              </a:spcAft>
              <a:buClr>
                <a:srgbClr val="2C3F71"/>
              </a:buClr>
              <a:buSzPts val="3600"/>
              <a:buFont typeface="Arial"/>
              <a:buNone/>
            </a:pPr>
            <a:r>
              <a:rPr lang="en-US" sz="3600">
                <a:solidFill>
                  <a:srgbClr val="2C3F71"/>
                </a:solidFill>
                <a:latin typeface="Calibri"/>
                <a:ea typeface="Calibri"/>
                <a:cs typeface="Calibri"/>
                <a:sym typeface="Calibri"/>
              </a:rPr>
              <a:t>on the left sub array is less than or equal to the middle element and each element in the right</a:t>
            </a:r>
            <a:endParaRPr sz="2500">
              <a:solidFill>
                <a:srgbClr val="2C3F71"/>
              </a:solidFill>
            </a:endParaRPr>
          </a:p>
          <a:p>
            <a:pPr indent="0" lvl="0" marL="0" rtl="0" algn="l">
              <a:spcBef>
                <a:spcPts val="720"/>
              </a:spcBef>
              <a:spcAft>
                <a:spcPts val="0"/>
              </a:spcAft>
              <a:buClr>
                <a:srgbClr val="2C3F71"/>
              </a:buClr>
              <a:buSzPts val="3600"/>
              <a:buFont typeface="Arial"/>
              <a:buNone/>
            </a:pPr>
            <a:r>
              <a:rPr lang="en-US" sz="3600">
                <a:solidFill>
                  <a:srgbClr val="2C3F71"/>
                </a:solidFill>
                <a:latin typeface="Calibri"/>
                <a:ea typeface="Calibri"/>
                <a:cs typeface="Calibri"/>
                <a:sym typeface="Calibri"/>
              </a:rPr>
              <a:t>sub array is greater than the middle element.</a:t>
            </a:r>
            <a:endParaRPr sz="2500">
              <a:solidFill>
                <a:srgbClr val="2C3F71"/>
              </a:solidFill>
            </a:endParaRPr>
          </a:p>
          <a:p>
            <a:pPr indent="0" lvl="0" marL="0" rtl="0" algn="l">
              <a:spcBef>
                <a:spcPts val="720"/>
              </a:spcBef>
              <a:spcAft>
                <a:spcPts val="0"/>
              </a:spcAft>
              <a:buClr>
                <a:srgbClr val="2C3F71"/>
              </a:buClr>
              <a:buSzPts val="3600"/>
              <a:buFont typeface="Arial"/>
              <a:buNone/>
            </a:pPr>
            <a:r>
              <a:rPr b="1" lang="en-US" sz="3600">
                <a:solidFill>
                  <a:srgbClr val="2C3F71"/>
                </a:solidFill>
                <a:latin typeface="Calibri"/>
                <a:ea typeface="Calibri"/>
                <a:cs typeface="Calibri"/>
                <a:sym typeface="Calibri"/>
              </a:rPr>
              <a:t>Conquer</a:t>
            </a:r>
            <a:r>
              <a:rPr lang="en-US" sz="3600">
                <a:solidFill>
                  <a:srgbClr val="2C3F71"/>
                </a:solidFill>
                <a:latin typeface="Calibri"/>
                <a:ea typeface="Calibri"/>
                <a:cs typeface="Calibri"/>
                <a:sym typeface="Calibri"/>
              </a:rPr>
              <a:t> : Recursively sort the two sub arrays.</a:t>
            </a:r>
            <a:endParaRPr sz="3600">
              <a:solidFill>
                <a:srgbClr val="2C3F71"/>
              </a:solidFill>
              <a:latin typeface="Calibri"/>
              <a:ea typeface="Calibri"/>
              <a:cs typeface="Calibri"/>
              <a:sym typeface="Calibri"/>
            </a:endParaRPr>
          </a:p>
          <a:p>
            <a:pPr indent="0" lvl="0" marL="0" rtl="0" algn="l">
              <a:spcBef>
                <a:spcPts val="720"/>
              </a:spcBef>
              <a:spcAft>
                <a:spcPts val="0"/>
              </a:spcAft>
              <a:buClr>
                <a:srgbClr val="2C3F71"/>
              </a:buClr>
              <a:buSzPts val="3600"/>
              <a:buFont typeface="Arial"/>
              <a:buNone/>
            </a:pPr>
            <a:r>
              <a:rPr b="1" lang="en-US" sz="3600">
                <a:solidFill>
                  <a:srgbClr val="2C3F71"/>
                </a:solidFill>
                <a:latin typeface="Calibri"/>
                <a:ea typeface="Calibri"/>
                <a:cs typeface="Calibri"/>
                <a:sym typeface="Calibri"/>
              </a:rPr>
              <a:t>Combine</a:t>
            </a:r>
            <a:r>
              <a:rPr lang="en-US" sz="3600">
                <a:solidFill>
                  <a:srgbClr val="2C3F71"/>
                </a:solidFill>
                <a:latin typeface="Calibri"/>
                <a:ea typeface="Calibri"/>
                <a:cs typeface="Calibri"/>
                <a:sym typeface="Calibri"/>
              </a:rPr>
              <a:t> : None.</a:t>
            </a:r>
            <a:endParaRPr sz="3600">
              <a:solidFill>
                <a:srgbClr val="2C3F71"/>
              </a:solidFill>
              <a:latin typeface="Calibri"/>
              <a:ea typeface="Calibri"/>
              <a:cs typeface="Calibri"/>
              <a:sym typeface="Calibri"/>
            </a:endParaRPr>
          </a:p>
          <a:p>
            <a:pPr indent="0" lvl="0" marL="0" rtl="0" algn="l">
              <a:spcBef>
                <a:spcPts val="640"/>
              </a:spcBef>
              <a:spcAft>
                <a:spcPts val="0"/>
              </a:spcAft>
              <a:buClr>
                <a:srgbClr val="2C3F71"/>
              </a:buClr>
              <a:buSzPts val="3200"/>
              <a:buFont typeface="Arial"/>
              <a:buNone/>
            </a:pPr>
            <a:r>
              <a:rPr b="1" lang="en-US" sz="3200">
                <a:solidFill>
                  <a:srgbClr val="2C3F71"/>
                </a:solidFill>
                <a:latin typeface="Calibri"/>
                <a:ea typeface="Calibri"/>
                <a:cs typeface="Calibri"/>
                <a:sym typeface="Calibri"/>
              </a:rPr>
              <a:t>Implementation :</a:t>
            </a:r>
            <a:endParaRPr b="1" sz="3200">
              <a:solidFill>
                <a:srgbClr val="2C3F71"/>
              </a:solidFill>
              <a:latin typeface="Calibri"/>
              <a:ea typeface="Calibri"/>
              <a:cs typeface="Calibri"/>
              <a:sym typeface="Calibri"/>
            </a:endParaRPr>
          </a:p>
          <a:p>
            <a:pPr indent="0" lvl="0" marL="0" rtl="0" algn="l">
              <a:spcBef>
                <a:spcPts val="640"/>
              </a:spcBef>
              <a:spcAft>
                <a:spcPts val="0"/>
              </a:spcAft>
              <a:buClr>
                <a:srgbClr val="2C3F71"/>
              </a:buClr>
              <a:buSzPts val="3200"/>
              <a:buFont typeface="Arial"/>
              <a:buNone/>
            </a:pPr>
            <a:r>
              <a:rPr b="1" lang="en-US" sz="3200">
                <a:solidFill>
                  <a:srgbClr val="2C3F71"/>
                </a:solidFill>
                <a:latin typeface="Calibri"/>
                <a:ea typeface="Calibri"/>
                <a:cs typeface="Calibri"/>
                <a:sym typeface="Calibri"/>
              </a:rPr>
              <a:t>STEP 1: Choosing the pivot</a:t>
            </a:r>
            <a:endParaRPr sz="2500">
              <a:solidFill>
                <a:srgbClr val="2C3F71"/>
              </a:solidFill>
            </a:endParaRPr>
          </a:p>
          <a:p>
            <a:pPr indent="0" lvl="0" marL="0" rtl="0" algn="l">
              <a:spcBef>
                <a:spcPts val="640"/>
              </a:spcBef>
              <a:spcAft>
                <a:spcPts val="0"/>
              </a:spcAft>
              <a:buClr>
                <a:srgbClr val="2C3F71"/>
              </a:buClr>
              <a:buSzPts val="3200"/>
              <a:buFont typeface="Arial"/>
              <a:buNone/>
            </a:pPr>
            <a:r>
              <a:rPr lang="en-US" sz="3200">
                <a:solidFill>
                  <a:srgbClr val="2C3F71"/>
                </a:solidFill>
                <a:latin typeface="Calibri"/>
                <a:ea typeface="Calibri"/>
                <a:cs typeface="Calibri"/>
                <a:sym typeface="Calibri"/>
              </a:rPr>
              <a:t>Choosing the pivot is an essential step. Depending on the pivot the algorithm may run very fast, or in quadric time. Some fixed element: e.g. the first, the last, the one in the middle. The median-of-three choice: take the first, the last and the middle element. Choose the median of these three elements.</a:t>
            </a:r>
            <a:endParaRPr sz="2500">
              <a:solidFill>
                <a:srgbClr val="2C3F71"/>
              </a:solidFill>
            </a:endParaRPr>
          </a:p>
          <a:p>
            <a:pPr indent="0" lvl="0" marL="0" rtl="0" algn="l">
              <a:spcBef>
                <a:spcPts val="640"/>
              </a:spcBef>
              <a:spcAft>
                <a:spcPts val="0"/>
              </a:spcAft>
              <a:buClr>
                <a:srgbClr val="2C3F71"/>
              </a:buClr>
              <a:buSzPts val="3200"/>
              <a:buFont typeface="Arial"/>
              <a:buNone/>
            </a:pPr>
            <a:r>
              <a:rPr b="1" lang="en-US" sz="3200">
                <a:solidFill>
                  <a:srgbClr val="2C3F71"/>
                </a:solidFill>
                <a:latin typeface="Calibri"/>
                <a:ea typeface="Calibri"/>
                <a:cs typeface="Calibri"/>
                <a:sym typeface="Calibri"/>
              </a:rPr>
              <a:t>Example:</a:t>
            </a:r>
            <a:endParaRPr sz="2500">
              <a:solidFill>
                <a:srgbClr val="2C3F71"/>
              </a:solidFill>
            </a:endParaRPr>
          </a:p>
          <a:p>
            <a:pPr indent="0" lvl="0" marL="0" rtl="0" algn="l">
              <a:spcBef>
                <a:spcPts val="640"/>
              </a:spcBef>
              <a:spcAft>
                <a:spcPts val="0"/>
              </a:spcAft>
              <a:buClr>
                <a:srgbClr val="2C3F71"/>
              </a:buClr>
              <a:buSzPts val="3200"/>
              <a:buFont typeface="Arial"/>
              <a:buNone/>
            </a:pPr>
            <a:r>
              <a:rPr lang="en-US" sz="3200">
                <a:solidFill>
                  <a:srgbClr val="2C3F71"/>
                </a:solidFill>
                <a:latin typeface="Calibri"/>
                <a:ea typeface="Calibri"/>
                <a:cs typeface="Calibri"/>
                <a:sym typeface="Calibri"/>
              </a:rPr>
              <a:t>4,2,6,5,3,9</a:t>
            </a:r>
            <a:endParaRPr sz="2500">
              <a:solidFill>
                <a:srgbClr val="2C3F71"/>
              </a:solidFill>
            </a:endParaRPr>
          </a:p>
          <a:p>
            <a:pPr indent="0" lvl="0" marL="0" rtl="0" algn="l">
              <a:spcBef>
                <a:spcPts val="640"/>
              </a:spcBef>
              <a:spcAft>
                <a:spcPts val="0"/>
              </a:spcAft>
              <a:buClr>
                <a:srgbClr val="2C3F71"/>
              </a:buClr>
              <a:buSzPts val="3200"/>
              <a:buFont typeface="Arial"/>
              <a:buNone/>
            </a:pPr>
            <a:r>
              <a:rPr lang="en-US" sz="3200">
                <a:solidFill>
                  <a:srgbClr val="2C3F71"/>
                </a:solidFill>
                <a:latin typeface="Calibri"/>
                <a:ea typeface="Calibri"/>
                <a:cs typeface="Calibri"/>
                <a:sym typeface="Calibri"/>
              </a:rPr>
              <a:t>The first element is 4, the middle is 5 , the last is 9 .</a:t>
            </a:r>
            <a:endParaRPr sz="2500">
              <a:solidFill>
                <a:srgbClr val="2C3F71"/>
              </a:solidFill>
            </a:endParaRPr>
          </a:p>
          <a:p>
            <a:pPr indent="0" lvl="0" marL="0" rtl="0" algn="l">
              <a:spcBef>
                <a:spcPts val="640"/>
              </a:spcBef>
              <a:spcAft>
                <a:spcPts val="0"/>
              </a:spcAft>
              <a:buClr>
                <a:srgbClr val="2C3F71"/>
              </a:buClr>
              <a:buSzPts val="3200"/>
              <a:buNone/>
            </a:pPr>
            <a:r>
              <a:rPr lang="en-US" sz="3200">
                <a:solidFill>
                  <a:srgbClr val="2C3F71"/>
                </a:solidFill>
                <a:latin typeface="Calibri"/>
                <a:ea typeface="Calibri"/>
                <a:cs typeface="Calibri"/>
                <a:sym typeface="Calibri"/>
              </a:rPr>
              <a:t>The median of [4,5,9] is 5</a:t>
            </a:r>
            <a:endParaRPr sz="3200">
              <a:solidFill>
                <a:srgbClr val="2C3F71"/>
              </a:solidFill>
              <a:latin typeface="Calibri"/>
              <a:ea typeface="Calibri"/>
              <a:cs typeface="Calibri"/>
              <a:sym typeface="Calibri"/>
            </a:endParaRPr>
          </a:p>
          <a:p>
            <a:pPr indent="0" lvl="0" marL="0" rtl="0" algn="l">
              <a:spcBef>
                <a:spcPts val="640"/>
              </a:spcBef>
              <a:spcAft>
                <a:spcPts val="0"/>
              </a:spcAft>
              <a:buClr>
                <a:srgbClr val="2C3F71"/>
              </a:buClr>
              <a:buSzPts val="3200"/>
              <a:buNone/>
            </a:pPr>
            <a:r>
              <a:rPr b="1" lang="en-US" sz="3200">
                <a:solidFill>
                  <a:srgbClr val="2C3F71"/>
                </a:solidFill>
                <a:latin typeface="Calibri"/>
                <a:ea typeface="Calibri"/>
                <a:cs typeface="Calibri"/>
                <a:sym typeface="Calibri"/>
              </a:rPr>
              <a:t>STEP 2: Partitioning</a:t>
            </a:r>
            <a:endParaRPr sz="2500">
              <a:solidFill>
                <a:srgbClr val="2C3F71"/>
              </a:solidFill>
            </a:endParaRPr>
          </a:p>
          <a:p>
            <a:pPr indent="0" lvl="0" marL="0" rtl="0" algn="l">
              <a:spcBef>
                <a:spcPts val="640"/>
              </a:spcBef>
              <a:spcAft>
                <a:spcPts val="0"/>
              </a:spcAft>
              <a:buClr>
                <a:srgbClr val="2C3F71"/>
              </a:buClr>
              <a:buSzPts val="3200"/>
              <a:buNone/>
            </a:pPr>
            <a:r>
              <a:rPr lang="en-US" sz="3200">
                <a:solidFill>
                  <a:srgbClr val="2C3F71"/>
                </a:solidFill>
                <a:latin typeface="Calibri"/>
                <a:ea typeface="Calibri"/>
                <a:cs typeface="Calibri"/>
                <a:sym typeface="Calibri"/>
              </a:rPr>
              <a:t>Partitioning is illustrated on the below example.</a:t>
            </a:r>
            <a:endParaRPr sz="2500">
              <a:solidFill>
                <a:srgbClr val="2C3F71"/>
              </a:solidFill>
            </a:endParaRPr>
          </a:p>
          <a:p>
            <a:pPr indent="0" lvl="0" marL="0" rtl="0" algn="l">
              <a:spcBef>
                <a:spcPts val="640"/>
              </a:spcBef>
              <a:spcAft>
                <a:spcPts val="0"/>
              </a:spcAft>
              <a:buClr>
                <a:srgbClr val="2C3F71"/>
              </a:buClr>
              <a:buSzPts val="3200"/>
              <a:buNone/>
            </a:pPr>
            <a:r>
              <a:t/>
            </a:r>
            <a:endParaRPr sz="3200">
              <a:solidFill>
                <a:srgbClr val="2C3F71"/>
              </a:solidFill>
              <a:latin typeface="Calibri"/>
              <a:ea typeface="Calibri"/>
              <a:cs typeface="Calibri"/>
              <a:sym typeface="Calibri"/>
            </a:endParaRPr>
          </a:p>
        </p:txBody>
      </p:sp>
      <p:sp>
        <p:nvSpPr>
          <p:cNvPr id="66" name="Google Shape;66;p3"/>
          <p:cNvSpPr txBox="1"/>
          <p:nvPr>
            <p:ph idx="7" type="body"/>
          </p:nvPr>
        </p:nvSpPr>
        <p:spPr>
          <a:xfrm>
            <a:off x="22440906" y="5548749"/>
            <a:ext cx="10058400" cy="754045"/>
          </a:xfrm>
          <a:prstGeom prst="rect">
            <a:avLst/>
          </a:prstGeom>
          <a:noFill/>
          <a:ln>
            <a:noFill/>
          </a:ln>
        </p:spPr>
        <p:txBody>
          <a:bodyPr anchorCtr="0" anchor="ctr" bIns="91425" lIns="91425" spcFirstLastPara="1" rIns="91425" wrap="square" tIns="91425">
            <a:noAutofit/>
          </a:bodyPr>
          <a:lstStyle/>
          <a:p>
            <a:pPr indent="457200" lvl="0" marL="3200400" rtl="0" algn="l">
              <a:spcBef>
                <a:spcPts val="0"/>
              </a:spcBef>
              <a:spcAft>
                <a:spcPts val="0"/>
              </a:spcAft>
              <a:buClr>
                <a:srgbClr val="1F3864"/>
              </a:buClr>
              <a:buSzPts val="3700"/>
              <a:buNone/>
            </a:pPr>
            <a:r>
              <a:rPr lang="en-US"/>
              <a:t>QUICKSORT</a:t>
            </a:r>
            <a:endParaRPr/>
          </a:p>
        </p:txBody>
      </p:sp>
      <p:sp>
        <p:nvSpPr>
          <p:cNvPr id="67" name="Google Shape;67;p3"/>
          <p:cNvSpPr txBox="1"/>
          <p:nvPr>
            <p:ph idx="8" type="body"/>
          </p:nvPr>
        </p:nvSpPr>
        <p:spPr>
          <a:xfrm>
            <a:off x="33422044" y="18273324"/>
            <a:ext cx="10047000" cy="7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1F3864"/>
              </a:buClr>
              <a:buSzPts val="3700"/>
              <a:buNone/>
            </a:pPr>
            <a:r>
              <a:rPr lang="en-US"/>
              <a:t>CONCLUSIONS</a:t>
            </a:r>
            <a:endParaRPr/>
          </a:p>
        </p:txBody>
      </p:sp>
      <p:sp>
        <p:nvSpPr>
          <p:cNvPr id="68" name="Google Shape;68;p3"/>
          <p:cNvSpPr txBox="1"/>
          <p:nvPr>
            <p:ph idx="9" type="body"/>
          </p:nvPr>
        </p:nvSpPr>
        <p:spPr>
          <a:xfrm>
            <a:off x="33844194" y="19027380"/>
            <a:ext cx="10047000" cy="7368000"/>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1F3864"/>
              </a:buClr>
              <a:buSzPts val="4400"/>
              <a:buNone/>
            </a:pPr>
            <a:r>
              <a:rPr lang="en-US" sz="4400"/>
              <a:t> for small data set, bubble sort or other simple sorting algorithm usually works faster than more complex algorithms. The reason is, for each iteration, simple algorithms does less calculation than complex algorithms.</a:t>
            </a:r>
            <a:endParaRPr/>
          </a:p>
          <a:p>
            <a:pPr indent="0" lvl="0" marL="0" rtl="0" algn="l">
              <a:spcBef>
                <a:spcPts val="880"/>
              </a:spcBef>
              <a:spcAft>
                <a:spcPts val="0"/>
              </a:spcAft>
              <a:buClr>
                <a:srgbClr val="1F3864"/>
              </a:buClr>
              <a:buSzPts val="4400"/>
              <a:buNone/>
            </a:pPr>
            <a:r>
              <a:rPr lang="en-US" sz="4400"/>
              <a:t>So bubble sort is faster here. But as take larger dataset, quicksort becomes increasingly efficient due to lower run-time complexity.</a:t>
            </a:r>
            <a:endParaRPr sz="4400"/>
          </a:p>
        </p:txBody>
      </p:sp>
      <p:sp>
        <p:nvSpPr>
          <p:cNvPr id="69" name="Google Shape;69;p3"/>
          <p:cNvSpPr txBox="1"/>
          <p:nvPr>
            <p:ph idx="13" type="body"/>
          </p:nvPr>
        </p:nvSpPr>
        <p:spPr>
          <a:xfrm>
            <a:off x="33422044" y="26395530"/>
            <a:ext cx="100470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1F3864"/>
              </a:buClr>
              <a:buSzPts val="4000"/>
              <a:buNone/>
            </a:pPr>
            <a:r>
              <a:rPr lang="en-US" sz="4000"/>
              <a:t>REFERENCES</a:t>
            </a:r>
            <a:endParaRPr sz="4000"/>
          </a:p>
        </p:txBody>
      </p:sp>
      <p:sp>
        <p:nvSpPr>
          <p:cNvPr id="70" name="Google Shape;70;p3"/>
          <p:cNvSpPr txBox="1"/>
          <p:nvPr>
            <p:ph idx="14" type="body"/>
          </p:nvPr>
        </p:nvSpPr>
        <p:spPr>
          <a:xfrm>
            <a:off x="33419519" y="27195741"/>
            <a:ext cx="10052100" cy="5139900"/>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1F3864"/>
              </a:buClr>
              <a:buSzPts val="4000"/>
              <a:buNone/>
            </a:pPr>
            <a:r>
              <a:rPr lang="en-US" sz="4000" u="sng">
                <a:solidFill>
                  <a:schemeClr val="hlink"/>
                </a:solidFill>
                <a:hlinkClick r:id="rId3"/>
              </a:rPr>
              <a:t>https://stackoverflow.com/questions/46786327/why-bubble-sort-is-faster-than-quick-sort</a:t>
            </a:r>
            <a:endParaRPr sz="4000"/>
          </a:p>
          <a:p>
            <a:pPr indent="0" lvl="0" marL="0" rtl="0" algn="l">
              <a:spcBef>
                <a:spcPts val="800"/>
              </a:spcBef>
              <a:spcAft>
                <a:spcPts val="0"/>
              </a:spcAft>
              <a:buClr>
                <a:srgbClr val="1F3864"/>
              </a:buClr>
              <a:buSzPts val="4000"/>
              <a:buNone/>
            </a:pPr>
            <a:r>
              <a:rPr lang="en-US" sz="4000" u="sng">
                <a:solidFill>
                  <a:schemeClr val="hlink"/>
                </a:solidFill>
                <a:hlinkClick r:id="rId4"/>
              </a:rPr>
              <a:t>https://www.studytonight.com/data-structures/bubble-sort</a:t>
            </a:r>
            <a:endParaRPr sz="4000"/>
          </a:p>
          <a:p>
            <a:pPr indent="0" lvl="0" marL="0" rtl="0" algn="l">
              <a:spcBef>
                <a:spcPts val="800"/>
              </a:spcBef>
              <a:spcAft>
                <a:spcPts val="0"/>
              </a:spcAft>
              <a:buClr>
                <a:srgbClr val="1F3864"/>
              </a:buClr>
              <a:buSzPts val="4000"/>
              <a:buNone/>
            </a:pPr>
            <a:r>
              <a:rPr lang="en-US" sz="4000" u="sng">
                <a:solidFill>
                  <a:schemeClr val="hlink"/>
                </a:solidFill>
                <a:hlinkClick r:id="rId5"/>
              </a:rPr>
              <a:t>http://www.ijcttjournal.org/Volume14/number-1/IJCTT-V14P109.pdf</a:t>
            </a:r>
            <a:endParaRPr sz="4000"/>
          </a:p>
          <a:p>
            <a:pPr indent="0" lvl="0" marL="0" rtl="0" algn="l">
              <a:spcBef>
                <a:spcPts val="800"/>
              </a:spcBef>
              <a:spcAft>
                <a:spcPts val="0"/>
              </a:spcAft>
              <a:buClr>
                <a:srgbClr val="1F3864"/>
              </a:buClr>
              <a:buSzPts val="4000"/>
              <a:buNone/>
            </a:pPr>
            <a:r>
              <a:t/>
            </a:r>
            <a:endParaRPr sz="4000"/>
          </a:p>
        </p:txBody>
      </p:sp>
      <p:sp>
        <p:nvSpPr>
          <p:cNvPr id="71" name="Google Shape;71;p3"/>
          <p:cNvSpPr txBox="1"/>
          <p:nvPr>
            <p:ph idx="16" type="body"/>
          </p:nvPr>
        </p:nvSpPr>
        <p:spPr>
          <a:xfrm>
            <a:off x="33841650" y="5548750"/>
            <a:ext cx="9305100" cy="12724500"/>
          </a:xfrm>
          <a:prstGeom prst="rect">
            <a:avLst/>
          </a:prstGeom>
          <a:noFill/>
          <a:ln>
            <a:noFill/>
          </a:ln>
        </p:spPr>
        <p:txBody>
          <a:bodyPr anchorCtr="0" anchor="t" bIns="228575" lIns="228575" spcFirstLastPara="1" rIns="228575" wrap="square" tIns="228575">
            <a:noAutofit/>
          </a:bodyPr>
          <a:lstStyle/>
          <a:p>
            <a:pPr indent="0" lvl="0" marL="0" rtl="0" algn="l">
              <a:spcBef>
                <a:spcPts val="640"/>
              </a:spcBef>
              <a:spcAft>
                <a:spcPts val="0"/>
              </a:spcAft>
              <a:buClr>
                <a:srgbClr val="2C3F71"/>
              </a:buClr>
              <a:buSzPts val="3200"/>
              <a:buNone/>
            </a:pPr>
            <a:r>
              <a:t/>
            </a:r>
            <a:endParaRPr b="1" sz="3200">
              <a:solidFill>
                <a:srgbClr val="2C3F71"/>
              </a:solidFill>
              <a:latin typeface="Calibri"/>
              <a:ea typeface="Calibri"/>
              <a:cs typeface="Calibri"/>
              <a:sym typeface="Calibri"/>
            </a:endParaRPr>
          </a:p>
          <a:p>
            <a:pPr indent="0" lvl="0" marL="0" rtl="0" algn="l">
              <a:spcBef>
                <a:spcPts val="640"/>
              </a:spcBef>
              <a:spcAft>
                <a:spcPts val="0"/>
              </a:spcAft>
              <a:buClr>
                <a:srgbClr val="2C3F71"/>
              </a:buClr>
              <a:buSzPts val="3200"/>
              <a:buFont typeface="Arial"/>
              <a:buNone/>
            </a:pPr>
            <a:r>
              <a:rPr lang="en-US" sz="3200">
                <a:solidFill>
                  <a:srgbClr val="2C3F71"/>
                </a:solidFill>
                <a:latin typeface="Calibri"/>
                <a:ea typeface="Calibri"/>
                <a:cs typeface="Calibri"/>
                <a:sym typeface="Calibri"/>
              </a:rPr>
              <a:t>1. We want larger elements to go to the right and smaller elements to go to the left.</a:t>
            </a:r>
            <a:endParaRPr sz="2500">
              <a:solidFill>
                <a:srgbClr val="2C3F71"/>
              </a:solidFill>
            </a:endParaRPr>
          </a:p>
          <a:p>
            <a:pPr indent="0" lvl="0" marL="0" rtl="0" algn="l">
              <a:spcBef>
                <a:spcPts val="640"/>
              </a:spcBef>
              <a:spcAft>
                <a:spcPts val="0"/>
              </a:spcAft>
              <a:buClr>
                <a:srgbClr val="2C3F71"/>
              </a:buClr>
              <a:buSzPts val="3200"/>
              <a:buFont typeface="Arial"/>
              <a:buNone/>
            </a:pPr>
            <a:r>
              <a:rPr lang="en-US" sz="3200">
                <a:solidFill>
                  <a:srgbClr val="2C3F71"/>
                </a:solidFill>
                <a:latin typeface="Calibri"/>
                <a:ea typeface="Calibri"/>
                <a:cs typeface="Calibri"/>
                <a:sym typeface="Calibri"/>
              </a:rPr>
              <a:t>Two pointers L,R are used to scan the elements from left to right and from right to left:</a:t>
            </a:r>
            <a:endParaRPr sz="2500">
              <a:solidFill>
                <a:srgbClr val="2C3F71"/>
              </a:solidFill>
            </a:endParaRPr>
          </a:p>
          <a:p>
            <a:pPr indent="0" lvl="0" marL="0" rtl="0" algn="l">
              <a:spcBef>
                <a:spcPts val="640"/>
              </a:spcBef>
              <a:spcAft>
                <a:spcPts val="0"/>
              </a:spcAft>
              <a:buClr>
                <a:srgbClr val="2C3F71"/>
              </a:buClr>
              <a:buSzPts val="3200"/>
              <a:buFont typeface="Arial"/>
              <a:buNone/>
            </a:pPr>
            <a:r>
              <a:rPr lang="en-US" sz="3200">
                <a:solidFill>
                  <a:srgbClr val="2C3F71"/>
                </a:solidFill>
                <a:latin typeface="Calibri"/>
                <a:ea typeface="Calibri"/>
                <a:cs typeface="Calibri"/>
                <a:sym typeface="Calibri"/>
              </a:rPr>
              <a:t>[4,2,6,5,3,9]</a:t>
            </a:r>
            <a:endParaRPr sz="2500">
              <a:solidFill>
                <a:srgbClr val="2C3F71"/>
              </a:solidFill>
            </a:endParaRPr>
          </a:p>
          <a:p>
            <a:pPr indent="0" lvl="0" marL="0" rtl="0" algn="l">
              <a:spcBef>
                <a:spcPts val="640"/>
              </a:spcBef>
              <a:spcAft>
                <a:spcPts val="0"/>
              </a:spcAft>
              <a:buClr>
                <a:srgbClr val="2C3F71"/>
              </a:buClr>
              <a:buSzPts val="3200"/>
              <a:buFont typeface="Arial"/>
              <a:buNone/>
            </a:pPr>
            <a:r>
              <a:rPr lang="en-US" sz="3200">
                <a:solidFill>
                  <a:srgbClr val="2C3F71"/>
                </a:solidFill>
                <a:latin typeface="Calibri"/>
                <a:ea typeface="Calibri"/>
                <a:cs typeface="Calibri"/>
                <a:sym typeface="Calibri"/>
              </a:rPr>
              <a:t>L = first element 4 R = last element 9</a:t>
            </a:r>
            <a:endParaRPr sz="3200">
              <a:solidFill>
                <a:srgbClr val="2C3F71"/>
              </a:solidFill>
              <a:latin typeface="Calibri"/>
              <a:ea typeface="Calibri"/>
              <a:cs typeface="Calibri"/>
              <a:sym typeface="Calibri"/>
            </a:endParaRPr>
          </a:p>
          <a:p>
            <a:pPr indent="0" lvl="0" marL="0" rtl="0" algn="l">
              <a:spcBef>
                <a:spcPts val="0"/>
              </a:spcBef>
              <a:spcAft>
                <a:spcPts val="0"/>
              </a:spcAft>
              <a:buClr>
                <a:srgbClr val="2C3F71"/>
              </a:buClr>
              <a:buSzPts val="3200"/>
              <a:buFont typeface="Arial"/>
              <a:buNone/>
            </a:pPr>
            <a:r>
              <a:rPr lang="en-US" sz="3200">
                <a:solidFill>
                  <a:srgbClr val="2C3F71"/>
                </a:solidFill>
                <a:latin typeface="Calibri"/>
                <a:ea typeface="Calibri"/>
                <a:cs typeface="Calibri"/>
                <a:sym typeface="Calibri"/>
              </a:rPr>
              <a:t>While L is to the left of R, we move L right, skipping all the elements less than the pivot. If an element is found greater then the pivot, L stops. While R is to the right of L, we move R left, skipping all the elements greater than the pivot. If an element is found less then the pivot, R stops. When both L and R have stopped, the elements are swapped. When L and R have crossed, no swap is performed, scanning stops, and the element pointed to by L is swapped with the pivot. In the example the first swapping will be between 3 and 6.</a:t>
            </a:r>
            <a:endParaRPr sz="2500">
              <a:solidFill>
                <a:srgbClr val="2C3F71"/>
              </a:solidFill>
            </a:endParaRPr>
          </a:p>
          <a:p>
            <a:pPr indent="0" lvl="0" marL="0" rtl="0" algn="l">
              <a:spcBef>
                <a:spcPts val="640"/>
              </a:spcBef>
              <a:spcAft>
                <a:spcPts val="0"/>
              </a:spcAft>
              <a:buClr>
                <a:srgbClr val="2C3F71"/>
              </a:buClr>
              <a:buSzPts val="3200"/>
              <a:buFont typeface="Arial"/>
              <a:buNone/>
            </a:pPr>
            <a:r>
              <a:rPr lang="en-US" sz="3200">
                <a:solidFill>
                  <a:srgbClr val="2C3F71"/>
                </a:solidFill>
                <a:latin typeface="Calibri"/>
                <a:ea typeface="Calibri"/>
                <a:cs typeface="Calibri"/>
                <a:sym typeface="Calibri"/>
              </a:rPr>
              <a:t>2. Restore the pivot.</a:t>
            </a:r>
            <a:endParaRPr sz="2500">
              <a:solidFill>
                <a:srgbClr val="2C3F71"/>
              </a:solidFill>
            </a:endParaRPr>
          </a:p>
          <a:p>
            <a:pPr indent="0" lvl="0" marL="0" rtl="0" algn="l">
              <a:spcBef>
                <a:spcPts val="640"/>
              </a:spcBef>
              <a:spcAft>
                <a:spcPts val="0"/>
              </a:spcAft>
              <a:buClr>
                <a:srgbClr val="2C3F71"/>
              </a:buClr>
              <a:buSzPts val="3200"/>
              <a:buFont typeface="Arial"/>
              <a:buNone/>
            </a:pPr>
            <a:r>
              <a:rPr lang="en-US" sz="3200">
                <a:solidFill>
                  <a:srgbClr val="2C3F71"/>
                </a:solidFill>
                <a:latin typeface="Calibri"/>
                <a:ea typeface="Calibri"/>
                <a:cs typeface="Calibri"/>
                <a:sym typeface="Calibri"/>
              </a:rPr>
              <a:t>After restoring the pivot we obtain the following partitioning into three groups:</a:t>
            </a:r>
            <a:endParaRPr sz="2500">
              <a:solidFill>
                <a:srgbClr val="2C3F71"/>
              </a:solidFill>
            </a:endParaRPr>
          </a:p>
          <a:p>
            <a:pPr indent="0" lvl="0" marL="0" rtl="0" algn="l">
              <a:spcBef>
                <a:spcPts val="640"/>
              </a:spcBef>
              <a:spcAft>
                <a:spcPts val="0"/>
              </a:spcAft>
              <a:buClr>
                <a:srgbClr val="2C3F71"/>
              </a:buClr>
              <a:buSzPts val="3200"/>
              <a:buFont typeface="Arial"/>
              <a:buNone/>
            </a:pPr>
            <a:r>
              <a:rPr lang="en-US" sz="3200">
                <a:solidFill>
                  <a:srgbClr val="2C3F71"/>
                </a:solidFill>
                <a:latin typeface="Calibri"/>
                <a:ea typeface="Calibri"/>
                <a:cs typeface="Calibri"/>
                <a:sym typeface="Calibri"/>
              </a:rPr>
              <a:t>[4,2,3] [ 5 ] [6,9]</a:t>
            </a:r>
            <a:endParaRPr sz="2500">
              <a:solidFill>
                <a:srgbClr val="2C3F71"/>
              </a:solidFill>
            </a:endParaRPr>
          </a:p>
          <a:p>
            <a:pPr indent="0" lvl="0" marL="0" rtl="0" algn="l">
              <a:spcBef>
                <a:spcPts val="640"/>
              </a:spcBef>
              <a:spcAft>
                <a:spcPts val="0"/>
              </a:spcAft>
              <a:buClr>
                <a:srgbClr val="2C3F71"/>
              </a:buClr>
              <a:buSzPts val="3200"/>
              <a:buFont typeface="Arial"/>
              <a:buNone/>
            </a:pPr>
            <a:r>
              <a:rPr b="1" lang="en-US" sz="3200">
                <a:solidFill>
                  <a:srgbClr val="2C3F71"/>
                </a:solidFill>
                <a:latin typeface="Calibri"/>
                <a:ea typeface="Calibri"/>
                <a:cs typeface="Calibri"/>
                <a:sym typeface="Calibri"/>
              </a:rPr>
              <a:t>STEP 3: Recursively quicksort the left and the right parts.</a:t>
            </a:r>
            <a:endParaRPr/>
          </a:p>
        </p:txBody>
      </p:sp>
      <p:sp>
        <p:nvSpPr>
          <p:cNvPr id="72" name="Google Shape;72;p3"/>
          <p:cNvSpPr txBox="1"/>
          <p:nvPr>
            <p:ph idx="17" type="body"/>
          </p:nvPr>
        </p:nvSpPr>
        <p:spPr>
          <a:xfrm>
            <a:off x="446972" y="21143753"/>
            <a:ext cx="10056813" cy="3982607"/>
          </a:xfrm>
          <a:prstGeom prst="rect">
            <a:avLst/>
          </a:prstGeom>
          <a:noFill/>
          <a:ln>
            <a:noFill/>
          </a:ln>
        </p:spPr>
        <p:txBody>
          <a:bodyPr anchorCtr="0" anchor="t" bIns="228575" lIns="228575" spcFirstLastPara="1" rIns="228575" wrap="square" tIns="228575">
            <a:noAutofit/>
          </a:bodyPr>
          <a:lstStyle/>
          <a:p>
            <a:pPr indent="0" lvl="0" marL="0" rtl="0" algn="l">
              <a:spcBef>
                <a:spcPts val="0"/>
              </a:spcBef>
              <a:spcAft>
                <a:spcPts val="0"/>
              </a:spcAft>
              <a:buClr>
                <a:srgbClr val="1F3864"/>
              </a:buClr>
              <a:buSzPts val="4400"/>
              <a:buNone/>
            </a:pPr>
            <a:r>
              <a:rPr lang="en-US" sz="4400"/>
              <a:t>Introduction to bubble sort and qucik sort and comparing both on the basis of their efficiency and drawing a conclusion in the end.</a:t>
            </a:r>
            <a:endParaRPr/>
          </a:p>
          <a:p>
            <a:pPr indent="0" lvl="0" marL="0" rtl="0" algn="l">
              <a:spcBef>
                <a:spcPts val="880"/>
              </a:spcBef>
              <a:spcAft>
                <a:spcPts val="0"/>
              </a:spcAft>
              <a:buClr>
                <a:srgbClr val="1F3864"/>
              </a:buClr>
              <a:buSzPts val="4400"/>
              <a:buNone/>
            </a:pPr>
            <a:r>
              <a:t/>
            </a:r>
            <a:endParaRPr sz="4400"/>
          </a:p>
        </p:txBody>
      </p:sp>
      <p:sp>
        <p:nvSpPr>
          <p:cNvPr id="73" name="Google Shape;73;p3"/>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1F3864"/>
              </a:buClr>
              <a:buSzPts val="6000"/>
              <a:buFont typeface="Calibri"/>
              <a:buNone/>
            </a:pPr>
            <a:r>
              <a:rPr lang="en-US"/>
              <a:t>Nishita Aishwarya(2018450001)		Hammad Ansari(2018450002)	</a:t>
            </a:r>
            <a:endParaRPr/>
          </a:p>
          <a:p>
            <a:pPr indent="0" lvl="0" marL="0" rtl="0" algn="ctr">
              <a:spcBef>
                <a:spcPts val="1200"/>
              </a:spcBef>
              <a:spcAft>
                <a:spcPts val="0"/>
              </a:spcAft>
              <a:buClr>
                <a:srgbClr val="1F3864"/>
              </a:buClr>
              <a:buSzPts val="6000"/>
              <a:buFont typeface="Calibri"/>
              <a:buNone/>
            </a:pPr>
            <a:r>
              <a:t/>
            </a:r>
            <a:endParaRPr/>
          </a:p>
        </p:txBody>
      </p:sp>
      <p:sp>
        <p:nvSpPr>
          <p:cNvPr id="74" name="Google Shape;74;p3"/>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Autofit/>
          </a:bodyPr>
          <a:lstStyle/>
          <a:p>
            <a:pPr indent="0" lvl="0" marL="0" rtl="0" algn="ctr">
              <a:lnSpc>
                <a:spcPct val="90000"/>
              </a:lnSpc>
              <a:spcBef>
                <a:spcPts val="0"/>
              </a:spcBef>
              <a:spcAft>
                <a:spcPts val="0"/>
              </a:spcAft>
              <a:buClr>
                <a:srgbClr val="1F3864"/>
              </a:buClr>
              <a:buSzPts val="8140"/>
              <a:buFont typeface="Calibri"/>
              <a:buNone/>
            </a:pPr>
            <a:r>
              <a:rPr lang="en-US" sz="8140"/>
              <a:t>PRESENTED BY:</a:t>
            </a:r>
            <a:endParaRPr sz="8140"/>
          </a:p>
        </p:txBody>
      </p:sp>
      <p:sp>
        <p:nvSpPr>
          <p:cNvPr id="75" name="Google Shape;75;p3"/>
          <p:cNvSpPr txBox="1"/>
          <p:nvPr>
            <p:ph idx="20" type="body"/>
          </p:nvPr>
        </p:nvSpPr>
        <p:spPr>
          <a:xfrm>
            <a:off x="0" y="465825"/>
            <a:ext cx="43146900" cy="1638000"/>
          </a:xfrm>
          <a:prstGeom prst="rect">
            <a:avLst/>
          </a:prstGeom>
          <a:noFill/>
          <a:ln>
            <a:noFill/>
          </a:ln>
        </p:spPr>
        <p:txBody>
          <a:bodyPr anchorCtr="1" anchor="t" bIns="45700" lIns="91425" spcFirstLastPara="1" rIns="91425" wrap="square" tIns="45700">
            <a:noAutofit/>
          </a:bodyPr>
          <a:lstStyle/>
          <a:p>
            <a:pPr indent="0" lvl="0" marL="0" rtl="0" algn="ctr">
              <a:lnSpc>
                <a:spcPct val="90000"/>
              </a:lnSpc>
              <a:spcBef>
                <a:spcPts val="0"/>
              </a:spcBef>
              <a:spcAft>
                <a:spcPts val="0"/>
              </a:spcAft>
              <a:buClr>
                <a:srgbClr val="1F3864"/>
              </a:buClr>
              <a:buSzPts val="10637"/>
              <a:buFont typeface="Calibri"/>
              <a:buNone/>
            </a:pPr>
            <a:r>
              <a:rPr lang="en-US" sz="10637"/>
              <a:t>Best case, Average case and Worst case of Bubble Sort and Quick Sort</a:t>
            </a:r>
            <a:endParaRPr sz="10637"/>
          </a:p>
        </p:txBody>
      </p:sp>
      <p:pic>
        <p:nvPicPr>
          <p:cNvPr id="76" name="Google Shape;76;p3"/>
          <p:cNvPicPr preferRelativeResize="0"/>
          <p:nvPr/>
        </p:nvPicPr>
        <p:blipFill rotWithShape="1">
          <a:blip r:embed="rId6">
            <a:alphaModFix/>
          </a:blip>
          <a:srcRect b="0" l="0" r="0" t="0"/>
          <a:stretch/>
        </p:blipFill>
        <p:spPr>
          <a:xfrm>
            <a:off x="767633" y="24756645"/>
            <a:ext cx="10329919" cy="4806234"/>
          </a:xfrm>
          <a:prstGeom prst="rect">
            <a:avLst/>
          </a:prstGeom>
          <a:noFill/>
          <a:ln>
            <a:noFill/>
          </a:ln>
        </p:spPr>
      </p:pic>
      <p:pic>
        <p:nvPicPr>
          <p:cNvPr id="77" name="Google Shape;77;p3"/>
          <p:cNvPicPr preferRelativeResize="0"/>
          <p:nvPr/>
        </p:nvPicPr>
        <p:blipFill rotWithShape="1">
          <a:blip r:embed="rId7">
            <a:alphaModFix/>
          </a:blip>
          <a:srcRect b="0" l="0" r="0" t="0"/>
          <a:stretch/>
        </p:blipFill>
        <p:spPr>
          <a:xfrm>
            <a:off x="767634" y="29562878"/>
            <a:ext cx="10329918" cy="16165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