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4"/>
    <p:sldMasterId id="2147483652" r:id="rId5"/>
    <p:sldMasterId id="2147483653" r:id="rId6"/>
  </p:sldMasterIdLst>
  <p:notesMasterIdLst>
    <p:notesMasterId r:id="rId7"/>
  </p:notesMasterIdLst>
  <p:sldIdLst>
    <p:sldId id="256" r:id="rId8"/>
  </p:sldIdLst>
  <p:sldSz cy="32918400" cx="438912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000000"/>
          </p15:clr>
        </p15:guide>
        <p15:guide id="10" pos="261">
          <p15:clr>
            <a:srgbClr val="000000"/>
          </p15:clr>
        </p15:guide>
        <p15:guide id="11" pos="27369">
          <p15:clr>
            <a:srgbClr val="000000"/>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318" orient="horz"/>
        <p:guide pos="288" orient="horz"/>
        <p:guide pos="20160" orient="horz"/>
        <p:guide orient="horz"/>
        <p:guide pos="581"/>
        <p:guide pos="27069"/>
        <p:guide pos="20036" orient="horz"/>
        <p:guide/>
        <p:guide pos="2898" orient="horz"/>
        <p:guide pos="261"/>
        <p:guide pos="2736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4 columns">
  <p:cSld name="Standard 4 columns">
    <p:spTree>
      <p:nvGrpSpPr>
        <p:cNvPr id="52" name="Shape 52"/>
        <p:cNvGrpSpPr/>
        <p:nvPr/>
      </p:nvGrpSpPr>
      <p:grpSpPr>
        <a:xfrm>
          <a:off x="0" y="0"/>
          <a:ext cx="0" cy="0"/>
          <a:chOff x="0" y="0"/>
          <a:chExt cx="0" cy="0"/>
        </a:xfrm>
      </p:grpSpPr>
      <p:sp>
        <p:nvSpPr>
          <p:cNvPr id="53" name="Google Shape;53;p2"/>
          <p:cNvSpPr txBox="1"/>
          <p:nvPr>
            <p:ph idx="1" type="body"/>
          </p:nvPr>
        </p:nvSpPr>
        <p:spPr>
          <a:xfrm>
            <a:off x="459674" y="5503831"/>
            <a:ext cx="10056813"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2"/>
          <p:cNvSpPr txBox="1"/>
          <p:nvPr>
            <p:ph idx="2" type="body"/>
          </p:nvPr>
        </p:nvSpPr>
        <p:spPr>
          <a:xfrm>
            <a:off x="477827" y="4674099"/>
            <a:ext cx="100488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Google Shape;55;p2"/>
          <p:cNvSpPr txBox="1"/>
          <p:nvPr>
            <p:ph idx="3" type="body"/>
          </p:nvPr>
        </p:nvSpPr>
        <p:spPr>
          <a:xfrm>
            <a:off x="477825" y="13337863"/>
            <a:ext cx="10038662"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Google Shape;56;p2"/>
          <p:cNvSpPr txBox="1"/>
          <p:nvPr>
            <p:ph idx="4" type="body"/>
          </p:nvPr>
        </p:nvSpPr>
        <p:spPr>
          <a:xfrm>
            <a:off x="11428410" y="5503831"/>
            <a:ext cx="10048874"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p2"/>
          <p:cNvSpPr txBox="1"/>
          <p:nvPr>
            <p:ph idx="5" type="body"/>
          </p:nvPr>
        </p:nvSpPr>
        <p:spPr>
          <a:xfrm>
            <a:off x="11428411" y="4674099"/>
            <a:ext cx="100488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Google Shape;58;p2"/>
          <p:cNvSpPr txBox="1"/>
          <p:nvPr>
            <p:ph idx="6" type="body"/>
          </p:nvPr>
        </p:nvSpPr>
        <p:spPr>
          <a:xfrm>
            <a:off x="22448845" y="5503831"/>
            <a:ext cx="10048874"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Google Shape;59;p2"/>
          <p:cNvSpPr txBox="1"/>
          <p:nvPr>
            <p:ph idx="7" type="body"/>
          </p:nvPr>
        </p:nvSpPr>
        <p:spPr>
          <a:xfrm>
            <a:off x="22440906" y="4674099"/>
            <a:ext cx="10058400"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Google Shape;60;p2"/>
          <p:cNvSpPr txBox="1"/>
          <p:nvPr>
            <p:ph idx="8" type="body"/>
          </p:nvPr>
        </p:nvSpPr>
        <p:spPr>
          <a:xfrm>
            <a:off x="33422044" y="4674099"/>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p2"/>
          <p:cNvSpPr txBox="1"/>
          <p:nvPr>
            <p:ph idx="9" type="body"/>
          </p:nvPr>
        </p:nvSpPr>
        <p:spPr>
          <a:xfrm>
            <a:off x="33422044" y="5503831"/>
            <a:ext cx="10047018"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Google Shape;62;p2"/>
          <p:cNvSpPr txBox="1"/>
          <p:nvPr>
            <p:ph idx="13" type="body"/>
          </p:nvPr>
        </p:nvSpPr>
        <p:spPr>
          <a:xfrm>
            <a:off x="33422044" y="13398088"/>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Google Shape;63;p2"/>
          <p:cNvSpPr txBox="1"/>
          <p:nvPr>
            <p:ph idx="14" type="body"/>
          </p:nvPr>
        </p:nvSpPr>
        <p:spPr>
          <a:xfrm>
            <a:off x="33422044" y="14136752"/>
            <a:ext cx="10052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4" name="Google Shape;64;p2"/>
          <p:cNvSpPr txBox="1"/>
          <p:nvPr>
            <p:ph idx="15" type="body"/>
          </p:nvPr>
        </p:nvSpPr>
        <p:spPr>
          <a:xfrm>
            <a:off x="33422044" y="24804752"/>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5" name="Google Shape;65;p2"/>
          <p:cNvSpPr txBox="1"/>
          <p:nvPr>
            <p:ph idx="16" type="body"/>
          </p:nvPr>
        </p:nvSpPr>
        <p:spPr>
          <a:xfrm>
            <a:off x="33422044" y="25558795"/>
            <a:ext cx="10052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6" name="Google Shape;66;p2"/>
          <p:cNvSpPr txBox="1"/>
          <p:nvPr>
            <p:ph idx="17" type="body"/>
          </p:nvPr>
        </p:nvSpPr>
        <p:spPr>
          <a:xfrm>
            <a:off x="459674" y="14076902"/>
            <a:ext cx="10056813"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7" name="Google Shape;67;p2"/>
          <p:cNvSpPr txBox="1"/>
          <p:nvPr>
            <p:ph idx="18" type="body"/>
          </p:nvPr>
        </p:nvSpPr>
        <p:spPr>
          <a:xfrm>
            <a:off x="5932593" y="3531071"/>
            <a:ext cx="31998968" cy="811493"/>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8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8" name="Google Shape;68;p2"/>
          <p:cNvSpPr txBox="1"/>
          <p:nvPr>
            <p:ph idx="19" type="body"/>
          </p:nvPr>
        </p:nvSpPr>
        <p:spPr>
          <a:xfrm>
            <a:off x="5932593" y="2592819"/>
            <a:ext cx="31998968" cy="1280160"/>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1200"/>
              </a:spcBef>
              <a:spcAft>
                <a:spcPts val="0"/>
              </a:spcAft>
              <a:buClr>
                <a:schemeClr val="dk1"/>
              </a:buClr>
              <a:buSzPts val="6000"/>
              <a:buFont typeface="Arial"/>
              <a:buNone/>
              <a:defRPr b="1" i="0" sz="60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9" name="Google Shape;69;p2"/>
          <p:cNvSpPr txBox="1"/>
          <p:nvPr>
            <p:ph idx="20" type="body"/>
          </p:nvPr>
        </p:nvSpPr>
        <p:spPr>
          <a:xfrm>
            <a:off x="5932593" y="389601"/>
            <a:ext cx="31998968" cy="1637973"/>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3 columns">
  <p:cSld name="Standard 3 columns">
    <p:spTree>
      <p:nvGrpSpPr>
        <p:cNvPr id="113" name="Shape 113"/>
        <p:cNvGrpSpPr/>
        <p:nvPr/>
      </p:nvGrpSpPr>
      <p:grpSpPr>
        <a:xfrm>
          <a:off x="0" y="0"/>
          <a:ext cx="0" cy="0"/>
          <a:chOff x="0" y="0"/>
          <a:chExt cx="0" cy="0"/>
        </a:xfrm>
      </p:grpSpPr>
      <p:sp>
        <p:nvSpPr>
          <p:cNvPr id="114" name="Google Shape;114;p4"/>
          <p:cNvSpPr txBox="1"/>
          <p:nvPr>
            <p:ph idx="1" type="body"/>
          </p:nvPr>
        </p:nvSpPr>
        <p:spPr>
          <a:xfrm>
            <a:off x="904186" y="5717837"/>
            <a:ext cx="13591277"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5" name="Google Shape;115;p4"/>
          <p:cNvSpPr txBox="1"/>
          <p:nvPr>
            <p:ph idx="2" type="body"/>
          </p:nvPr>
        </p:nvSpPr>
        <p:spPr>
          <a:xfrm>
            <a:off x="922338" y="4854479"/>
            <a:ext cx="13573126"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6" name="Google Shape;116;p4"/>
          <p:cNvSpPr txBox="1"/>
          <p:nvPr>
            <p:ph idx="3" type="body"/>
          </p:nvPr>
        </p:nvSpPr>
        <p:spPr>
          <a:xfrm>
            <a:off x="922338" y="17662963"/>
            <a:ext cx="13592865"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7" name="Google Shape;117;p4"/>
          <p:cNvSpPr txBox="1"/>
          <p:nvPr>
            <p:ph idx="4" type="body"/>
          </p:nvPr>
        </p:nvSpPr>
        <p:spPr>
          <a:xfrm>
            <a:off x="942080" y="16831713"/>
            <a:ext cx="1357312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8" name="Google Shape;118;p4"/>
          <p:cNvSpPr txBox="1"/>
          <p:nvPr>
            <p:ph idx="5" type="body"/>
          </p:nvPr>
        </p:nvSpPr>
        <p:spPr>
          <a:xfrm>
            <a:off x="15154277" y="21017567"/>
            <a:ext cx="13571534"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9" name="Google Shape;119;p4"/>
          <p:cNvSpPr txBox="1"/>
          <p:nvPr>
            <p:ph idx="6" type="body"/>
          </p:nvPr>
        </p:nvSpPr>
        <p:spPr>
          <a:xfrm>
            <a:off x="15154277" y="20162147"/>
            <a:ext cx="13571534"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0" name="Google Shape;120;p4"/>
          <p:cNvSpPr txBox="1"/>
          <p:nvPr>
            <p:ph idx="7" type="body"/>
          </p:nvPr>
        </p:nvSpPr>
        <p:spPr>
          <a:xfrm>
            <a:off x="15162216" y="5717837"/>
            <a:ext cx="13571534"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1" name="Google Shape;121;p4"/>
          <p:cNvSpPr txBox="1"/>
          <p:nvPr>
            <p:ph idx="8" type="body"/>
          </p:nvPr>
        </p:nvSpPr>
        <p:spPr>
          <a:xfrm>
            <a:off x="15154277" y="4854479"/>
            <a:ext cx="135794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2" name="Google Shape;122;p4"/>
          <p:cNvSpPr txBox="1"/>
          <p:nvPr>
            <p:ph idx="9" type="body"/>
          </p:nvPr>
        </p:nvSpPr>
        <p:spPr>
          <a:xfrm>
            <a:off x="29395741" y="4854479"/>
            <a:ext cx="13576029"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3" name="Google Shape;123;p4"/>
          <p:cNvSpPr txBox="1"/>
          <p:nvPr>
            <p:ph idx="13" type="body"/>
          </p:nvPr>
        </p:nvSpPr>
        <p:spPr>
          <a:xfrm>
            <a:off x="29395741" y="5717837"/>
            <a:ext cx="13576029"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4" name="Google Shape;124;p4"/>
          <p:cNvSpPr txBox="1"/>
          <p:nvPr>
            <p:ph idx="14" type="body"/>
          </p:nvPr>
        </p:nvSpPr>
        <p:spPr>
          <a:xfrm>
            <a:off x="29395741" y="16799606"/>
            <a:ext cx="13576029"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5" name="Google Shape;125;p4"/>
          <p:cNvSpPr txBox="1"/>
          <p:nvPr>
            <p:ph idx="15" type="body"/>
          </p:nvPr>
        </p:nvSpPr>
        <p:spPr>
          <a:xfrm>
            <a:off x="29390709" y="17579834"/>
            <a:ext cx="13581061"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6" name="Google Shape;126;p4"/>
          <p:cNvSpPr txBox="1"/>
          <p:nvPr>
            <p:ph idx="16" type="body"/>
          </p:nvPr>
        </p:nvSpPr>
        <p:spPr>
          <a:xfrm>
            <a:off x="29395741" y="25268141"/>
            <a:ext cx="13576029"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7" name="Google Shape;127;p4"/>
          <p:cNvSpPr txBox="1"/>
          <p:nvPr>
            <p:ph idx="17" type="body"/>
          </p:nvPr>
        </p:nvSpPr>
        <p:spPr>
          <a:xfrm>
            <a:off x="29395741" y="26048370"/>
            <a:ext cx="13581061" cy="861752"/>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8" name="Google Shape;128;p4"/>
          <p:cNvSpPr txBox="1"/>
          <p:nvPr>
            <p:ph idx="18" type="body"/>
          </p:nvPr>
        </p:nvSpPr>
        <p:spPr>
          <a:xfrm>
            <a:off x="5932593" y="3721583"/>
            <a:ext cx="31998968" cy="811493"/>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8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9" name="Google Shape;129;p4"/>
          <p:cNvSpPr txBox="1"/>
          <p:nvPr>
            <p:ph idx="19" type="body"/>
          </p:nvPr>
        </p:nvSpPr>
        <p:spPr>
          <a:xfrm>
            <a:off x="5932593" y="2783331"/>
            <a:ext cx="31998968" cy="1280160"/>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1200"/>
              </a:spcBef>
              <a:spcAft>
                <a:spcPts val="0"/>
              </a:spcAft>
              <a:buClr>
                <a:schemeClr val="dk1"/>
              </a:buClr>
              <a:buSzPts val="6000"/>
              <a:buFont typeface="Arial"/>
              <a:buNone/>
              <a:defRPr b="1" i="0" sz="60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0" name="Google Shape;130;p4"/>
          <p:cNvSpPr txBox="1"/>
          <p:nvPr>
            <p:ph idx="20" type="body"/>
          </p:nvPr>
        </p:nvSpPr>
        <p:spPr>
          <a:xfrm>
            <a:off x="5932593" y="580113"/>
            <a:ext cx="31998968" cy="1637973"/>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center column">
  <p:cSld name="Wide center column">
    <p:spTree>
      <p:nvGrpSpPr>
        <p:cNvPr id="173" name="Shape 173"/>
        <p:cNvGrpSpPr/>
        <p:nvPr/>
      </p:nvGrpSpPr>
      <p:grpSpPr>
        <a:xfrm>
          <a:off x="0" y="0"/>
          <a:ext cx="0" cy="0"/>
          <a:chOff x="0" y="0"/>
          <a:chExt cx="0" cy="0"/>
        </a:xfrm>
      </p:grpSpPr>
      <p:sp>
        <p:nvSpPr>
          <p:cNvPr id="174" name="Google Shape;174;p6"/>
          <p:cNvSpPr txBox="1"/>
          <p:nvPr>
            <p:ph idx="1" type="body"/>
          </p:nvPr>
        </p:nvSpPr>
        <p:spPr>
          <a:xfrm>
            <a:off x="904188" y="5582573"/>
            <a:ext cx="10056813"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5" name="Google Shape;175;p6"/>
          <p:cNvSpPr txBox="1"/>
          <p:nvPr>
            <p:ph idx="2" type="body"/>
          </p:nvPr>
        </p:nvSpPr>
        <p:spPr>
          <a:xfrm>
            <a:off x="922341" y="4719215"/>
            <a:ext cx="100488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6" name="Google Shape;176;p6"/>
          <p:cNvSpPr txBox="1"/>
          <p:nvPr>
            <p:ph idx="3" type="body"/>
          </p:nvPr>
        </p:nvSpPr>
        <p:spPr>
          <a:xfrm>
            <a:off x="902598" y="14414109"/>
            <a:ext cx="1005840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7" name="Google Shape;177;p6"/>
          <p:cNvSpPr txBox="1"/>
          <p:nvPr>
            <p:ph idx="4" type="body"/>
          </p:nvPr>
        </p:nvSpPr>
        <p:spPr>
          <a:xfrm>
            <a:off x="922339" y="13582861"/>
            <a:ext cx="10050462"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8" name="Google Shape;178;p6"/>
          <p:cNvSpPr txBox="1"/>
          <p:nvPr>
            <p:ph idx="5" type="body"/>
          </p:nvPr>
        </p:nvSpPr>
        <p:spPr>
          <a:xfrm>
            <a:off x="11587163" y="5574635"/>
            <a:ext cx="20720047"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9" name="Google Shape;179;p6"/>
          <p:cNvSpPr txBox="1"/>
          <p:nvPr>
            <p:ph idx="6" type="body"/>
          </p:nvPr>
        </p:nvSpPr>
        <p:spPr>
          <a:xfrm>
            <a:off x="11587164" y="4719215"/>
            <a:ext cx="20720050"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0" name="Google Shape;180;p6"/>
          <p:cNvSpPr txBox="1"/>
          <p:nvPr>
            <p:ph idx="7" type="body"/>
          </p:nvPr>
        </p:nvSpPr>
        <p:spPr>
          <a:xfrm>
            <a:off x="11587164" y="21266886"/>
            <a:ext cx="20720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1" name="Google Shape;181;p6"/>
          <p:cNvSpPr txBox="1"/>
          <p:nvPr>
            <p:ph idx="8" type="body"/>
          </p:nvPr>
        </p:nvSpPr>
        <p:spPr>
          <a:xfrm>
            <a:off x="11587162" y="20445094"/>
            <a:ext cx="20720050"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2" name="Google Shape;182;p6"/>
          <p:cNvSpPr txBox="1"/>
          <p:nvPr>
            <p:ph idx="9" type="body"/>
          </p:nvPr>
        </p:nvSpPr>
        <p:spPr>
          <a:xfrm>
            <a:off x="32905538" y="4719215"/>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3" name="Google Shape;183;p6"/>
          <p:cNvSpPr txBox="1"/>
          <p:nvPr>
            <p:ph idx="13" type="body"/>
          </p:nvPr>
        </p:nvSpPr>
        <p:spPr>
          <a:xfrm>
            <a:off x="32905538" y="5582573"/>
            <a:ext cx="10047018"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4" name="Google Shape;184;p6"/>
          <p:cNvSpPr txBox="1"/>
          <p:nvPr>
            <p:ph idx="14" type="body"/>
          </p:nvPr>
        </p:nvSpPr>
        <p:spPr>
          <a:xfrm>
            <a:off x="32905538" y="13643086"/>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5" name="Google Shape;185;p6"/>
          <p:cNvSpPr txBox="1"/>
          <p:nvPr>
            <p:ph idx="15" type="body"/>
          </p:nvPr>
        </p:nvSpPr>
        <p:spPr>
          <a:xfrm>
            <a:off x="32905538" y="14381750"/>
            <a:ext cx="10052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6" name="Google Shape;186;p6"/>
          <p:cNvSpPr txBox="1"/>
          <p:nvPr>
            <p:ph idx="16" type="body"/>
          </p:nvPr>
        </p:nvSpPr>
        <p:spPr>
          <a:xfrm>
            <a:off x="32905538" y="25040223"/>
            <a:ext cx="10047018"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7" name="Google Shape;187;p6"/>
          <p:cNvSpPr txBox="1"/>
          <p:nvPr>
            <p:ph idx="17" type="body"/>
          </p:nvPr>
        </p:nvSpPr>
        <p:spPr>
          <a:xfrm>
            <a:off x="32905538" y="25807122"/>
            <a:ext cx="10052050"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8" name="Google Shape;188;p6"/>
          <p:cNvSpPr txBox="1"/>
          <p:nvPr>
            <p:ph idx="18" type="body"/>
          </p:nvPr>
        </p:nvSpPr>
        <p:spPr>
          <a:xfrm>
            <a:off x="5932593" y="3721583"/>
            <a:ext cx="31998968" cy="811493"/>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80"/>
              </a:spcBef>
              <a:spcAft>
                <a:spcPts val="0"/>
              </a:spcAft>
              <a:buClr>
                <a:schemeClr val="dk1"/>
              </a:buClr>
              <a:buSzPts val="4400"/>
              <a:buFont typeface="Arial"/>
              <a:buNone/>
              <a:defRPr b="0" i="0" sz="44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89" name="Google Shape;189;p6"/>
          <p:cNvSpPr txBox="1"/>
          <p:nvPr>
            <p:ph idx="19" type="body"/>
          </p:nvPr>
        </p:nvSpPr>
        <p:spPr>
          <a:xfrm>
            <a:off x="5932593" y="2783331"/>
            <a:ext cx="31998968" cy="1280160"/>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1200"/>
              </a:spcBef>
              <a:spcAft>
                <a:spcPts val="0"/>
              </a:spcAft>
              <a:buClr>
                <a:schemeClr val="dk1"/>
              </a:buClr>
              <a:buSzPts val="6000"/>
              <a:buFont typeface="Arial"/>
              <a:buNone/>
              <a:defRPr b="1" i="0" sz="6000" u="none" cap="none" strike="noStrike">
                <a:solidFill>
                  <a:schemeClr val="dk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0" name="Google Shape;190;p6"/>
          <p:cNvSpPr txBox="1"/>
          <p:nvPr>
            <p:ph idx="20" type="body"/>
          </p:nvPr>
        </p:nvSpPr>
        <p:spPr>
          <a:xfrm>
            <a:off x="5932593" y="580113"/>
            <a:ext cx="31998968" cy="1637973"/>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4.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1.xml"/><Relationship Id="rId12" Type="http://schemas.openxmlformats.org/officeDocument/2006/relationships/slideLayout" Target="../slideLayouts/slideLayout1.xml"/><Relationship Id="rId1" Type="http://schemas.openxmlformats.org/officeDocument/2006/relationships/image" Target="../media/image10.png"/><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6.png"/><Relationship Id="rId13" Type="http://schemas.openxmlformats.org/officeDocument/2006/relationships/theme" Target="../theme/theme2.xml"/><Relationship Id="rId12" Type="http://schemas.openxmlformats.org/officeDocument/2006/relationships/slideLayout" Target="../slideLayouts/slideLayout2.xml"/><Relationship Id="rId1" Type="http://schemas.openxmlformats.org/officeDocument/2006/relationships/image" Target="../media/image7.png"/><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5.png"/><Relationship Id="rId5" Type="http://schemas.openxmlformats.org/officeDocument/2006/relationships/image" Target="../media/image4.jpg"/><Relationship Id="rId6" Type="http://schemas.openxmlformats.org/officeDocument/2006/relationships/image" Target="../media/image10.png"/><Relationship Id="rId7" Type="http://schemas.openxmlformats.org/officeDocument/2006/relationships/image" Target="../media/image1.png"/><Relationship Id="rId8"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6.png"/><Relationship Id="rId13" Type="http://schemas.openxmlformats.org/officeDocument/2006/relationships/theme" Target="../theme/theme4.xml"/><Relationship Id="rId12" Type="http://schemas.openxmlformats.org/officeDocument/2006/relationships/slideLayout" Target="../slideLayouts/slideLayout3.xml"/><Relationship Id="rId1" Type="http://schemas.openxmlformats.org/officeDocument/2006/relationships/image" Target="../media/image7.png"/><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5.png"/><Relationship Id="rId5" Type="http://schemas.openxmlformats.org/officeDocument/2006/relationships/image" Target="../media/image4.jpg"/><Relationship Id="rId6" Type="http://schemas.openxmlformats.org/officeDocument/2006/relationships/image" Target="../media/image10.png"/><Relationship Id="rId7" Type="http://schemas.openxmlformats.org/officeDocument/2006/relationships/image" Target="../media/image1.png"/><Relationship Id="rId8"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446073" y="4639113"/>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1" name="Google Shape;11;p1"/>
          <p:cNvSpPr/>
          <p:nvPr/>
        </p:nvSpPr>
        <p:spPr>
          <a:xfrm>
            <a:off x="11428937" y="4639110"/>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2" name="Google Shape;12;p1"/>
          <p:cNvSpPr/>
          <p:nvPr/>
        </p:nvSpPr>
        <p:spPr>
          <a:xfrm>
            <a:off x="22411802" y="4639111"/>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3" name="Google Shape;13;p1"/>
          <p:cNvSpPr/>
          <p:nvPr/>
        </p:nvSpPr>
        <p:spPr>
          <a:xfrm>
            <a:off x="33394663" y="4639112"/>
            <a:ext cx="10058400" cy="2649091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4" name="Google Shape;14;p1"/>
          <p:cNvGrpSpPr/>
          <p:nvPr/>
        </p:nvGrpSpPr>
        <p:grpSpPr>
          <a:xfrm>
            <a:off x="-11225189" y="-1"/>
            <a:ext cx="11018865" cy="32918401"/>
            <a:chOff x="-11225189" y="-1"/>
            <a:chExt cx="11018865" cy="32918401"/>
          </a:xfrm>
        </p:grpSpPr>
        <p:sp>
          <p:nvSpPr>
            <p:cNvPr id="15" name="Google Shape;15;p1"/>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endParaRP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6" name="Google Shape;16;p1"/>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7" name="Google Shape;17;p1"/>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18" name="Google Shape;18;p1"/>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19" name="Google Shape;19;p1"/>
            <p:cNvGrpSpPr/>
            <p:nvPr/>
          </p:nvGrpSpPr>
          <p:grpSpPr>
            <a:xfrm>
              <a:off x="-9744992" y="23540956"/>
              <a:ext cx="7531182" cy="2120440"/>
              <a:chOff x="-4470427" y="11016658"/>
              <a:chExt cx="3470785" cy="974220"/>
            </a:xfrm>
          </p:grpSpPr>
          <p:grpSp>
            <p:nvGrpSpPr>
              <p:cNvPr id="20" name="Google Shape;20;p1"/>
              <p:cNvGrpSpPr/>
              <p:nvPr/>
            </p:nvGrpSpPr>
            <p:grpSpPr>
              <a:xfrm>
                <a:off x="-2783495" y="11060886"/>
                <a:ext cx="624431" cy="893535"/>
                <a:chOff x="-3958697" y="11117435"/>
                <a:chExt cx="779338" cy="1280430"/>
              </a:xfrm>
            </p:grpSpPr>
            <p:pic>
              <p:nvPicPr>
                <p:cNvPr id="21" name="Google Shape;21;p1"/>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2" name="Google Shape;22;p1"/>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endParaRPr b="1" i="0" sz="1600" u="none" cap="none" strike="noStrike">
                    <a:solidFill>
                      <a:schemeClr val="dk1"/>
                    </a:solidFill>
                    <a:latin typeface="Calibri"/>
                    <a:ea typeface="Calibri"/>
                    <a:cs typeface="Calibri"/>
                    <a:sym typeface="Calibri"/>
                  </a:endParaRPr>
                </a:p>
              </p:txBody>
            </p:sp>
          </p:grpSp>
          <p:grpSp>
            <p:nvGrpSpPr>
              <p:cNvPr id="23" name="Google Shape;23;p1"/>
              <p:cNvGrpSpPr/>
              <p:nvPr/>
            </p:nvGrpSpPr>
            <p:grpSpPr>
              <a:xfrm>
                <a:off x="-2033159" y="11060889"/>
                <a:ext cx="1033517" cy="893529"/>
                <a:chOff x="-2921738" y="11200127"/>
                <a:chExt cx="1420279" cy="1227904"/>
              </a:xfrm>
            </p:grpSpPr>
            <p:pic>
              <p:nvPicPr>
                <p:cNvPr id="24" name="Google Shape;24;p1"/>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5" name="Google Shape;25;p1"/>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26" name="Google Shape;26;p1"/>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27" name="Google Shape;27;p1"/>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28" name="Google Shape;28;p1"/>
            <p:cNvGrpSpPr/>
            <p:nvPr/>
          </p:nvGrpSpPr>
          <p:grpSpPr>
            <a:xfrm>
              <a:off x="-10398794" y="27751410"/>
              <a:ext cx="9323012" cy="2453250"/>
              <a:chOff x="-4754996" y="12734136"/>
              <a:chExt cx="4296559" cy="1127128"/>
            </a:xfrm>
          </p:grpSpPr>
          <p:pic>
            <p:nvPicPr>
              <p:cNvPr id="29" name="Google Shape;29;p1"/>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30" name="Google Shape;30;p1"/>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31" name="Google Shape;31;p1"/>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32" name="Google Shape;32;p1"/>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grpSp>
      </p:grpSp>
      <p:grpSp>
        <p:nvGrpSpPr>
          <p:cNvPr id="33" name="Google Shape;33;p1"/>
          <p:cNvGrpSpPr/>
          <p:nvPr/>
        </p:nvGrpSpPr>
        <p:grpSpPr>
          <a:xfrm>
            <a:off x="44157838" y="-55065"/>
            <a:ext cx="11062139" cy="32973464"/>
            <a:chOff x="44157838" y="-55065"/>
            <a:chExt cx="11062139" cy="32973464"/>
          </a:xfrm>
        </p:grpSpPr>
        <p:sp>
          <p:nvSpPr>
            <p:cNvPr id="34" name="Google Shape;34;p1"/>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35" name="Google Shape;35;p1"/>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36" name="Google Shape;36;p1"/>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37" name="Google Shape;37;p1"/>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38" name="Google Shape;38;p1"/>
            <p:cNvGrpSpPr/>
            <p:nvPr/>
          </p:nvGrpSpPr>
          <p:grpSpPr>
            <a:xfrm>
              <a:off x="44487209" y="29414562"/>
              <a:ext cx="10354213" cy="1265612"/>
              <a:chOff x="44200453" y="28362388"/>
              <a:chExt cx="9771398" cy="1090622"/>
            </a:xfrm>
          </p:grpSpPr>
          <p:sp>
            <p:nvSpPr>
              <p:cNvPr id="39" name="Google Shape;39;p1"/>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0" name="Google Shape;40;p1">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41" name="Google Shape;41;p1"/>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42" name="Google Shape;42;p1"/>
            <p:cNvSpPr txBox="1"/>
            <p:nvPr/>
          </p:nvSpPr>
          <p:spPr>
            <a:xfrm>
              <a:off x="44262809" y="31169781"/>
              <a:ext cx="6870215" cy="1399638"/>
            </a:xfrm>
            <a:prstGeom prst="rect">
              <a:avLst/>
            </a:prstGeom>
            <a:noFill/>
            <a:ln>
              <a:noFill/>
            </a:ln>
          </p:spPr>
          <p:txBody>
            <a:bodyPr anchorCtr="0" anchor="t" bIns="32650" lIns="65300" spcFirstLastPara="1" rIns="65300" wrap="square" tIns="32650">
              <a:no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2013</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grpSp>
        <p:nvGrpSpPr>
          <p:cNvPr id="43" name="Google Shape;43;p1"/>
          <p:cNvGrpSpPr/>
          <p:nvPr/>
        </p:nvGrpSpPr>
        <p:grpSpPr>
          <a:xfrm rot="10800000">
            <a:off x="-36600" y="31404883"/>
            <a:ext cx="43927800" cy="1502229"/>
            <a:chOff x="-14192" y="1382"/>
            <a:chExt cx="27451942" cy="4572641"/>
          </a:xfrm>
        </p:grpSpPr>
        <p:sp>
          <p:nvSpPr>
            <p:cNvPr id="44" name="Google Shape;44;p1"/>
            <p:cNvSpPr/>
            <p:nvPr/>
          </p:nvSpPr>
          <p:spPr>
            <a:xfrm>
              <a:off x="4001" y="707796"/>
              <a:ext cx="27429212" cy="3866227"/>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45" name="Google Shape;45;p1"/>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46" name="Google Shape;46;p1"/>
            <p:cNvSpPr/>
            <p:nvPr/>
          </p:nvSpPr>
          <p:spPr>
            <a:xfrm>
              <a:off x="-14192" y="1382"/>
              <a:ext cx="27451942" cy="4570666"/>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sp>
        <p:nvSpPr>
          <p:cNvPr id="47" name="Google Shape;47;p1"/>
          <p:cNvSpPr txBox="1"/>
          <p:nvPr/>
        </p:nvSpPr>
        <p:spPr>
          <a:xfrm>
            <a:off x="1003118" y="32156325"/>
            <a:ext cx="3786383" cy="324883"/>
          </a:xfrm>
          <a:prstGeom prst="rect">
            <a:avLst/>
          </a:prstGeom>
          <a:noFill/>
          <a:ln>
            <a:noFill/>
          </a:ln>
        </p:spPr>
        <p:txBody>
          <a:bodyPr anchorCtr="0" anchor="t" bIns="39125" lIns="78275" spcFirstLastPara="1" rIns="78275" wrap="square" tIns="39125">
            <a:noAutofit/>
          </a:bodyPr>
          <a:lstStyle/>
          <a:p>
            <a:pPr indent="0" lvl="0" marL="0" marR="0" rtl="0" algn="l">
              <a:lnSpc>
                <a:spcPct val="65000"/>
              </a:lnSpc>
              <a:spcBef>
                <a:spcPts val="0"/>
              </a:spcBef>
              <a:spcAft>
                <a:spcPts val="0"/>
              </a:spcAft>
              <a:buNone/>
            </a:pPr>
            <a:r>
              <a:rPr b="1" lang="en-US" sz="600">
                <a:solidFill>
                  <a:srgbClr val="BFBFBF"/>
                </a:solidFill>
                <a:latin typeface="Arial"/>
                <a:ea typeface="Arial"/>
                <a:cs typeface="Arial"/>
                <a:sym typeface="Arial"/>
              </a:rPr>
              <a:t>RESEARCH POSTER PRESENTATION DESIGN © 2015</a:t>
            </a:r>
            <a:endParaRPr b="1" sz="600">
              <a:solidFill>
                <a:srgbClr val="BFBFBF"/>
              </a:solidFill>
              <a:latin typeface="Arial"/>
              <a:ea typeface="Arial"/>
              <a:cs typeface="Arial"/>
              <a:sym typeface="Arial"/>
            </a:endParaRPr>
          </a:p>
          <a:p>
            <a:pPr indent="0" lvl="0" marL="0" marR="0" rtl="0" algn="l">
              <a:lnSpc>
                <a:spcPct val="65000"/>
              </a:lnSpc>
              <a:spcBef>
                <a:spcPts val="525"/>
              </a:spcBef>
              <a:spcAft>
                <a:spcPts val="0"/>
              </a:spcAft>
              <a:buNone/>
            </a:pPr>
            <a:r>
              <a:rPr b="1" lang="en-US" sz="1050">
                <a:solidFill>
                  <a:srgbClr val="BFBFBF"/>
                </a:solidFill>
                <a:latin typeface="Arial"/>
                <a:ea typeface="Arial"/>
                <a:cs typeface="Arial"/>
                <a:sym typeface="Arial"/>
              </a:rPr>
              <a:t>www.PosterPresentations.com</a:t>
            </a:r>
            <a:endParaRPr/>
          </a:p>
        </p:txBody>
      </p:sp>
      <p:grpSp>
        <p:nvGrpSpPr>
          <p:cNvPr id="48" name="Google Shape;48;p1"/>
          <p:cNvGrpSpPr/>
          <p:nvPr/>
        </p:nvGrpSpPr>
        <p:grpSpPr>
          <a:xfrm>
            <a:off x="-14192" y="1382"/>
            <a:ext cx="43905393" cy="4572641"/>
            <a:chOff x="-14192" y="1382"/>
            <a:chExt cx="27451942" cy="4572641"/>
          </a:xfrm>
        </p:grpSpPr>
        <p:sp>
          <p:nvSpPr>
            <p:cNvPr id="49" name="Google Shape;49;p1"/>
            <p:cNvSpPr/>
            <p:nvPr/>
          </p:nvSpPr>
          <p:spPr>
            <a:xfrm>
              <a:off x="4001" y="707797"/>
              <a:ext cx="27429212" cy="3866226"/>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50" name="Google Shape;50;p1"/>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51" name="Google Shape;51;p1"/>
            <p:cNvSpPr/>
            <p:nvPr/>
          </p:nvSpPr>
          <p:spPr>
            <a:xfrm>
              <a:off x="-14192" y="1382"/>
              <a:ext cx="27451942" cy="4570665"/>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cxnSp>
        <p:nvCxnSpPr>
          <p:cNvPr id="71" name="Google Shape;71;p3"/>
          <p:cNvCxnSpPr/>
          <p:nvPr/>
        </p:nvCxnSpPr>
        <p:spPr>
          <a:xfrm flipH="1" rot="10800000">
            <a:off x="-13946602" y="11526118"/>
            <a:ext cx="13577436" cy="818"/>
          </a:xfrm>
          <a:prstGeom prst="straightConnector1">
            <a:avLst/>
          </a:prstGeom>
          <a:noFill/>
          <a:ln cap="flat" cmpd="sng" w="9525">
            <a:solidFill>
              <a:srgbClr val="F2F2F2"/>
            </a:solidFill>
            <a:prstDash val="solid"/>
            <a:round/>
            <a:headEnd len="sm" w="sm" type="none"/>
            <a:tailEnd len="sm" w="sm" type="none"/>
          </a:ln>
        </p:spPr>
      </p:cxnSp>
      <p:grpSp>
        <p:nvGrpSpPr>
          <p:cNvPr id="72" name="Google Shape;72;p3"/>
          <p:cNvGrpSpPr/>
          <p:nvPr/>
        </p:nvGrpSpPr>
        <p:grpSpPr>
          <a:xfrm>
            <a:off x="44157838" y="-55065"/>
            <a:ext cx="11062139" cy="32973464"/>
            <a:chOff x="44157838" y="-55065"/>
            <a:chExt cx="11062139" cy="32973464"/>
          </a:xfrm>
        </p:grpSpPr>
        <p:sp>
          <p:nvSpPr>
            <p:cNvPr id="73" name="Google Shape;73;p3"/>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sz="2400">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74" name="Google Shape;74;p3"/>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75" name="Google Shape;75;p3"/>
            <p:cNvPicPr preferRelativeResize="0"/>
            <p:nvPr/>
          </p:nvPicPr>
          <p:blipFill rotWithShape="1">
            <a:blip r:embed="rId2">
              <a:alphaModFix/>
            </a:blip>
            <a:srcRect b="0" l="0" r="0" t="0"/>
            <a:stretch/>
          </p:blipFill>
          <p:spPr>
            <a:xfrm>
              <a:off x="44621819" y="7740040"/>
              <a:ext cx="2969584" cy="1370577"/>
            </a:xfrm>
            <a:prstGeom prst="rect">
              <a:avLst/>
            </a:prstGeom>
            <a:noFill/>
            <a:ln>
              <a:noFill/>
            </a:ln>
          </p:spPr>
        </p:pic>
        <p:pic>
          <p:nvPicPr>
            <p:cNvPr id="76" name="Google Shape;76;p3"/>
            <p:cNvPicPr preferRelativeResize="0"/>
            <p:nvPr/>
          </p:nvPicPr>
          <p:blipFill rotWithShape="1">
            <a:blip r:embed="rId3">
              <a:alphaModFix/>
            </a:blip>
            <a:srcRect b="0" l="0" r="0" t="0"/>
            <a:stretch/>
          </p:blipFill>
          <p:spPr>
            <a:xfrm>
              <a:off x="44629619" y="12347263"/>
              <a:ext cx="1482266" cy="992162"/>
            </a:xfrm>
            <a:prstGeom prst="rect">
              <a:avLst/>
            </a:prstGeom>
            <a:noFill/>
            <a:ln>
              <a:noFill/>
            </a:ln>
          </p:spPr>
        </p:pic>
        <p:grpSp>
          <p:nvGrpSpPr>
            <p:cNvPr id="77" name="Google Shape;77;p3"/>
            <p:cNvGrpSpPr/>
            <p:nvPr/>
          </p:nvGrpSpPr>
          <p:grpSpPr>
            <a:xfrm>
              <a:off x="44487209" y="29414562"/>
              <a:ext cx="10354213" cy="1265612"/>
              <a:chOff x="44200453" y="28362388"/>
              <a:chExt cx="9771398" cy="1090622"/>
            </a:xfrm>
          </p:grpSpPr>
          <p:sp>
            <p:nvSpPr>
              <p:cNvPr id="78" name="Google Shape;78;p3"/>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79" name="Google Shape;79;p3">
                <a:hlinkClick r:id="rId4"/>
              </p:cNvPr>
              <p:cNvPicPr preferRelativeResize="0"/>
              <p:nvPr/>
            </p:nvPicPr>
            <p:blipFill rotWithShape="1">
              <a:blip r:embed="rId5">
                <a:alphaModFix/>
              </a:blip>
              <a:srcRect b="0" l="0" r="0" t="0"/>
              <a:stretch/>
            </p:blipFill>
            <p:spPr>
              <a:xfrm>
                <a:off x="44326394" y="28460719"/>
                <a:ext cx="914401" cy="914399"/>
              </a:xfrm>
              <a:prstGeom prst="rect">
                <a:avLst/>
              </a:prstGeom>
              <a:noFill/>
              <a:ln>
                <a:noFill/>
              </a:ln>
            </p:spPr>
          </p:pic>
          <p:sp>
            <p:nvSpPr>
              <p:cNvPr id="80" name="Google Shape;80;p3"/>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81" name="Google Shape;81;p3"/>
            <p:cNvSpPr txBox="1"/>
            <p:nvPr/>
          </p:nvSpPr>
          <p:spPr>
            <a:xfrm>
              <a:off x="44262809" y="31169781"/>
              <a:ext cx="6870215" cy="1399638"/>
            </a:xfrm>
            <a:prstGeom prst="rect">
              <a:avLst/>
            </a:prstGeom>
            <a:noFill/>
            <a:ln>
              <a:noFill/>
            </a:ln>
          </p:spPr>
          <p:txBody>
            <a:bodyPr anchorCtr="0" anchor="t" bIns="32650" lIns="65300" spcFirstLastPara="1" rIns="65300" wrap="square" tIns="32650">
              <a:no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2013</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grpSp>
        <p:nvGrpSpPr>
          <p:cNvPr id="82" name="Google Shape;82;p3"/>
          <p:cNvGrpSpPr/>
          <p:nvPr/>
        </p:nvGrpSpPr>
        <p:grpSpPr>
          <a:xfrm>
            <a:off x="-11225189" y="-1"/>
            <a:ext cx="11018865" cy="32918401"/>
            <a:chOff x="-11225189" y="-1"/>
            <a:chExt cx="11018865" cy="32918401"/>
          </a:xfrm>
        </p:grpSpPr>
        <p:sp>
          <p:nvSpPr>
            <p:cNvPr id="83" name="Google Shape;83;p3"/>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endParaRPr/>
            </a:p>
            <a:p>
              <a:pPr indent="0" lvl="0" marL="0" marR="0" rtl="0" algn="ctr">
                <a:spcBef>
                  <a:spcPts val="0"/>
                </a:spcBef>
                <a:spcAft>
                  <a:spcPts val="0"/>
                </a:spcAft>
                <a:buNone/>
              </a:pPr>
              <a:r>
                <a:t/>
              </a:r>
              <a:endParaRPr b="1"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lang="en-US" sz="2800">
                  <a:solidFill>
                    <a:schemeClr val="lt1"/>
                  </a:solidFill>
                  <a:latin typeface="Trebuchet MS"/>
                  <a:ea typeface="Trebuchet MS"/>
                  <a:cs typeface="Trebuchet MS"/>
                  <a:sym typeface="Trebuchet MS"/>
                </a:rPr>
              </a:br>
              <a:endParaRPr b="1"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endParaRPr b="0" sz="2800">
                <a:solidFill>
                  <a:schemeClr val="lt1"/>
                </a:solidFill>
                <a:latin typeface="Trebuchet MS"/>
                <a:ea typeface="Trebuchet MS"/>
                <a:cs typeface="Trebuchet MS"/>
                <a:sym typeface="Trebuchet MS"/>
              </a:endParaRPr>
            </a:p>
          </p:txBody>
        </p:sp>
        <p:cxnSp>
          <p:nvCxnSpPr>
            <p:cNvPr id="84" name="Google Shape;84;p3"/>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85" name="Google Shape;85;p3"/>
            <p:cNvPicPr preferRelativeResize="0"/>
            <p:nvPr/>
          </p:nvPicPr>
          <p:blipFill rotWithShape="1">
            <a:blip r:embed="rId6">
              <a:alphaModFix/>
            </a:blip>
            <a:srcRect b="0" l="0" r="0" t="0"/>
            <a:stretch/>
          </p:blipFill>
          <p:spPr>
            <a:xfrm>
              <a:off x="-10740740" y="10261718"/>
              <a:ext cx="1597666" cy="1201935"/>
            </a:xfrm>
            <a:prstGeom prst="rect">
              <a:avLst/>
            </a:prstGeom>
            <a:noFill/>
            <a:ln>
              <a:noFill/>
            </a:ln>
          </p:spPr>
        </p:pic>
        <p:pic>
          <p:nvPicPr>
            <p:cNvPr id="86" name="Google Shape;86;p3"/>
            <p:cNvPicPr preferRelativeResize="0"/>
            <p:nvPr/>
          </p:nvPicPr>
          <p:blipFill rotWithShape="1">
            <a:blip r:embed="rId7">
              <a:alphaModFix/>
            </a:blip>
            <a:srcRect b="0" l="0" r="0" t="0"/>
            <a:stretch/>
          </p:blipFill>
          <p:spPr>
            <a:xfrm>
              <a:off x="-10732765" y="15696927"/>
              <a:ext cx="9986808" cy="1053596"/>
            </a:xfrm>
            <a:prstGeom prst="rect">
              <a:avLst/>
            </a:prstGeom>
            <a:noFill/>
            <a:ln>
              <a:noFill/>
            </a:ln>
          </p:spPr>
        </p:pic>
        <p:grpSp>
          <p:nvGrpSpPr>
            <p:cNvPr id="87" name="Google Shape;87;p3"/>
            <p:cNvGrpSpPr/>
            <p:nvPr/>
          </p:nvGrpSpPr>
          <p:grpSpPr>
            <a:xfrm>
              <a:off x="-9744992" y="23540956"/>
              <a:ext cx="7531182" cy="2120440"/>
              <a:chOff x="-4470427" y="11016658"/>
              <a:chExt cx="3470785" cy="974220"/>
            </a:xfrm>
          </p:grpSpPr>
          <p:grpSp>
            <p:nvGrpSpPr>
              <p:cNvPr id="88" name="Google Shape;88;p3"/>
              <p:cNvGrpSpPr/>
              <p:nvPr/>
            </p:nvGrpSpPr>
            <p:grpSpPr>
              <a:xfrm>
                <a:off x="-2783495" y="11060886"/>
                <a:ext cx="624431" cy="893535"/>
                <a:chOff x="-3958697" y="11117435"/>
                <a:chExt cx="779338" cy="1280430"/>
              </a:xfrm>
            </p:grpSpPr>
            <p:pic>
              <p:nvPicPr>
                <p:cNvPr id="89" name="Google Shape;89;p3"/>
                <p:cNvPicPr preferRelativeResize="0"/>
                <p:nvPr/>
              </p:nvPicPr>
              <p:blipFill rotWithShape="1">
                <a:blip r:embed="rId8">
                  <a:alphaModFix/>
                </a:blip>
                <a:srcRect b="0" l="0" r="0" t="0"/>
                <a:stretch/>
              </p:blipFill>
              <p:spPr>
                <a:xfrm>
                  <a:off x="-3948160" y="11117435"/>
                  <a:ext cx="768801" cy="1090857"/>
                </a:xfrm>
                <a:prstGeom prst="rect">
                  <a:avLst/>
                </a:prstGeom>
                <a:noFill/>
                <a:ln>
                  <a:noFill/>
                </a:ln>
              </p:spPr>
            </p:pic>
            <p:sp>
              <p:nvSpPr>
                <p:cNvPr id="90" name="Google Shape;90;p3"/>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ORIGINAL</a:t>
                  </a:r>
                  <a:endParaRPr b="1" sz="1600">
                    <a:solidFill>
                      <a:schemeClr val="dk1"/>
                    </a:solidFill>
                    <a:latin typeface="Calibri"/>
                    <a:ea typeface="Calibri"/>
                    <a:cs typeface="Calibri"/>
                    <a:sym typeface="Calibri"/>
                  </a:endParaRPr>
                </a:p>
              </p:txBody>
            </p:sp>
          </p:grpSp>
          <p:grpSp>
            <p:nvGrpSpPr>
              <p:cNvPr id="91" name="Google Shape;91;p3"/>
              <p:cNvGrpSpPr/>
              <p:nvPr/>
            </p:nvGrpSpPr>
            <p:grpSpPr>
              <a:xfrm>
                <a:off x="-2033159" y="11060889"/>
                <a:ext cx="1033517" cy="893529"/>
                <a:chOff x="-2921738" y="11200127"/>
                <a:chExt cx="1420279" cy="1227904"/>
              </a:xfrm>
            </p:grpSpPr>
            <p:pic>
              <p:nvPicPr>
                <p:cNvPr id="92" name="Google Shape;92;p3"/>
                <p:cNvPicPr preferRelativeResize="0"/>
                <p:nvPr/>
              </p:nvPicPr>
              <p:blipFill rotWithShape="1">
                <a:blip r:embed="rId8">
                  <a:alphaModFix/>
                </a:blip>
                <a:srcRect b="0" l="0" r="0" t="0"/>
                <a:stretch/>
              </p:blipFill>
              <p:spPr>
                <a:xfrm>
                  <a:off x="-2921738" y="11200127"/>
                  <a:ext cx="1420279" cy="1029694"/>
                </a:xfrm>
                <a:prstGeom prst="rect">
                  <a:avLst/>
                </a:prstGeom>
                <a:noFill/>
                <a:ln>
                  <a:noFill/>
                </a:ln>
              </p:spPr>
            </p:pic>
            <p:sp>
              <p:nvSpPr>
                <p:cNvPr id="93" name="Google Shape;93;p3"/>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DISTORTED</a:t>
                  </a:r>
                  <a:endParaRPr b="1" sz="700">
                    <a:solidFill>
                      <a:schemeClr val="lt1"/>
                    </a:solidFill>
                    <a:latin typeface="Calibri"/>
                    <a:ea typeface="Calibri"/>
                    <a:cs typeface="Calibri"/>
                    <a:sym typeface="Calibri"/>
                  </a:endParaRPr>
                </a:p>
              </p:txBody>
            </p:sp>
          </p:grpSp>
          <p:pic>
            <p:nvPicPr>
              <p:cNvPr id="94" name="Google Shape;94;p3"/>
              <p:cNvPicPr preferRelativeResize="0"/>
              <p:nvPr/>
            </p:nvPicPr>
            <p:blipFill rotWithShape="1">
              <a:blip r:embed="rId9">
                <a:alphaModFix/>
              </a:blip>
              <a:srcRect b="0" l="0" r="0" t="0"/>
              <a:stretch/>
            </p:blipFill>
            <p:spPr>
              <a:xfrm>
                <a:off x="-4470427" y="11016658"/>
                <a:ext cx="1098742" cy="847761"/>
              </a:xfrm>
              <a:prstGeom prst="rect">
                <a:avLst/>
              </a:prstGeom>
              <a:noFill/>
              <a:ln>
                <a:noFill/>
              </a:ln>
            </p:spPr>
          </p:pic>
          <p:sp>
            <p:nvSpPr>
              <p:cNvPr id="95" name="Google Shape;95;p3"/>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endParaRPr sz="1600">
                  <a:solidFill>
                    <a:schemeClr val="lt1"/>
                  </a:solidFill>
                  <a:latin typeface="Calibri"/>
                  <a:ea typeface="Calibri"/>
                  <a:cs typeface="Calibri"/>
                  <a:sym typeface="Calibri"/>
                </a:endParaRPr>
              </a:p>
            </p:txBody>
          </p:sp>
        </p:grpSp>
        <p:grpSp>
          <p:nvGrpSpPr>
            <p:cNvPr id="96" name="Google Shape;96;p3"/>
            <p:cNvGrpSpPr/>
            <p:nvPr/>
          </p:nvGrpSpPr>
          <p:grpSpPr>
            <a:xfrm>
              <a:off x="-10398794" y="27751410"/>
              <a:ext cx="9323012" cy="2453250"/>
              <a:chOff x="-4754996" y="12734136"/>
              <a:chExt cx="4296559" cy="1127128"/>
            </a:xfrm>
          </p:grpSpPr>
          <p:pic>
            <p:nvPicPr>
              <p:cNvPr id="97" name="Google Shape;97;p3"/>
              <p:cNvPicPr preferRelativeResize="0"/>
              <p:nvPr/>
            </p:nvPicPr>
            <p:blipFill rotWithShape="1">
              <a:blip r:embed="rId10">
                <a:alphaModFix/>
              </a:blip>
              <a:srcRect b="0" l="0" r="0" t="0"/>
              <a:stretch/>
            </p:blipFill>
            <p:spPr>
              <a:xfrm>
                <a:off x="-4533347" y="12734142"/>
                <a:ext cx="1828800" cy="1117600"/>
              </a:xfrm>
              <a:prstGeom prst="rect">
                <a:avLst/>
              </a:prstGeom>
              <a:noFill/>
              <a:ln>
                <a:noFill/>
              </a:ln>
            </p:spPr>
          </p:pic>
          <p:pic>
            <p:nvPicPr>
              <p:cNvPr id="98" name="Google Shape;98;p3"/>
              <p:cNvPicPr preferRelativeResize="0"/>
              <p:nvPr/>
            </p:nvPicPr>
            <p:blipFill rotWithShape="1">
              <a:blip r:embed="rId11">
                <a:alphaModFix/>
              </a:blip>
              <a:srcRect b="0" l="0" r="0" t="0"/>
              <a:stretch/>
            </p:blipFill>
            <p:spPr>
              <a:xfrm>
                <a:off x="-2456641" y="12737835"/>
                <a:ext cx="1828800" cy="1117600"/>
              </a:xfrm>
              <a:prstGeom prst="rect">
                <a:avLst/>
              </a:prstGeom>
              <a:noFill/>
              <a:ln>
                <a:noFill/>
              </a:ln>
            </p:spPr>
          </p:pic>
          <p:sp>
            <p:nvSpPr>
              <p:cNvPr id="99" name="Google Shape;99;p3"/>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100" name="Google Shape;100;p3"/>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grpSp>
      </p:grpSp>
      <p:sp>
        <p:nvSpPr>
          <p:cNvPr id="101" name="Google Shape;101;p3"/>
          <p:cNvSpPr/>
          <p:nvPr/>
        </p:nvSpPr>
        <p:spPr>
          <a:xfrm>
            <a:off x="29342872" y="4770782"/>
            <a:ext cx="13577436" cy="26279729"/>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02" name="Google Shape;102;p3"/>
          <p:cNvSpPr/>
          <p:nvPr/>
        </p:nvSpPr>
        <p:spPr>
          <a:xfrm>
            <a:off x="15117125" y="4749583"/>
            <a:ext cx="13577436" cy="26279729"/>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03" name="Google Shape;103;p3"/>
          <p:cNvSpPr/>
          <p:nvPr/>
        </p:nvSpPr>
        <p:spPr>
          <a:xfrm>
            <a:off x="891379" y="4791981"/>
            <a:ext cx="13577436" cy="26279729"/>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grpSp>
        <p:nvGrpSpPr>
          <p:cNvPr id="104" name="Google Shape;104;p3"/>
          <p:cNvGrpSpPr/>
          <p:nvPr/>
        </p:nvGrpSpPr>
        <p:grpSpPr>
          <a:xfrm rot="10800000">
            <a:off x="-36600" y="31404883"/>
            <a:ext cx="43927800" cy="1502229"/>
            <a:chOff x="-14192" y="1382"/>
            <a:chExt cx="27451942" cy="4572641"/>
          </a:xfrm>
        </p:grpSpPr>
        <p:sp>
          <p:nvSpPr>
            <p:cNvPr id="105" name="Google Shape;105;p3"/>
            <p:cNvSpPr/>
            <p:nvPr/>
          </p:nvSpPr>
          <p:spPr>
            <a:xfrm>
              <a:off x="4001" y="707796"/>
              <a:ext cx="27429212" cy="3866227"/>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06" name="Google Shape;106;p3"/>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07" name="Google Shape;107;p3"/>
            <p:cNvSpPr/>
            <p:nvPr/>
          </p:nvSpPr>
          <p:spPr>
            <a:xfrm>
              <a:off x="-14192" y="1382"/>
              <a:ext cx="27451942" cy="4570666"/>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grpSp>
        <p:nvGrpSpPr>
          <p:cNvPr id="108" name="Google Shape;108;p3"/>
          <p:cNvGrpSpPr/>
          <p:nvPr/>
        </p:nvGrpSpPr>
        <p:grpSpPr>
          <a:xfrm>
            <a:off x="-14192" y="1382"/>
            <a:ext cx="43905393" cy="4572641"/>
            <a:chOff x="-14192" y="1382"/>
            <a:chExt cx="27451942" cy="4572641"/>
          </a:xfrm>
        </p:grpSpPr>
        <p:sp>
          <p:nvSpPr>
            <p:cNvPr id="109" name="Google Shape;109;p3"/>
            <p:cNvSpPr/>
            <p:nvPr/>
          </p:nvSpPr>
          <p:spPr>
            <a:xfrm>
              <a:off x="4001" y="707797"/>
              <a:ext cx="27429212" cy="3866226"/>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10" name="Google Shape;110;p3"/>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11" name="Google Shape;111;p3"/>
            <p:cNvSpPr/>
            <p:nvPr/>
          </p:nvSpPr>
          <p:spPr>
            <a:xfrm>
              <a:off x="-14192" y="1382"/>
              <a:ext cx="27451942" cy="4570665"/>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sp>
        <p:nvSpPr>
          <p:cNvPr id="112" name="Google Shape;112;p3"/>
          <p:cNvSpPr txBox="1"/>
          <p:nvPr/>
        </p:nvSpPr>
        <p:spPr>
          <a:xfrm>
            <a:off x="1003118" y="32156325"/>
            <a:ext cx="3786383" cy="324883"/>
          </a:xfrm>
          <a:prstGeom prst="rect">
            <a:avLst/>
          </a:prstGeom>
          <a:noFill/>
          <a:ln>
            <a:noFill/>
          </a:ln>
        </p:spPr>
        <p:txBody>
          <a:bodyPr anchorCtr="0" anchor="t" bIns="39125" lIns="78275" spcFirstLastPara="1" rIns="78275" wrap="square" tIns="39125">
            <a:noAutofit/>
          </a:bodyPr>
          <a:lstStyle/>
          <a:p>
            <a:pPr indent="0" lvl="0" marL="0" marR="0" rtl="0" algn="l">
              <a:lnSpc>
                <a:spcPct val="65000"/>
              </a:lnSpc>
              <a:spcBef>
                <a:spcPts val="0"/>
              </a:spcBef>
              <a:spcAft>
                <a:spcPts val="0"/>
              </a:spcAft>
              <a:buNone/>
            </a:pPr>
            <a:r>
              <a:rPr b="1" lang="en-US" sz="600">
                <a:solidFill>
                  <a:srgbClr val="BFBFBF"/>
                </a:solidFill>
                <a:latin typeface="Arial"/>
                <a:ea typeface="Arial"/>
                <a:cs typeface="Arial"/>
                <a:sym typeface="Arial"/>
              </a:rPr>
              <a:t>RESEARCH POSTER PRESENTATION DESIGN © 2015</a:t>
            </a:r>
            <a:endParaRPr b="1" sz="600">
              <a:solidFill>
                <a:srgbClr val="BFBFBF"/>
              </a:solidFill>
              <a:latin typeface="Arial"/>
              <a:ea typeface="Arial"/>
              <a:cs typeface="Arial"/>
              <a:sym typeface="Arial"/>
            </a:endParaRPr>
          </a:p>
          <a:p>
            <a:pPr indent="0" lvl="0" marL="0" marR="0" rtl="0" algn="l">
              <a:lnSpc>
                <a:spcPct val="65000"/>
              </a:lnSpc>
              <a:spcBef>
                <a:spcPts val="525"/>
              </a:spcBef>
              <a:spcAft>
                <a:spcPts val="0"/>
              </a:spcAft>
              <a:buNone/>
            </a:pPr>
            <a:r>
              <a:rPr b="1" lang="en-US" sz="1050">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4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grpSp>
        <p:nvGrpSpPr>
          <p:cNvPr id="132" name="Google Shape;132;p5"/>
          <p:cNvGrpSpPr/>
          <p:nvPr/>
        </p:nvGrpSpPr>
        <p:grpSpPr>
          <a:xfrm>
            <a:off x="44157838" y="-55065"/>
            <a:ext cx="11062139" cy="32973464"/>
            <a:chOff x="44157838" y="-55065"/>
            <a:chExt cx="11062139" cy="32973464"/>
          </a:xfrm>
        </p:grpSpPr>
        <p:sp>
          <p:nvSpPr>
            <p:cNvPr id="133" name="Google Shape;133;p5"/>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sz="2400">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134" name="Google Shape;134;p5"/>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135" name="Google Shape;135;p5"/>
            <p:cNvPicPr preferRelativeResize="0"/>
            <p:nvPr/>
          </p:nvPicPr>
          <p:blipFill rotWithShape="1">
            <a:blip r:embed="rId2">
              <a:alphaModFix/>
            </a:blip>
            <a:srcRect b="0" l="0" r="0" t="0"/>
            <a:stretch/>
          </p:blipFill>
          <p:spPr>
            <a:xfrm>
              <a:off x="44621819" y="7740040"/>
              <a:ext cx="2969584" cy="1370577"/>
            </a:xfrm>
            <a:prstGeom prst="rect">
              <a:avLst/>
            </a:prstGeom>
            <a:noFill/>
            <a:ln>
              <a:noFill/>
            </a:ln>
          </p:spPr>
        </p:pic>
        <p:pic>
          <p:nvPicPr>
            <p:cNvPr id="136" name="Google Shape;136;p5"/>
            <p:cNvPicPr preferRelativeResize="0"/>
            <p:nvPr/>
          </p:nvPicPr>
          <p:blipFill rotWithShape="1">
            <a:blip r:embed="rId3">
              <a:alphaModFix/>
            </a:blip>
            <a:srcRect b="0" l="0" r="0" t="0"/>
            <a:stretch/>
          </p:blipFill>
          <p:spPr>
            <a:xfrm>
              <a:off x="44629619" y="12347263"/>
              <a:ext cx="1482266" cy="992162"/>
            </a:xfrm>
            <a:prstGeom prst="rect">
              <a:avLst/>
            </a:prstGeom>
            <a:noFill/>
            <a:ln>
              <a:noFill/>
            </a:ln>
          </p:spPr>
        </p:pic>
        <p:grpSp>
          <p:nvGrpSpPr>
            <p:cNvPr id="137" name="Google Shape;137;p5"/>
            <p:cNvGrpSpPr/>
            <p:nvPr/>
          </p:nvGrpSpPr>
          <p:grpSpPr>
            <a:xfrm>
              <a:off x="44487209" y="29414562"/>
              <a:ext cx="10354213" cy="1265612"/>
              <a:chOff x="44200453" y="28362388"/>
              <a:chExt cx="9771398" cy="1090622"/>
            </a:xfrm>
          </p:grpSpPr>
          <p:sp>
            <p:nvSpPr>
              <p:cNvPr id="138" name="Google Shape;138;p5"/>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139" name="Google Shape;139;p5">
                <a:hlinkClick r:id="rId4"/>
              </p:cNvPr>
              <p:cNvPicPr preferRelativeResize="0"/>
              <p:nvPr/>
            </p:nvPicPr>
            <p:blipFill rotWithShape="1">
              <a:blip r:embed="rId5">
                <a:alphaModFix/>
              </a:blip>
              <a:srcRect b="0" l="0" r="0" t="0"/>
              <a:stretch/>
            </p:blipFill>
            <p:spPr>
              <a:xfrm>
                <a:off x="44326394" y="28460719"/>
                <a:ext cx="914401" cy="914399"/>
              </a:xfrm>
              <a:prstGeom prst="rect">
                <a:avLst/>
              </a:prstGeom>
              <a:noFill/>
              <a:ln>
                <a:noFill/>
              </a:ln>
            </p:spPr>
          </p:pic>
          <p:sp>
            <p:nvSpPr>
              <p:cNvPr id="140" name="Google Shape;140;p5"/>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141" name="Google Shape;141;p5"/>
            <p:cNvSpPr txBox="1"/>
            <p:nvPr/>
          </p:nvSpPr>
          <p:spPr>
            <a:xfrm>
              <a:off x="44262809" y="31169781"/>
              <a:ext cx="6870215" cy="1399638"/>
            </a:xfrm>
            <a:prstGeom prst="rect">
              <a:avLst/>
            </a:prstGeom>
            <a:noFill/>
            <a:ln>
              <a:noFill/>
            </a:ln>
          </p:spPr>
          <p:txBody>
            <a:bodyPr anchorCtr="0" anchor="t" bIns="32650" lIns="65300" spcFirstLastPara="1" rIns="65300" wrap="square" tIns="32650">
              <a:no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2013</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grpSp>
        <p:nvGrpSpPr>
          <p:cNvPr id="142" name="Google Shape;142;p5"/>
          <p:cNvGrpSpPr/>
          <p:nvPr/>
        </p:nvGrpSpPr>
        <p:grpSpPr>
          <a:xfrm>
            <a:off x="-11225189" y="-1"/>
            <a:ext cx="11018865" cy="32918401"/>
            <a:chOff x="-11225189" y="-1"/>
            <a:chExt cx="11018865" cy="32918401"/>
          </a:xfrm>
        </p:grpSpPr>
        <p:sp>
          <p:nvSpPr>
            <p:cNvPr id="143" name="Google Shape;143;p5"/>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endParaRPr/>
            </a:p>
            <a:p>
              <a:pPr indent="0" lvl="0" marL="0" marR="0" rtl="0" algn="ctr">
                <a:spcBef>
                  <a:spcPts val="0"/>
                </a:spcBef>
                <a:spcAft>
                  <a:spcPts val="0"/>
                </a:spcAft>
                <a:buNone/>
              </a:pPr>
              <a:r>
                <a:t/>
              </a:r>
              <a:endParaRPr b="1"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lang="en-US" sz="2800">
                  <a:solidFill>
                    <a:schemeClr val="lt1"/>
                  </a:solidFill>
                  <a:latin typeface="Trebuchet MS"/>
                  <a:ea typeface="Trebuchet MS"/>
                  <a:cs typeface="Trebuchet MS"/>
                  <a:sym typeface="Trebuchet MS"/>
                </a:rPr>
              </a:br>
              <a:endParaRPr b="1"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endParaRPr b="0" sz="2800">
                <a:solidFill>
                  <a:schemeClr val="lt1"/>
                </a:solidFill>
                <a:latin typeface="Trebuchet MS"/>
                <a:ea typeface="Trebuchet MS"/>
                <a:cs typeface="Trebuchet MS"/>
                <a:sym typeface="Trebuchet MS"/>
              </a:endParaRPr>
            </a:p>
          </p:txBody>
        </p:sp>
        <p:cxnSp>
          <p:nvCxnSpPr>
            <p:cNvPr id="144" name="Google Shape;144;p5"/>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45" name="Google Shape;145;p5"/>
            <p:cNvPicPr preferRelativeResize="0"/>
            <p:nvPr/>
          </p:nvPicPr>
          <p:blipFill rotWithShape="1">
            <a:blip r:embed="rId6">
              <a:alphaModFix/>
            </a:blip>
            <a:srcRect b="0" l="0" r="0" t="0"/>
            <a:stretch/>
          </p:blipFill>
          <p:spPr>
            <a:xfrm>
              <a:off x="-10740740" y="10261718"/>
              <a:ext cx="1597666" cy="1201935"/>
            </a:xfrm>
            <a:prstGeom prst="rect">
              <a:avLst/>
            </a:prstGeom>
            <a:noFill/>
            <a:ln>
              <a:noFill/>
            </a:ln>
          </p:spPr>
        </p:pic>
        <p:pic>
          <p:nvPicPr>
            <p:cNvPr id="146" name="Google Shape;146;p5"/>
            <p:cNvPicPr preferRelativeResize="0"/>
            <p:nvPr/>
          </p:nvPicPr>
          <p:blipFill rotWithShape="1">
            <a:blip r:embed="rId7">
              <a:alphaModFix/>
            </a:blip>
            <a:srcRect b="0" l="0" r="0" t="0"/>
            <a:stretch/>
          </p:blipFill>
          <p:spPr>
            <a:xfrm>
              <a:off x="-10732765" y="15696927"/>
              <a:ext cx="9986808" cy="1053596"/>
            </a:xfrm>
            <a:prstGeom prst="rect">
              <a:avLst/>
            </a:prstGeom>
            <a:noFill/>
            <a:ln>
              <a:noFill/>
            </a:ln>
          </p:spPr>
        </p:pic>
        <p:grpSp>
          <p:nvGrpSpPr>
            <p:cNvPr id="147" name="Google Shape;147;p5"/>
            <p:cNvGrpSpPr/>
            <p:nvPr/>
          </p:nvGrpSpPr>
          <p:grpSpPr>
            <a:xfrm>
              <a:off x="-9744992" y="23540956"/>
              <a:ext cx="7531182" cy="2120440"/>
              <a:chOff x="-4470427" y="11016658"/>
              <a:chExt cx="3470785" cy="974220"/>
            </a:xfrm>
          </p:grpSpPr>
          <p:grpSp>
            <p:nvGrpSpPr>
              <p:cNvPr id="148" name="Google Shape;148;p5"/>
              <p:cNvGrpSpPr/>
              <p:nvPr/>
            </p:nvGrpSpPr>
            <p:grpSpPr>
              <a:xfrm>
                <a:off x="-2783495" y="11060886"/>
                <a:ext cx="624431" cy="893535"/>
                <a:chOff x="-3958697" y="11117435"/>
                <a:chExt cx="779338" cy="1280430"/>
              </a:xfrm>
            </p:grpSpPr>
            <p:pic>
              <p:nvPicPr>
                <p:cNvPr id="149" name="Google Shape;149;p5"/>
                <p:cNvPicPr preferRelativeResize="0"/>
                <p:nvPr/>
              </p:nvPicPr>
              <p:blipFill rotWithShape="1">
                <a:blip r:embed="rId8">
                  <a:alphaModFix/>
                </a:blip>
                <a:srcRect b="0" l="0" r="0" t="0"/>
                <a:stretch/>
              </p:blipFill>
              <p:spPr>
                <a:xfrm>
                  <a:off x="-3948160" y="11117435"/>
                  <a:ext cx="768801" cy="1090857"/>
                </a:xfrm>
                <a:prstGeom prst="rect">
                  <a:avLst/>
                </a:prstGeom>
                <a:noFill/>
                <a:ln>
                  <a:noFill/>
                </a:ln>
              </p:spPr>
            </p:pic>
            <p:sp>
              <p:nvSpPr>
                <p:cNvPr id="150" name="Google Shape;150;p5"/>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ORIGINAL</a:t>
                  </a:r>
                  <a:endParaRPr b="1" sz="1600">
                    <a:solidFill>
                      <a:schemeClr val="dk1"/>
                    </a:solidFill>
                    <a:latin typeface="Calibri"/>
                    <a:ea typeface="Calibri"/>
                    <a:cs typeface="Calibri"/>
                    <a:sym typeface="Calibri"/>
                  </a:endParaRPr>
                </a:p>
              </p:txBody>
            </p:sp>
          </p:grpSp>
          <p:grpSp>
            <p:nvGrpSpPr>
              <p:cNvPr id="151" name="Google Shape;151;p5"/>
              <p:cNvGrpSpPr/>
              <p:nvPr/>
            </p:nvGrpSpPr>
            <p:grpSpPr>
              <a:xfrm>
                <a:off x="-2033159" y="11060889"/>
                <a:ext cx="1033517" cy="893529"/>
                <a:chOff x="-2921738" y="11200127"/>
                <a:chExt cx="1420279" cy="1227904"/>
              </a:xfrm>
            </p:grpSpPr>
            <p:pic>
              <p:nvPicPr>
                <p:cNvPr id="152" name="Google Shape;152;p5"/>
                <p:cNvPicPr preferRelativeResize="0"/>
                <p:nvPr/>
              </p:nvPicPr>
              <p:blipFill rotWithShape="1">
                <a:blip r:embed="rId8">
                  <a:alphaModFix/>
                </a:blip>
                <a:srcRect b="0" l="0" r="0" t="0"/>
                <a:stretch/>
              </p:blipFill>
              <p:spPr>
                <a:xfrm>
                  <a:off x="-2921738" y="11200127"/>
                  <a:ext cx="1420279" cy="1029694"/>
                </a:xfrm>
                <a:prstGeom prst="rect">
                  <a:avLst/>
                </a:prstGeom>
                <a:noFill/>
                <a:ln>
                  <a:noFill/>
                </a:ln>
              </p:spPr>
            </p:pic>
            <p:sp>
              <p:nvSpPr>
                <p:cNvPr id="153" name="Google Shape;153;p5"/>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DISTORTED</a:t>
                  </a:r>
                  <a:endParaRPr b="1" sz="700">
                    <a:solidFill>
                      <a:schemeClr val="lt1"/>
                    </a:solidFill>
                    <a:latin typeface="Calibri"/>
                    <a:ea typeface="Calibri"/>
                    <a:cs typeface="Calibri"/>
                    <a:sym typeface="Calibri"/>
                  </a:endParaRPr>
                </a:p>
              </p:txBody>
            </p:sp>
          </p:grpSp>
          <p:pic>
            <p:nvPicPr>
              <p:cNvPr id="154" name="Google Shape;154;p5"/>
              <p:cNvPicPr preferRelativeResize="0"/>
              <p:nvPr/>
            </p:nvPicPr>
            <p:blipFill rotWithShape="1">
              <a:blip r:embed="rId9">
                <a:alphaModFix/>
              </a:blip>
              <a:srcRect b="0" l="0" r="0" t="0"/>
              <a:stretch/>
            </p:blipFill>
            <p:spPr>
              <a:xfrm>
                <a:off x="-4470427" y="11016658"/>
                <a:ext cx="1098742" cy="847761"/>
              </a:xfrm>
              <a:prstGeom prst="rect">
                <a:avLst/>
              </a:prstGeom>
              <a:noFill/>
              <a:ln>
                <a:noFill/>
              </a:ln>
            </p:spPr>
          </p:pic>
          <p:sp>
            <p:nvSpPr>
              <p:cNvPr id="155" name="Google Shape;155;p5"/>
              <p:cNvSpPr txBox="1"/>
              <p:nvPr/>
            </p:nvSpPr>
            <p:spPr>
              <a:xfrm>
                <a:off x="-4440600" y="11665645"/>
                <a:ext cx="1035685" cy="325233"/>
              </a:xfrm>
              <a:prstGeom prst="rect">
                <a:avLst/>
              </a:prstGeom>
              <a:no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endParaRPr sz="1600">
                  <a:solidFill>
                    <a:schemeClr val="lt1"/>
                  </a:solidFill>
                  <a:latin typeface="Calibri"/>
                  <a:ea typeface="Calibri"/>
                  <a:cs typeface="Calibri"/>
                  <a:sym typeface="Calibri"/>
                </a:endParaRPr>
              </a:p>
            </p:txBody>
          </p:sp>
        </p:grpSp>
        <p:grpSp>
          <p:nvGrpSpPr>
            <p:cNvPr id="156" name="Google Shape;156;p5"/>
            <p:cNvGrpSpPr/>
            <p:nvPr/>
          </p:nvGrpSpPr>
          <p:grpSpPr>
            <a:xfrm>
              <a:off x="-10398794" y="27751410"/>
              <a:ext cx="9323012" cy="2453250"/>
              <a:chOff x="-4754996" y="12734136"/>
              <a:chExt cx="4296559" cy="1127128"/>
            </a:xfrm>
          </p:grpSpPr>
          <p:pic>
            <p:nvPicPr>
              <p:cNvPr id="157" name="Google Shape;157;p5"/>
              <p:cNvPicPr preferRelativeResize="0"/>
              <p:nvPr/>
            </p:nvPicPr>
            <p:blipFill rotWithShape="1">
              <a:blip r:embed="rId10">
                <a:alphaModFix/>
              </a:blip>
              <a:srcRect b="0" l="0" r="0" t="0"/>
              <a:stretch/>
            </p:blipFill>
            <p:spPr>
              <a:xfrm>
                <a:off x="-4533347" y="12734142"/>
                <a:ext cx="1828800" cy="1117600"/>
              </a:xfrm>
              <a:prstGeom prst="rect">
                <a:avLst/>
              </a:prstGeom>
              <a:noFill/>
              <a:ln>
                <a:noFill/>
              </a:ln>
            </p:spPr>
          </p:pic>
          <p:pic>
            <p:nvPicPr>
              <p:cNvPr id="158" name="Google Shape;158;p5"/>
              <p:cNvPicPr preferRelativeResize="0"/>
              <p:nvPr/>
            </p:nvPicPr>
            <p:blipFill rotWithShape="1">
              <a:blip r:embed="rId11">
                <a:alphaModFix/>
              </a:blip>
              <a:srcRect b="0" l="0" r="0" t="0"/>
              <a:stretch/>
            </p:blipFill>
            <p:spPr>
              <a:xfrm>
                <a:off x="-2456641" y="12737835"/>
                <a:ext cx="1828800" cy="1117600"/>
              </a:xfrm>
              <a:prstGeom prst="rect">
                <a:avLst/>
              </a:prstGeom>
              <a:noFill/>
              <a:ln>
                <a:noFill/>
              </a:ln>
            </p:spPr>
          </p:pic>
          <p:sp>
            <p:nvSpPr>
              <p:cNvPr id="159" name="Google Shape;159;p5"/>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160" name="Google Shape;160;p5"/>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grpSp>
      </p:grpSp>
      <p:sp>
        <p:nvSpPr>
          <p:cNvPr id="161" name="Google Shape;161;p5"/>
          <p:cNvSpPr/>
          <p:nvPr/>
        </p:nvSpPr>
        <p:spPr>
          <a:xfrm>
            <a:off x="922338" y="4691266"/>
            <a:ext cx="10058400" cy="2651827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62" name="Google Shape;162;p5"/>
          <p:cNvSpPr/>
          <p:nvPr/>
        </p:nvSpPr>
        <p:spPr>
          <a:xfrm>
            <a:off x="32883581" y="4691266"/>
            <a:ext cx="10058400" cy="26518272"/>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63" name="Google Shape;163;p5"/>
          <p:cNvSpPr/>
          <p:nvPr/>
        </p:nvSpPr>
        <p:spPr>
          <a:xfrm>
            <a:off x="11442847" y="4691266"/>
            <a:ext cx="20978625" cy="26518272"/>
          </a:xfrm>
          <a:prstGeom prst="roundRect">
            <a:avLst>
              <a:gd fmla="val 957"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grpSp>
        <p:nvGrpSpPr>
          <p:cNvPr id="164" name="Google Shape;164;p5"/>
          <p:cNvGrpSpPr/>
          <p:nvPr/>
        </p:nvGrpSpPr>
        <p:grpSpPr>
          <a:xfrm rot="10800000">
            <a:off x="-36600" y="31404883"/>
            <a:ext cx="43927800" cy="1502229"/>
            <a:chOff x="-14192" y="1382"/>
            <a:chExt cx="27451942" cy="4572641"/>
          </a:xfrm>
        </p:grpSpPr>
        <p:sp>
          <p:nvSpPr>
            <p:cNvPr id="165" name="Google Shape;165;p5"/>
            <p:cNvSpPr/>
            <p:nvPr/>
          </p:nvSpPr>
          <p:spPr>
            <a:xfrm>
              <a:off x="4001" y="707796"/>
              <a:ext cx="27429212" cy="3866227"/>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66" name="Google Shape;166;p5"/>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67" name="Google Shape;167;p5"/>
            <p:cNvSpPr/>
            <p:nvPr/>
          </p:nvSpPr>
          <p:spPr>
            <a:xfrm>
              <a:off x="-14192" y="1382"/>
              <a:ext cx="27451942" cy="4570666"/>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grpSp>
        <p:nvGrpSpPr>
          <p:cNvPr id="168" name="Google Shape;168;p5"/>
          <p:cNvGrpSpPr/>
          <p:nvPr/>
        </p:nvGrpSpPr>
        <p:grpSpPr>
          <a:xfrm>
            <a:off x="-14192" y="1382"/>
            <a:ext cx="43905393" cy="4572641"/>
            <a:chOff x="-14192" y="1382"/>
            <a:chExt cx="27451942" cy="4572641"/>
          </a:xfrm>
        </p:grpSpPr>
        <p:sp>
          <p:nvSpPr>
            <p:cNvPr id="169" name="Google Shape;169;p5"/>
            <p:cNvSpPr/>
            <p:nvPr/>
          </p:nvSpPr>
          <p:spPr>
            <a:xfrm>
              <a:off x="4001" y="707797"/>
              <a:ext cx="27429212" cy="3866226"/>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70" name="Google Shape;170;p5"/>
            <p:cNvSpPr/>
            <p:nvPr/>
          </p:nvSpPr>
          <p:spPr>
            <a:xfrm>
              <a:off x="-4323" y="5744"/>
              <a:ext cx="27440230"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71" name="Google Shape;171;p5"/>
            <p:cNvSpPr/>
            <p:nvPr/>
          </p:nvSpPr>
          <p:spPr>
            <a:xfrm>
              <a:off x="-14192" y="1382"/>
              <a:ext cx="27451942" cy="4570665"/>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accent1"/>
                </a:solidFill>
                <a:latin typeface="Calibri"/>
                <a:ea typeface="Calibri"/>
                <a:cs typeface="Calibri"/>
                <a:sym typeface="Calibri"/>
              </a:endParaRPr>
            </a:p>
          </p:txBody>
        </p:sp>
      </p:grpSp>
      <p:sp>
        <p:nvSpPr>
          <p:cNvPr id="172" name="Google Shape;172;p5"/>
          <p:cNvSpPr txBox="1"/>
          <p:nvPr/>
        </p:nvSpPr>
        <p:spPr>
          <a:xfrm>
            <a:off x="1003118" y="32156325"/>
            <a:ext cx="3786383" cy="324883"/>
          </a:xfrm>
          <a:prstGeom prst="rect">
            <a:avLst/>
          </a:prstGeom>
          <a:noFill/>
          <a:ln>
            <a:noFill/>
          </a:ln>
        </p:spPr>
        <p:txBody>
          <a:bodyPr anchorCtr="0" anchor="t" bIns="39125" lIns="78275" spcFirstLastPara="1" rIns="78275" wrap="square" tIns="39125">
            <a:noAutofit/>
          </a:bodyPr>
          <a:lstStyle/>
          <a:p>
            <a:pPr indent="0" lvl="0" marL="0" marR="0" rtl="0" algn="l">
              <a:lnSpc>
                <a:spcPct val="65000"/>
              </a:lnSpc>
              <a:spcBef>
                <a:spcPts val="0"/>
              </a:spcBef>
              <a:spcAft>
                <a:spcPts val="0"/>
              </a:spcAft>
              <a:buNone/>
            </a:pPr>
            <a:r>
              <a:rPr b="1" lang="en-US" sz="600">
                <a:solidFill>
                  <a:srgbClr val="BFBFBF"/>
                </a:solidFill>
                <a:latin typeface="Arial"/>
                <a:ea typeface="Arial"/>
                <a:cs typeface="Arial"/>
                <a:sym typeface="Arial"/>
              </a:rPr>
              <a:t>RESEARCH POSTER PRESENTATION DESIGN © 2015</a:t>
            </a:r>
            <a:endParaRPr b="1" sz="600">
              <a:solidFill>
                <a:srgbClr val="BFBFBF"/>
              </a:solidFill>
              <a:latin typeface="Arial"/>
              <a:ea typeface="Arial"/>
              <a:cs typeface="Arial"/>
              <a:sym typeface="Arial"/>
            </a:endParaRPr>
          </a:p>
          <a:p>
            <a:pPr indent="0" lvl="0" marL="0" marR="0" rtl="0" algn="l">
              <a:lnSpc>
                <a:spcPct val="65000"/>
              </a:lnSpc>
              <a:spcBef>
                <a:spcPts val="525"/>
              </a:spcBef>
              <a:spcAft>
                <a:spcPts val="0"/>
              </a:spcAft>
              <a:buNone/>
            </a:pPr>
            <a:r>
              <a:rPr b="1" lang="en-US" sz="1050">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856">
          <p15:clr>
            <a:srgbClr val="F26B43"/>
          </p15:clr>
        </p15:guide>
      </p15:sldGuideLst>
    </p:ext>
  </p:extLst>
</p:sldMaster>
</file>

<file path=ppt/slides/_rels/slide1.xml.rels><?xml version="1.0" encoding="UTF-8" standalone="yes"?><Relationships xmlns="http://schemas.openxmlformats.org/package/2006/relationships"><Relationship Id="rId20" Type="http://schemas.openxmlformats.org/officeDocument/2006/relationships/image" Target="../media/image11.png"/><Relationship Id="rId11" Type="http://schemas.openxmlformats.org/officeDocument/2006/relationships/image" Target="../media/image23.png"/><Relationship Id="rId10" Type="http://schemas.openxmlformats.org/officeDocument/2006/relationships/image" Target="../media/image24.png"/><Relationship Id="rId21" Type="http://schemas.openxmlformats.org/officeDocument/2006/relationships/image" Target="../media/image22.png"/><Relationship Id="rId13" Type="http://schemas.openxmlformats.org/officeDocument/2006/relationships/image" Target="../media/image16.png"/><Relationship Id="rId12"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researchgate.net/publication/228949866_Improving_the_performance_of_bubble_sort_using_a_modified_diminishing_increment_sorting" TargetMode="External"/><Relationship Id="rId4" Type="http://schemas.openxmlformats.org/officeDocument/2006/relationships/hyperlink" Target="https://www.studytonight.com/data-structures/bubble-sort" TargetMode="External"/><Relationship Id="rId9" Type="http://schemas.openxmlformats.org/officeDocument/2006/relationships/image" Target="../media/image19.png"/><Relationship Id="rId15" Type="http://schemas.openxmlformats.org/officeDocument/2006/relationships/image" Target="../media/image12.png"/><Relationship Id="rId14" Type="http://schemas.openxmlformats.org/officeDocument/2006/relationships/image" Target="../media/image15.png"/><Relationship Id="rId17" Type="http://schemas.openxmlformats.org/officeDocument/2006/relationships/image" Target="../media/image18.png"/><Relationship Id="rId16" Type="http://schemas.openxmlformats.org/officeDocument/2006/relationships/image" Target="../media/image20.png"/><Relationship Id="rId5" Type="http://schemas.openxmlformats.org/officeDocument/2006/relationships/hyperlink" Target="https://www.khanacademy.org/computing/computer-science/algorithms/quick-sort/a/analysis-of-quicksort" TargetMode="External"/><Relationship Id="rId19" Type="http://schemas.openxmlformats.org/officeDocument/2006/relationships/image" Target="../media/image13.png"/><Relationship Id="rId6" Type="http://schemas.openxmlformats.org/officeDocument/2006/relationships/hyperlink" Target="https://www.studytonight.com/data-structures/quick-sort" TargetMode="External"/><Relationship Id="rId18" Type="http://schemas.openxmlformats.org/officeDocument/2006/relationships/image" Target="../media/image21.png"/><Relationship Id="rId7" Type="http://schemas.openxmlformats.org/officeDocument/2006/relationships/hyperlink" Target="https://www.algorithmist.com/index.php/Quicksort" TargetMode="External"/><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7"/>
          <p:cNvSpPr txBox="1"/>
          <p:nvPr>
            <p:ph idx="1" type="body"/>
          </p:nvPr>
        </p:nvSpPr>
        <p:spPr>
          <a:xfrm>
            <a:off x="459675" y="5503821"/>
            <a:ext cx="10056900" cy="6638400"/>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chemeClr val="dk1"/>
              </a:buClr>
              <a:buSzPts val="2500"/>
              <a:buNone/>
            </a:pPr>
            <a:r>
              <a:rPr lang="en-US" sz="2400">
                <a:latin typeface="Arial"/>
                <a:ea typeface="Arial"/>
                <a:cs typeface="Arial"/>
                <a:sym typeface="Arial"/>
              </a:rPr>
              <a:t>Bubble sort is a </a:t>
            </a:r>
            <a:r>
              <a:rPr lang="en-US" sz="2400" u="sng">
                <a:latin typeface="Arial"/>
                <a:ea typeface="Arial"/>
                <a:cs typeface="Arial"/>
                <a:sym typeface="Arial"/>
              </a:rPr>
              <a:t>stable</a:t>
            </a:r>
            <a:r>
              <a:rPr lang="en-US" sz="2400">
                <a:latin typeface="Arial"/>
                <a:ea typeface="Arial"/>
                <a:cs typeface="Arial"/>
                <a:sym typeface="Arial"/>
              </a:rPr>
              <a:t>, </a:t>
            </a:r>
            <a:r>
              <a:rPr lang="en-US" sz="2400" u="sng">
                <a:latin typeface="Arial"/>
                <a:ea typeface="Arial"/>
                <a:cs typeface="Arial"/>
                <a:sym typeface="Arial"/>
              </a:rPr>
              <a:t>comparison</a:t>
            </a:r>
            <a:r>
              <a:rPr lang="en-US" sz="2400">
                <a:latin typeface="Arial"/>
                <a:ea typeface="Arial"/>
                <a:cs typeface="Arial"/>
                <a:sym typeface="Arial"/>
              </a:rPr>
              <a:t> and </a:t>
            </a:r>
            <a:r>
              <a:rPr lang="en-US" sz="2400" u="sng">
                <a:latin typeface="Arial"/>
                <a:ea typeface="Arial"/>
                <a:cs typeface="Arial"/>
                <a:sym typeface="Arial"/>
              </a:rPr>
              <a:t>in-place</a:t>
            </a:r>
            <a:r>
              <a:rPr lang="en-US" sz="2400">
                <a:latin typeface="Arial"/>
                <a:ea typeface="Arial"/>
                <a:cs typeface="Arial"/>
                <a:sym typeface="Arial"/>
              </a:rPr>
              <a:t> sorting algorithm, which compares adjacent elements of a list, and swaps them if they are not in the desired order. It repeatedly cycles through the list until the elements are all sorted. It is also called as sinking sort .</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The name ‘bubble sort’ is derived from the fact that the largest element in the list ‘bubbles’ to the top, or the end of the list.</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2400">
                <a:latin typeface="Roboto"/>
                <a:ea typeface="Roboto"/>
                <a:cs typeface="Roboto"/>
                <a:sym typeface="Roboto"/>
              </a:rPr>
              <a:t>							</a:t>
            </a:r>
            <a:r>
              <a:rPr b="1" lang="en-US" sz="3600" u="sng">
                <a:latin typeface="Roboto"/>
                <a:ea typeface="Roboto"/>
                <a:cs typeface="Roboto"/>
                <a:sym typeface="Roboto"/>
              </a:rPr>
              <a:t>LOGIC</a:t>
            </a:r>
            <a:endParaRPr b="1" sz="3600" u="sng">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if ( element &gt; next element)</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	swap</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else</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	don’t swap</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move to the next element</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This keeps on repeating till all the elements get sorted in the array.</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400">
              <a:latin typeface="Roboto"/>
              <a:ea typeface="Roboto"/>
              <a:cs typeface="Roboto"/>
              <a:sym typeface="Roboto"/>
            </a:endParaRPr>
          </a:p>
        </p:txBody>
      </p:sp>
      <p:sp>
        <p:nvSpPr>
          <p:cNvPr id="196" name="Google Shape;196;p7"/>
          <p:cNvSpPr txBox="1"/>
          <p:nvPr>
            <p:ph idx="2" type="body"/>
          </p:nvPr>
        </p:nvSpPr>
        <p:spPr>
          <a:xfrm>
            <a:off x="477827" y="4674099"/>
            <a:ext cx="10048875" cy="754045"/>
          </a:xfrm>
          <a:prstGeom prst="rect">
            <a:avLst/>
          </a:prstGeom>
          <a:noFill/>
          <a:ln>
            <a:noFill/>
          </a:ln>
        </p:spPr>
        <p:txBody>
          <a:bodyPr anchorCtr="0" anchor="ctr" bIns="91425" lIns="91425" spcFirstLastPara="1" rIns="91425" wrap="square" tIns="91425">
            <a:noAutofit/>
          </a:bodyPr>
          <a:lstStyle/>
          <a:p>
            <a:pPr indent="457200" lvl="0" marL="1371600" rtl="0" algn="l">
              <a:spcBef>
                <a:spcPts val="0"/>
              </a:spcBef>
              <a:spcAft>
                <a:spcPts val="0"/>
              </a:spcAft>
              <a:buClr>
                <a:schemeClr val="dk1"/>
              </a:buClr>
              <a:buSzPts val="3700"/>
              <a:buNone/>
            </a:pPr>
            <a:r>
              <a:rPr lang="en-US"/>
              <a:t>BUBBLE SORT INTRODUCTION</a:t>
            </a:r>
            <a:endParaRPr/>
          </a:p>
        </p:txBody>
      </p:sp>
      <p:sp>
        <p:nvSpPr>
          <p:cNvPr id="197" name="Google Shape;197;p7"/>
          <p:cNvSpPr txBox="1"/>
          <p:nvPr>
            <p:ph idx="3" type="body"/>
          </p:nvPr>
        </p:nvSpPr>
        <p:spPr>
          <a:xfrm>
            <a:off x="325425" y="12281750"/>
            <a:ext cx="10038600" cy="7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700"/>
              <a:buNone/>
            </a:pPr>
            <a:r>
              <a:rPr lang="en-US"/>
              <a:t>ALGORITHM</a:t>
            </a:r>
            <a:endParaRPr/>
          </a:p>
        </p:txBody>
      </p:sp>
      <p:sp>
        <p:nvSpPr>
          <p:cNvPr id="198" name="Google Shape;198;p7"/>
          <p:cNvSpPr txBox="1"/>
          <p:nvPr>
            <p:ph idx="4" type="body"/>
          </p:nvPr>
        </p:nvSpPr>
        <p:spPr>
          <a:xfrm>
            <a:off x="11428400" y="5503800"/>
            <a:ext cx="10048800" cy="25625400"/>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chemeClr val="dk1"/>
              </a:buClr>
              <a:buSzPts val="2500"/>
              <a:buNone/>
            </a:pPr>
            <a:r>
              <a:rPr lang="en-US">
                <a:latin typeface="Arial"/>
                <a:ea typeface="Arial"/>
                <a:cs typeface="Arial"/>
                <a:sym typeface="Arial"/>
              </a:rPr>
              <a:t>FOR WORST CASE COMPLEXITY, all the elements in the array are taken in descending order , so that maximum number of comparisons and swaps are made which decreases the efficiency of sorting algorithm.</a:t>
            </a:r>
            <a:endParaRPr>
              <a:latin typeface="Arial"/>
              <a:ea typeface="Arial"/>
              <a:cs typeface="Arial"/>
              <a:sym typeface="Arial"/>
            </a:endParaRPr>
          </a:p>
          <a:p>
            <a:pPr indent="0" lvl="0" marL="0" rtl="0" algn="l">
              <a:spcBef>
                <a:spcPts val="0"/>
              </a:spcBef>
              <a:spcAft>
                <a:spcPts val="0"/>
              </a:spcAft>
              <a:buClr>
                <a:schemeClr val="dk1"/>
              </a:buClr>
              <a:buSzPts val="2500"/>
              <a:buNone/>
            </a:pPr>
            <a:r>
              <a:t/>
            </a:r>
            <a:endParaRPr sz="2400">
              <a:highlight>
                <a:srgbClr val="FFFFFF"/>
              </a:highlight>
              <a:latin typeface="Arial"/>
              <a:ea typeface="Arial"/>
              <a:cs typeface="Arial"/>
              <a:sym typeface="Arial"/>
            </a:endParaRPr>
          </a:p>
          <a:p>
            <a:pPr indent="0" lvl="0" marL="0" rtl="0" algn="l">
              <a:spcBef>
                <a:spcPts val="0"/>
              </a:spcBef>
              <a:spcAft>
                <a:spcPts val="0"/>
              </a:spcAft>
              <a:buClr>
                <a:schemeClr val="dk1"/>
              </a:buClr>
              <a:buSzPts val="2500"/>
              <a:buNone/>
            </a:pPr>
            <a:r>
              <a:rPr lang="en-US" sz="2400">
                <a:highlight>
                  <a:srgbClr val="FFFFFF"/>
                </a:highlight>
                <a:latin typeface="Arial"/>
                <a:ea typeface="Arial"/>
                <a:cs typeface="Arial"/>
                <a:sym typeface="Arial"/>
              </a:rPr>
              <a:t>In Bubble Sort, </a:t>
            </a:r>
            <a:r>
              <a:rPr lang="en-US" sz="2400">
                <a:solidFill>
                  <a:srgbClr val="C7254E"/>
                </a:solidFill>
                <a:highlight>
                  <a:srgbClr val="F9F2F4"/>
                </a:highlight>
                <a:latin typeface="Arial"/>
                <a:ea typeface="Arial"/>
                <a:cs typeface="Arial"/>
                <a:sym typeface="Arial"/>
              </a:rPr>
              <a:t>n-1</a:t>
            </a:r>
            <a:r>
              <a:rPr lang="en-US" sz="2400">
                <a:highlight>
                  <a:srgbClr val="FFFFFF"/>
                </a:highlight>
                <a:latin typeface="Arial"/>
                <a:ea typeface="Arial"/>
                <a:cs typeface="Arial"/>
                <a:sym typeface="Arial"/>
              </a:rPr>
              <a:t> comparisons will be done in the 1st pass, </a:t>
            </a:r>
            <a:r>
              <a:rPr lang="en-US" sz="2400">
                <a:solidFill>
                  <a:srgbClr val="C7254E"/>
                </a:solidFill>
                <a:highlight>
                  <a:srgbClr val="F9F2F4"/>
                </a:highlight>
                <a:latin typeface="Arial"/>
                <a:ea typeface="Arial"/>
                <a:cs typeface="Arial"/>
                <a:sym typeface="Arial"/>
              </a:rPr>
              <a:t>n-2</a:t>
            </a:r>
            <a:r>
              <a:rPr lang="en-US" sz="2400">
                <a:highlight>
                  <a:srgbClr val="FFFFFF"/>
                </a:highlight>
                <a:latin typeface="Arial"/>
                <a:ea typeface="Arial"/>
                <a:cs typeface="Arial"/>
                <a:sym typeface="Arial"/>
              </a:rPr>
              <a:t> in 2nd pass, </a:t>
            </a:r>
            <a:r>
              <a:rPr lang="en-US" sz="2400">
                <a:solidFill>
                  <a:srgbClr val="C7254E"/>
                </a:solidFill>
                <a:highlight>
                  <a:srgbClr val="F9F2F4"/>
                </a:highlight>
                <a:latin typeface="Arial"/>
                <a:ea typeface="Arial"/>
                <a:cs typeface="Arial"/>
                <a:sym typeface="Arial"/>
              </a:rPr>
              <a:t>n-3</a:t>
            </a:r>
            <a:r>
              <a:rPr lang="en-US" sz="2400">
                <a:highlight>
                  <a:srgbClr val="FFFFFF"/>
                </a:highlight>
                <a:latin typeface="Arial"/>
                <a:ea typeface="Arial"/>
                <a:cs typeface="Arial"/>
                <a:sym typeface="Arial"/>
              </a:rPr>
              <a:t> in 3rd pass and so on. So the total number of comparisons will be,</a:t>
            </a:r>
            <a:endParaRPr sz="2400">
              <a:highlight>
                <a:srgbClr val="FFFFFF"/>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highlight>
                <a:srgbClr val="FFFFFF"/>
              </a:highlight>
              <a:latin typeface="Arial"/>
              <a:ea typeface="Arial"/>
              <a:cs typeface="Arial"/>
              <a:sym typeface="Arial"/>
            </a:endParaRPr>
          </a:p>
          <a:p>
            <a:pPr indent="0" lvl="0" marL="0" rtl="0" algn="l">
              <a:spcBef>
                <a:spcPts val="0"/>
              </a:spcBef>
              <a:spcAft>
                <a:spcPts val="0"/>
              </a:spcAft>
              <a:buClr>
                <a:schemeClr val="dk1"/>
              </a:buClr>
              <a:buSzPts val="2500"/>
              <a:buNone/>
            </a:pPr>
            <a:r>
              <a:rPr lang="en-US" sz="2400">
                <a:highlight>
                  <a:srgbClr val="F9F9F9"/>
                </a:highlight>
                <a:latin typeface="Arial"/>
                <a:ea typeface="Arial"/>
                <a:cs typeface="Arial"/>
                <a:sym typeface="Arial"/>
              </a:rPr>
              <a:t>(n-1) + (n-2) + (n-3) + ..... + 3 + 2 + 1</a:t>
            </a:r>
            <a:endParaRPr sz="2400">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rPr lang="en-US" sz="2400">
                <a:highlight>
                  <a:srgbClr val="F9F9F9"/>
                </a:highlight>
                <a:latin typeface="Arial"/>
                <a:ea typeface="Arial"/>
                <a:cs typeface="Arial"/>
                <a:sym typeface="Arial"/>
              </a:rPr>
              <a:t>Sum = n(n-1)/2</a:t>
            </a:r>
            <a:endParaRPr sz="2400">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rPr lang="en-US" sz="2400">
                <a:highlight>
                  <a:srgbClr val="F9F9F9"/>
                </a:highlight>
                <a:latin typeface="Arial"/>
                <a:ea typeface="Arial"/>
                <a:cs typeface="Arial"/>
                <a:sym typeface="Arial"/>
              </a:rPr>
              <a:t>i.e </a:t>
            </a:r>
            <a:r>
              <a:rPr b="1" lang="en-US" sz="2400">
                <a:solidFill>
                  <a:srgbClr val="FF0000"/>
                </a:solidFill>
                <a:highlight>
                  <a:srgbClr val="F9F9F9"/>
                </a:highlight>
                <a:latin typeface="Arial"/>
                <a:ea typeface="Arial"/>
                <a:cs typeface="Arial"/>
                <a:sym typeface="Arial"/>
              </a:rPr>
              <a:t>O(n^</a:t>
            </a:r>
            <a:r>
              <a:rPr b="1" lang="en-US" sz="2400">
                <a:solidFill>
                  <a:srgbClr val="FF0000"/>
                </a:solidFill>
                <a:latin typeface="Arial"/>
                <a:ea typeface="Arial"/>
                <a:cs typeface="Arial"/>
                <a:sym typeface="Arial"/>
              </a:rPr>
              <a:t>2</a:t>
            </a:r>
            <a:r>
              <a:rPr b="1" lang="en-US" sz="2400">
                <a:solidFill>
                  <a:srgbClr val="FF0000"/>
                </a:solidFill>
                <a:highlight>
                  <a:srgbClr val="F9F9F9"/>
                </a:highlight>
                <a:latin typeface="Arial"/>
                <a:ea typeface="Arial"/>
                <a:cs typeface="Arial"/>
                <a:sym typeface="Arial"/>
              </a:rPr>
              <a:t>)</a:t>
            </a:r>
            <a:endParaRPr b="1" sz="2400">
              <a:solidFill>
                <a:srgbClr val="FF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b="1" sz="2400">
              <a:solidFill>
                <a:srgbClr val="FF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rPr lang="en-US" sz="2400">
                <a:solidFill>
                  <a:srgbClr val="000000"/>
                </a:solidFill>
                <a:highlight>
                  <a:srgbClr val="F9F9F9"/>
                </a:highlight>
                <a:latin typeface="Arial"/>
                <a:ea typeface="Arial"/>
                <a:cs typeface="Arial"/>
                <a:sym typeface="Arial"/>
              </a:rPr>
              <a:t>FOR BEST CASE COMPLEXITY, all the elements in the array are taken in ascending order , so that minimum number of comparisons and swaps are made which increases the efficiency of the sorting algorithm.</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rPr lang="en-US" sz="2400">
                <a:solidFill>
                  <a:srgbClr val="000000"/>
                </a:solidFill>
                <a:highlight>
                  <a:srgbClr val="F9F9F9"/>
                </a:highlight>
                <a:latin typeface="Arial"/>
                <a:ea typeface="Arial"/>
                <a:cs typeface="Arial"/>
                <a:sym typeface="Arial"/>
              </a:rPr>
              <a:t>In Bubble Sort, n-1 comparisons are made in the first pass and since all the elements are already sorted , total number of passes will be 1 only and the number of comparisons will be ( n - 1) only.</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rPr lang="en-US" sz="2400">
                <a:solidFill>
                  <a:srgbClr val="000000"/>
                </a:solidFill>
                <a:highlight>
                  <a:srgbClr val="F9F9F9"/>
                </a:highlight>
                <a:latin typeface="Arial"/>
                <a:ea typeface="Arial"/>
                <a:cs typeface="Arial"/>
                <a:sym typeface="Arial"/>
              </a:rPr>
              <a:t>( n - 1 )  </a:t>
            </a:r>
            <a:r>
              <a:rPr b="1" lang="en-US" sz="2400">
                <a:solidFill>
                  <a:srgbClr val="FF0000"/>
                </a:solidFill>
                <a:highlight>
                  <a:srgbClr val="F9F9F9"/>
                </a:highlight>
                <a:latin typeface="Arial"/>
                <a:ea typeface="Arial"/>
                <a:cs typeface="Arial"/>
                <a:sym typeface="Arial"/>
              </a:rPr>
              <a:t>i.e O( n )</a:t>
            </a:r>
            <a:endParaRPr b="1" sz="2400">
              <a:solidFill>
                <a:srgbClr val="FF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b="1" sz="2400">
              <a:solidFill>
                <a:srgbClr val="FF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rPr lang="en-US" sz="2400">
                <a:solidFill>
                  <a:srgbClr val="000000"/>
                </a:solidFill>
                <a:highlight>
                  <a:srgbClr val="F9F9F9"/>
                </a:highlight>
                <a:latin typeface="Arial"/>
                <a:ea typeface="Arial"/>
                <a:cs typeface="Arial"/>
                <a:sym typeface="Arial"/>
              </a:rPr>
              <a:t>AVERAGE CASE COMPLEXITY , of Bubble sort is also </a:t>
            </a:r>
            <a:r>
              <a:rPr b="1" lang="en-US" sz="2400">
                <a:solidFill>
                  <a:srgbClr val="FF0000"/>
                </a:solidFill>
                <a:highlight>
                  <a:srgbClr val="F9F9F9"/>
                </a:highlight>
                <a:latin typeface="Arial"/>
                <a:ea typeface="Arial"/>
                <a:cs typeface="Arial"/>
                <a:sym typeface="Arial"/>
              </a:rPr>
              <a:t>O( n^2 )</a:t>
            </a:r>
            <a:endParaRPr b="1" sz="2400">
              <a:solidFill>
                <a:srgbClr val="FF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rPr b="1" lang="en-US" sz="2400">
                <a:solidFill>
                  <a:srgbClr val="000000"/>
                </a:solidFill>
                <a:highlight>
                  <a:srgbClr val="F9F9F9"/>
                </a:highlight>
                <a:latin typeface="Arial"/>
                <a:ea typeface="Arial"/>
                <a:cs typeface="Arial"/>
                <a:sym typeface="Arial"/>
              </a:rPr>
              <a:t>CALCULATION OF WORST CASE COMPLEXITY:</a:t>
            </a:r>
            <a:endParaRPr b="1"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b="1" sz="2400">
              <a:solidFill>
                <a:srgbClr val="FF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b="1"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CALCULATION OF COMPLEXITY  :</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16+   12   +   8   +  4   =   4  (  4  +  3  +  2   +   1  )</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         =   4  (  (n-1)  +  (n-2)  +  _ _ _  )  =  (  4(n-1)n)/2  =  2n(n-1)</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         =  2n^2 -  2n</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  </a:t>
            </a:r>
            <a:r>
              <a:rPr b="1" lang="en-US" sz="2400">
                <a:latin typeface="Arial"/>
                <a:ea typeface="Arial"/>
                <a:cs typeface="Arial"/>
                <a:sym typeface="Arial"/>
              </a:rPr>
              <a:t>O(n)	=    n^2</a:t>
            </a:r>
            <a:endParaRPr b="1" sz="2400">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000000"/>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2500"/>
              <a:buNone/>
            </a:pPr>
            <a:r>
              <a:rPr b="1" lang="en-US" sz="2400">
                <a:solidFill>
                  <a:srgbClr val="000000"/>
                </a:solidFill>
                <a:highlight>
                  <a:srgbClr val="F9F9F9"/>
                </a:highlight>
                <a:latin typeface="Arial"/>
                <a:ea typeface="Arial"/>
                <a:cs typeface="Arial"/>
                <a:sym typeface="Arial"/>
              </a:rPr>
              <a:t>ABSTRACT of Research Paper</a:t>
            </a:r>
            <a:r>
              <a:rPr lang="en-US" sz="2400">
                <a:solidFill>
                  <a:srgbClr val="000000"/>
                </a:solidFill>
                <a:highlight>
                  <a:srgbClr val="F9F9F9"/>
                </a:highlight>
                <a:latin typeface="Arial"/>
                <a:ea typeface="Arial"/>
                <a:cs typeface="Arial"/>
                <a:sym typeface="Arial"/>
              </a:rPr>
              <a:t>: To improve Bubble sort algorithm using bidirectional bubble sort, batchers sort and bitonic sort.</a:t>
            </a:r>
            <a:endParaRPr sz="2400">
              <a:solidFill>
                <a:srgbClr val="000000"/>
              </a:solidFill>
              <a:highlight>
                <a:srgbClr val="F9F9F9"/>
              </a:highlight>
              <a:latin typeface="Arial"/>
              <a:ea typeface="Arial"/>
              <a:cs typeface="Arial"/>
              <a:sym typeface="Arial"/>
            </a:endParaRPr>
          </a:p>
        </p:txBody>
      </p:sp>
      <p:sp>
        <p:nvSpPr>
          <p:cNvPr id="199" name="Google Shape;199;p7"/>
          <p:cNvSpPr txBox="1"/>
          <p:nvPr>
            <p:ph idx="5" type="body"/>
          </p:nvPr>
        </p:nvSpPr>
        <p:spPr>
          <a:xfrm>
            <a:off x="11428411" y="4674099"/>
            <a:ext cx="10048875" cy="75404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700"/>
              <a:buNone/>
            </a:pPr>
            <a:r>
              <a:rPr lang="en-US"/>
              <a:t>WORST CASE AND BEST CASE COMPLEXITY</a:t>
            </a:r>
            <a:endParaRPr/>
          </a:p>
        </p:txBody>
      </p:sp>
      <p:sp>
        <p:nvSpPr>
          <p:cNvPr id="200" name="Google Shape;200;p7"/>
          <p:cNvSpPr txBox="1"/>
          <p:nvPr>
            <p:ph idx="6" type="body"/>
          </p:nvPr>
        </p:nvSpPr>
        <p:spPr>
          <a:xfrm>
            <a:off x="22425225" y="5310053"/>
            <a:ext cx="10048800" cy="25625400"/>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chemeClr val="dk1"/>
              </a:buClr>
              <a:buSzPts val="2500"/>
              <a:buNone/>
            </a:pPr>
            <a:r>
              <a:rPr b="1" lang="en-US" sz="2800">
                <a:latin typeface="Arial"/>
                <a:ea typeface="Arial"/>
                <a:cs typeface="Arial"/>
                <a:sym typeface="Arial"/>
              </a:rPr>
              <a:t>Introduction :-</a:t>
            </a:r>
            <a:endParaRPr b="1" sz="2300">
              <a:latin typeface="Arial"/>
              <a:ea typeface="Arial"/>
              <a:cs typeface="Arial"/>
              <a:sym typeface="Arial"/>
            </a:endParaRPr>
          </a:p>
          <a:p>
            <a:pPr indent="457200" lvl="0" marL="0" rtl="0" algn="l">
              <a:spcBef>
                <a:spcPts val="0"/>
              </a:spcBef>
              <a:spcAft>
                <a:spcPts val="0"/>
              </a:spcAft>
              <a:buClr>
                <a:schemeClr val="dk1"/>
              </a:buClr>
              <a:buSzPts val="2500"/>
              <a:buNone/>
            </a:pPr>
            <a:r>
              <a:rPr lang="en-US" sz="2300">
                <a:solidFill>
                  <a:srgbClr val="252C33"/>
                </a:solidFill>
                <a:highlight>
                  <a:srgbClr val="FFFFFF"/>
                </a:highlight>
                <a:latin typeface="Arial"/>
                <a:ea typeface="Arial"/>
                <a:cs typeface="Arial"/>
                <a:sym typeface="Arial"/>
              </a:rPr>
              <a:t>Quick sort algorith</a:t>
            </a:r>
            <a:r>
              <a:rPr lang="en-US" sz="2400">
                <a:solidFill>
                  <a:srgbClr val="252C33"/>
                </a:solidFill>
                <a:highlight>
                  <a:srgbClr val="FFFFFF"/>
                </a:highlight>
                <a:latin typeface="Arial"/>
                <a:ea typeface="Arial"/>
                <a:cs typeface="Arial"/>
                <a:sym typeface="Arial"/>
              </a:rPr>
              <a:t>m is a divide-and-conquer method for sorting. It works by partitioning  an array into two parts and then, sorting each part independently. Partition  plays  major  role  in Quicksort  processing time. Quicksort can be expected to be up to twice as fast as its nearest competitors.</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2500"/>
              <a:buNone/>
            </a:pPr>
            <a:r>
              <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2500"/>
              <a:buNone/>
            </a:pPr>
            <a:r>
              <a:rPr b="1" lang="en-US" sz="2400">
                <a:latin typeface="Arial"/>
                <a:ea typeface="Arial"/>
                <a:cs typeface="Arial"/>
                <a:sym typeface="Arial"/>
              </a:rPr>
              <a:t>Logic :-</a:t>
            </a:r>
            <a:endParaRPr b="1" sz="2400">
              <a:latin typeface="Arial"/>
              <a:ea typeface="Arial"/>
              <a:cs typeface="Arial"/>
              <a:sym typeface="Arial"/>
            </a:endParaRPr>
          </a:p>
          <a:p>
            <a:pPr indent="0" lvl="0" marL="0" rtl="0" algn="l">
              <a:spcBef>
                <a:spcPts val="0"/>
              </a:spcBef>
              <a:spcAft>
                <a:spcPts val="0"/>
              </a:spcAft>
              <a:buClr>
                <a:schemeClr val="dk1"/>
              </a:buClr>
              <a:buSzPts val="2500"/>
              <a:buNone/>
            </a:pPr>
            <a:r>
              <a:t/>
            </a:r>
            <a:endParaRPr b="1" sz="2400">
              <a:latin typeface="Arial"/>
              <a:ea typeface="Arial"/>
              <a:cs typeface="Arial"/>
              <a:sym typeface="Arial"/>
            </a:endParaRPr>
          </a:p>
          <a:p>
            <a:pPr indent="0" lvl="0" marL="0" rtl="0" algn="l">
              <a:spcBef>
                <a:spcPts val="0"/>
              </a:spcBef>
              <a:spcAft>
                <a:spcPts val="0"/>
              </a:spcAft>
              <a:buClr>
                <a:schemeClr val="dk1"/>
              </a:buClr>
              <a:buSzPts val="2500"/>
              <a:buNone/>
            </a:pPr>
            <a:r>
              <a:rPr lang="en-US" sz="2400">
                <a:solidFill>
                  <a:srgbClr val="252C33"/>
                </a:solidFill>
                <a:highlight>
                  <a:srgbClr val="FFFFFF"/>
                </a:highlight>
                <a:latin typeface="Arial"/>
                <a:ea typeface="Arial"/>
                <a:cs typeface="Arial"/>
                <a:sym typeface="Arial"/>
              </a:rPr>
              <a:t>Steps:-</a:t>
            </a:r>
            <a:endParaRPr sz="2400">
              <a:solidFill>
                <a:srgbClr val="252C33"/>
              </a:solidFill>
              <a:highlight>
                <a:srgbClr val="FFFFFF"/>
              </a:highlight>
              <a:latin typeface="Arial"/>
              <a:ea typeface="Arial"/>
              <a:cs typeface="Arial"/>
              <a:sym typeface="Arial"/>
            </a:endParaRPr>
          </a:p>
          <a:p>
            <a:pPr indent="-381000" lvl="0" marL="457200" rtl="0" algn="l">
              <a:spcBef>
                <a:spcPts val="0"/>
              </a:spcBef>
              <a:spcAft>
                <a:spcPts val="0"/>
              </a:spcAft>
              <a:buClr>
                <a:srgbClr val="252C33"/>
              </a:buClr>
              <a:buSzPts val="2400"/>
              <a:buAutoNum type="arabicParenR"/>
            </a:pPr>
            <a:r>
              <a:rPr lang="en-US" sz="2400">
                <a:solidFill>
                  <a:srgbClr val="252C33"/>
                </a:solidFill>
                <a:highlight>
                  <a:srgbClr val="FFFFFF"/>
                </a:highlight>
                <a:latin typeface="Arial"/>
                <a:ea typeface="Arial"/>
                <a:cs typeface="Arial"/>
                <a:sym typeface="Arial"/>
              </a:rPr>
              <a:t>Pick an element, say P(the pivot). Here it is the last element.</a:t>
            </a:r>
            <a:endParaRPr sz="2400">
              <a:solidFill>
                <a:srgbClr val="252C33"/>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400">
              <a:solidFill>
                <a:srgbClr val="252C33"/>
              </a:solidFill>
              <a:highlight>
                <a:srgbClr val="FFFFFF"/>
              </a:highlight>
            </a:endParaRPr>
          </a:p>
          <a:p>
            <a:pPr indent="0" lvl="0" marL="457200" rtl="0" algn="l">
              <a:spcBef>
                <a:spcPts val="0"/>
              </a:spcBef>
              <a:spcAft>
                <a:spcPts val="0"/>
              </a:spcAft>
              <a:buNone/>
            </a:pPr>
            <a:r>
              <a:t/>
            </a:r>
            <a:endParaRPr sz="2400">
              <a:solidFill>
                <a:srgbClr val="252C33"/>
              </a:solidFill>
              <a:highlight>
                <a:srgbClr val="FFFFFF"/>
              </a:highlight>
            </a:endParaRPr>
          </a:p>
          <a:p>
            <a:pPr indent="0" lvl="0" marL="457200" rtl="0" algn="l">
              <a:spcBef>
                <a:spcPts val="0"/>
              </a:spcBef>
              <a:spcAft>
                <a:spcPts val="0"/>
              </a:spcAft>
              <a:buNone/>
            </a:pPr>
            <a:r>
              <a:t/>
            </a:r>
            <a:endParaRPr sz="2400">
              <a:solidFill>
                <a:srgbClr val="252C33"/>
              </a:solidFill>
              <a:highlight>
                <a:srgbClr val="FFFFFF"/>
              </a:highlight>
            </a:endParaRPr>
          </a:p>
          <a:p>
            <a:pPr indent="0" lvl="0" marL="457200" rtl="0" algn="l">
              <a:spcBef>
                <a:spcPts val="0"/>
              </a:spcBef>
              <a:spcAft>
                <a:spcPts val="0"/>
              </a:spcAft>
              <a:buNone/>
            </a:pPr>
            <a:r>
              <a:t/>
            </a:r>
            <a:endParaRPr sz="2400">
              <a:solidFill>
                <a:srgbClr val="252C33"/>
              </a:solidFill>
              <a:highlight>
                <a:srgbClr val="FFFFFF"/>
              </a:highlight>
            </a:endParaRPr>
          </a:p>
          <a:p>
            <a:pPr indent="0" lvl="0" marL="457200" rtl="0" algn="l">
              <a:spcBef>
                <a:spcPts val="0"/>
              </a:spcBef>
              <a:spcAft>
                <a:spcPts val="0"/>
              </a:spcAft>
              <a:buNone/>
            </a:pPr>
            <a:r>
              <a:t/>
            </a:r>
            <a:endParaRPr sz="2400">
              <a:solidFill>
                <a:srgbClr val="252C33"/>
              </a:solidFill>
              <a:highlight>
                <a:srgbClr val="FFFFFF"/>
              </a:highlight>
            </a:endParaRPr>
          </a:p>
          <a:p>
            <a:pPr indent="0" lvl="0" marL="45720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rPr lang="en-US" sz="2400">
                <a:solidFill>
                  <a:srgbClr val="252C33"/>
                </a:solidFill>
                <a:highlight>
                  <a:srgbClr val="FFFFFF"/>
                </a:highlight>
              </a:rPr>
              <a:t>2) </a:t>
            </a:r>
            <a:r>
              <a:rPr lang="en-US" sz="2400">
                <a:solidFill>
                  <a:srgbClr val="252C33"/>
                </a:solidFill>
                <a:highlight>
                  <a:srgbClr val="FFFFFF"/>
                </a:highlight>
                <a:latin typeface="Arial"/>
                <a:ea typeface="Arial"/>
                <a:cs typeface="Arial"/>
                <a:sym typeface="Arial"/>
              </a:rPr>
              <a:t>Re-arrange the elements into 3 sub-blocks,</a:t>
            </a:r>
            <a:endParaRPr sz="2400">
              <a:solidFill>
                <a:srgbClr val="252C33"/>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0" lvl="0" marL="457200" rtl="0" algn="l">
              <a:spcBef>
                <a:spcPts val="0"/>
              </a:spcBef>
              <a:spcAft>
                <a:spcPts val="0"/>
              </a:spcAft>
              <a:buNone/>
            </a:pPr>
            <a:r>
              <a:rPr lang="en-US" sz="2400">
                <a:solidFill>
                  <a:srgbClr val="252C33"/>
                </a:solidFill>
                <a:highlight>
                  <a:srgbClr val="FFFFFF"/>
                </a:highlight>
                <a:latin typeface="Arial"/>
                <a:ea typeface="Arial"/>
                <a:cs typeface="Arial"/>
                <a:sym typeface="Arial"/>
              </a:rPr>
              <a:t>1. Those less than or equal to &lt;= P (the left-block)</a:t>
            </a:r>
            <a:endParaRPr sz="2400">
              <a:solidFill>
                <a:srgbClr val="252C33"/>
              </a:solidFill>
              <a:highlight>
                <a:srgbClr val="FFFFFF"/>
              </a:highlight>
              <a:latin typeface="Arial"/>
              <a:ea typeface="Arial"/>
              <a:cs typeface="Arial"/>
              <a:sym typeface="Arial"/>
            </a:endParaRPr>
          </a:p>
          <a:p>
            <a:pPr indent="0" lvl="0" marL="457200" rtl="0" algn="l">
              <a:spcBef>
                <a:spcPts val="0"/>
              </a:spcBef>
              <a:spcAft>
                <a:spcPts val="0"/>
              </a:spcAft>
              <a:buNone/>
            </a:pPr>
            <a:r>
              <a:rPr lang="en-US" sz="2400">
                <a:solidFill>
                  <a:srgbClr val="252C33"/>
                </a:solidFill>
                <a:highlight>
                  <a:srgbClr val="FFFFFF"/>
                </a:highlight>
                <a:latin typeface="Arial"/>
                <a:ea typeface="Arial"/>
                <a:cs typeface="Arial"/>
                <a:sym typeface="Arial"/>
              </a:rPr>
              <a:t>2. P (the only element in the middle-block)</a:t>
            </a:r>
            <a:endParaRPr sz="2400">
              <a:solidFill>
                <a:srgbClr val="252C33"/>
              </a:solidFill>
              <a:highlight>
                <a:srgbClr val="FFFFFF"/>
              </a:highlight>
              <a:latin typeface="Arial"/>
              <a:ea typeface="Arial"/>
              <a:cs typeface="Arial"/>
              <a:sym typeface="Arial"/>
            </a:endParaRPr>
          </a:p>
          <a:p>
            <a:pPr indent="0" lvl="0" marL="457200" rtl="0" algn="l">
              <a:spcBef>
                <a:spcPts val="0"/>
              </a:spcBef>
              <a:spcAft>
                <a:spcPts val="0"/>
              </a:spcAft>
              <a:buNone/>
            </a:pPr>
            <a:r>
              <a:rPr lang="en-US" sz="2400">
                <a:solidFill>
                  <a:srgbClr val="252C33"/>
                </a:solidFill>
                <a:highlight>
                  <a:srgbClr val="FFFFFF"/>
                </a:highlight>
                <a:latin typeface="Arial"/>
                <a:ea typeface="Arial"/>
                <a:cs typeface="Arial"/>
                <a:sym typeface="Arial"/>
              </a:rPr>
              <a:t>3. Those greater than or equal to &gt;= P (the right-block)</a:t>
            </a:r>
            <a:endParaRPr sz="2400">
              <a:solidFill>
                <a:srgbClr val="252C33"/>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3)Repeat the process recursively for the left and right sub-blocks.(That is the results of left-block,</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t/>
            </a:r>
            <a:endParaRPr sz="2400">
              <a:solidFill>
                <a:srgbClr val="252C33"/>
              </a:solidFill>
              <a:highlight>
                <a:srgbClr val="FFFFFF"/>
              </a:highlight>
            </a:endParaRPr>
          </a:p>
          <a:p>
            <a:pPr indent="0" lvl="0" marL="0" rtl="0" algn="l">
              <a:spcBef>
                <a:spcPts val="0"/>
              </a:spcBef>
              <a:spcAft>
                <a:spcPts val="0"/>
              </a:spcAft>
              <a:buNone/>
            </a:pPr>
            <a:r>
              <a:rPr b="1" lang="en-US" sz="2400">
                <a:latin typeface="Arial"/>
                <a:ea typeface="Arial"/>
                <a:cs typeface="Arial"/>
                <a:sym typeface="Arial"/>
              </a:rPr>
              <a:t>Algorithm :-</a:t>
            </a:r>
            <a:endParaRPr b="1" sz="2400">
              <a:latin typeface="Arial"/>
              <a:ea typeface="Arial"/>
              <a:cs typeface="Arial"/>
              <a:sym typeface="Arial"/>
            </a:endParaRPr>
          </a:p>
          <a:p>
            <a:pPr indent="0" lvl="0" marL="0" rtl="0" algn="l">
              <a:spcBef>
                <a:spcPts val="0"/>
              </a:spcBef>
              <a:spcAft>
                <a:spcPts val="0"/>
              </a:spcAft>
              <a:buNone/>
            </a:pPr>
            <a:r>
              <a:t/>
            </a:r>
            <a:endParaRPr b="1" sz="2400">
              <a:latin typeface="Arial"/>
              <a:ea typeface="Arial"/>
              <a:cs typeface="Arial"/>
              <a:sym typeface="Arial"/>
            </a:endParaRPr>
          </a:p>
          <a:p>
            <a:pPr indent="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Sort(A)</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Quicksort(A, 1, n)</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Quicksort(A, low, high)</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if (low &lt; high)</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457200" lvl="0" marL="457200" rtl="0" algn="l">
              <a:spcBef>
                <a:spcPts val="0"/>
              </a:spcBef>
              <a:spcAft>
                <a:spcPts val="0"/>
              </a:spcAft>
              <a:buNone/>
            </a:pPr>
            <a:r>
              <a:rPr lang="en-US" sz="2400">
                <a:solidFill>
                  <a:srgbClr val="252C33"/>
                </a:solidFill>
                <a:highlight>
                  <a:srgbClr val="FFFFFF"/>
                </a:highlight>
                <a:latin typeface="Arial"/>
                <a:ea typeface="Arial"/>
                <a:cs typeface="Arial"/>
                <a:sym typeface="Arial"/>
              </a:rPr>
              <a:t>pivotlocation = Partition(A, low, high)</a:t>
            </a:r>
            <a:endParaRPr sz="2400">
              <a:solidFill>
                <a:srgbClr val="252C33"/>
              </a:solidFill>
              <a:highlight>
                <a:srgbClr val="FFFFFF"/>
              </a:highlight>
              <a:latin typeface="Arial"/>
              <a:ea typeface="Arial"/>
              <a:cs typeface="Arial"/>
              <a:sym typeface="Arial"/>
            </a:endParaRPr>
          </a:p>
          <a:p>
            <a:pPr indent="457200" lvl="0" marL="457200" rtl="0" algn="l">
              <a:spcBef>
                <a:spcPts val="0"/>
              </a:spcBef>
              <a:spcAft>
                <a:spcPts val="0"/>
              </a:spcAft>
              <a:buNone/>
            </a:pPr>
            <a:r>
              <a:rPr lang="en-US" sz="2400">
                <a:solidFill>
                  <a:srgbClr val="252C33"/>
                </a:solidFill>
                <a:highlight>
                  <a:srgbClr val="FFFFFF"/>
                </a:highlight>
                <a:latin typeface="Arial"/>
                <a:ea typeface="Arial"/>
                <a:cs typeface="Arial"/>
                <a:sym typeface="Arial"/>
              </a:rPr>
              <a:t>Quicksort(A, low, pivotlocation)  </a:t>
            </a:r>
            <a:endParaRPr sz="2400">
              <a:solidFill>
                <a:srgbClr val="252C33"/>
              </a:solidFill>
              <a:highlight>
                <a:srgbClr val="FFFFFF"/>
              </a:highlight>
              <a:latin typeface="Arial"/>
              <a:ea typeface="Arial"/>
              <a:cs typeface="Arial"/>
              <a:sym typeface="Arial"/>
            </a:endParaRPr>
          </a:p>
          <a:p>
            <a:pPr indent="457200" lvl="0" marL="457200" rtl="0" algn="l">
              <a:spcBef>
                <a:spcPts val="0"/>
              </a:spcBef>
              <a:spcAft>
                <a:spcPts val="0"/>
              </a:spcAft>
              <a:buNone/>
            </a:pPr>
            <a:r>
              <a:rPr lang="en-US" sz="2400">
                <a:solidFill>
                  <a:srgbClr val="252C33"/>
                </a:solidFill>
                <a:highlight>
                  <a:srgbClr val="FFFFFF"/>
                </a:highlight>
                <a:latin typeface="Arial"/>
                <a:ea typeface="Arial"/>
                <a:cs typeface="Arial"/>
                <a:sym typeface="Arial"/>
              </a:rPr>
              <a:t>Quicksort(A, pivotlocation+1, high)</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Partition(A, low, high)</a:t>
            </a:r>
            <a:endParaRPr sz="2400">
              <a:solidFill>
                <a:srgbClr val="252C33"/>
              </a:solidFill>
              <a:highlight>
                <a:srgbClr val="FFFFFF"/>
              </a:highlight>
              <a:latin typeface="Arial"/>
              <a:ea typeface="Arial"/>
              <a:cs typeface="Arial"/>
              <a:sym typeface="Arial"/>
            </a:endParaRPr>
          </a:p>
          <a:p>
            <a:pPr indent="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     pivot = A[low]</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     p = low</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     for i = low + 1 to high</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         if (A[i] &lt; pivot) then</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             swap(A[i], A[p + 1])</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             p = p + 1</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     swap(pivot,A[p])</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t/>
            </a:r>
            <a:endParaRPr sz="2400">
              <a:solidFill>
                <a:srgbClr val="252C33"/>
              </a:solidFill>
              <a:highlight>
                <a:srgbClr val="FFFFFF"/>
              </a:highlight>
              <a:latin typeface="Arial"/>
              <a:ea typeface="Arial"/>
              <a:cs typeface="Arial"/>
              <a:sym typeface="Arial"/>
            </a:endParaRPr>
          </a:p>
          <a:p>
            <a:pPr indent="457200" lvl="0" marL="0" rtl="0" algn="l">
              <a:spcBef>
                <a:spcPts val="0"/>
              </a:spcBef>
              <a:spcAft>
                <a:spcPts val="0"/>
              </a:spcAft>
              <a:buNone/>
            </a:pPr>
            <a:r>
              <a:rPr lang="en-US" sz="2400">
                <a:solidFill>
                  <a:srgbClr val="252C33"/>
                </a:solidFill>
                <a:highlight>
                  <a:srgbClr val="FFFFFF"/>
                </a:highlight>
                <a:latin typeface="Arial"/>
                <a:ea typeface="Arial"/>
                <a:cs typeface="Arial"/>
                <a:sym typeface="Arial"/>
              </a:rPr>
              <a:t>    return (p)</a:t>
            </a:r>
            <a:endParaRPr sz="2400">
              <a:solidFill>
                <a:srgbClr val="252C33"/>
              </a:solidFill>
              <a:highlight>
                <a:srgbClr val="FFFFFF"/>
              </a:highlight>
              <a:latin typeface="Arial"/>
              <a:ea typeface="Arial"/>
              <a:cs typeface="Arial"/>
              <a:sym typeface="Arial"/>
            </a:endParaRPr>
          </a:p>
        </p:txBody>
      </p:sp>
      <p:sp>
        <p:nvSpPr>
          <p:cNvPr id="201" name="Google Shape;201;p7"/>
          <p:cNvSpPr txBox="1"/>
          <p:nvPr>
            <p:ph idx="7" type="body"/>
          </p:nvPr>
        </p:nvSpPr>
        <p:spPr>
          <a:xfrm>
            <a:off x="22440906" y="4674099"/>
            <a:ext cx="10058400" cy="75404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700"/>
              <a:buNone/>
            </a:pPr>
            <a:r>
              <a:rPr lang="en-US">
                <a:latin typeface="Times New Roman"/>
                <a:ea typeface="Times New Roman"/>
                <a:cs typeface="Times New Roman"/>
                <a:sym typeface="Times New Roman"/>
              </a:rPr>
              <a:t>QUICKSORT</a:t>
            </a:r>
            <a:endParaRPr>
              <a:latin typeface="Times New Roman"/>
              <a:ea typeface="Times New Roman"/>
              <a:cs typeface="Times New Roman"/>
              <a:sym typeface="Times New Roman"/>
            </a:endParaRPr>
          </a:p>
        </p:txBody>
      </p:sp>
      <p:sp>
        <p:nvSpPr>
          <p:cNvPr id="202" name="Google Shape;202;p7"/>
          <p:cNvSpPr txBox="1"/>
          <p:nvPr>
            <p:ph idx="8" type="body"/>
          </p:nvPr>
        </p:nvSpPr>
        <p:spPr>
          <a:xfrm>
            <a:off x="33422044" y="4674099"/>
            <a:ext cx="10047018" cy="754045"/>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Clr>
                <a:schemeClr val="dk1"/>
              </a:buClr>
              <a:buSzPts val="3700"/>
              <a:buNone/>
            </a:pPr>
            <a:r>
              <a:rPr lang="en-US" sz="3000">
                <a:latin typeface="Times New Roman"/>
                <a:ea typeface="Times New Roman"/>
                <a:cs typeface="Times New Roman"/>
                <a:sym typeface="Times New Roman"/>
              </a:rPr>
              <a:t>WORST CASE AND BEST CASE COMPLEXITY</a:t>
            </a:r>
            <a:endParaRPr sz="3000">
              <a:latin typeface="Times New Roman"/>
              <a:ea typeface="Times New Roman"/>
              <a:cs typeface="Times New Roman"/>
              <a:sym typeface="Times New Roman"/>
            </a:endParaRPr>
          </a:p>
        </p:txBody>
      </p:sp>
      <p:sp>
        <p:nvSpPr>
          <p:cNvPr id="203" name="Google Shape;203;p7"/>
          <p:cNvSpPr txBox="1"/>
          <p:nvPr>
            <p:ph idx="9" type="body"/>
          </p:nvPr>
        </p:nvSpPr>
        <p:spPr>
          <a:xfrm>
            <a:off x="33422050" y="5503773"/>
            <a:ext cx="10047000" cy="19301100"/>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chemeClr val="dk1"/>
              </a:buClr>
              <a:buSzPts val="2500"/>
              <a:buNone/>
            </a:pPr>
            <a:r>
              <a:rPr b="1" lang="en-US" sz="3000">
                <a:latin typeface="Arial"/>
                <a:ea typeface="Arial"/>
                <a:cs typeface="Arial"/>
                <a:sym typeface="Arial"/>
              </a:rPr>
              <a:t>For worst case complexity,</a:t>
            </a:r>
            <a:endParaRPr b="1" sz="3000">
              <a:latin typeface="Arial"/>
              <a:ea typeface="Arial"/>
              <a:cs typeface="Arial"/>
              <a:sym typeface="Arial"/>
            </a:endParaRPr>
          </a:p>
          <a:p>
            <a:pPr indent="0" lvl="0" marL="0" rtl="0" algn="l">
              <a:spcBef>
                <a:spcPts val="0"/>
              </a:spcBef>
              <a:spcAft>
                <a:spcPts val="0"/>
              </a:spcAft>
              <a:buClr>
                <a:schemeClr val="dk1"/>
              </a:buClr>
              <a:buSzPts val="2500"/>
              <a:buNone/>
            </a:pPr>
            <a:r>
              <a:rPr lang="en-US" sz="3000">
                <a:latin typeface="Arial"/>
                <a:ea typeface="Arial"/>
                <a:cs typeface="Arial"/>
                <a:sym typeface="Arial"/>
              </a:rPr>
              <a:t>Suppose our pivot element splits the array as unevenly as possible. Thus instead of n/2 elements in the smaller half, we get zero, meaning that the pivot element is either the biggest or smallest element in the array.</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rPr lang="en-US" sz="2400">
                <a:latin typeface="Arial"/>
                <a:ea typeface="Arial"/>
                <a:cs typeface="Arial"/>
                <a:sym typeface="Arial"/>
              </a:rPr>
              <a:t>The original call takes cn time for some constant c, the recursive call on n-1 elements takes c(n-1) time, the recursive call on n-2 elements takes c(n-2) time, and so on.</a:t>
            </a:r>
            <a:endParaRPr sz="2400">
              <a:latin typeface="Arial"/>
              <a:ea typeface="Arial"/>
              <a:cs typeface="Arial"/>
              <a:sym typeface="Arial"/>
            </a:endParaRPr>
          </a:p>
          <a:p>
            <a:pPr indent="0" lvl="0" marL="0" rtl="0" algn="l">
              <a:spcBef>
                <a:spcPts val="0"/>
              </a:spcBef>
              <a:spcAft>
                <a:spcPts val="0"/>
              </a:spcAft>
              <a:buClr>
                <a:schemeClr val="dk1"/>
              </a:buClr>
              <a:buSzPts val="2500"/>
              <a:buNone/>
            </a:pPr>
            <a:r>
              <a:rPr lang="en-US" sz="2400">
                <a:latin typeface="Arial"/>
                <a:ea typeface="Arial"/>
                <a:cs typeface="Arial"/>
                <a:sym typeface="Arial"/>
              </a:rPr>
              <a:t>hence, the </a:t>
            </a:r>
            <a:r>
              <a:rPr lang="en-US" sz="2400">
                <a:latin typeface="Arial"/>
                <a:ea typeface="Arial"/>
                <a:cs typeface="Arial"/>
                <a:sym typeface="Arial"/>
              </a:rPr>
              <a:t>quicksort’s</a:t>
            </a:r>
            <a:r>
              <a:rPr lang="en-US" sz="2400">
                <a:latin typeface="Arial"/>
                <a:ea typeface="Arial"/>
                <a:cs typeface="Arial"/>
                <a:sym typeface="Arial"/>
              </a:rPr>
              <a:t> worst-case running time is Θ(n^2)</a:t>
            </a:r>
            <a:endParaRPr sz="2400">
              <a:latin typeface="Arial"/>
              <a:ea typeface="Arial"/>
              <a:cs typeface="Arial"/>
              <a:sym typeface="Arial"/>
            </a:endParaRPr>
          </a:p>
          <a:p>
            <a:pPr indent="0" lvl="0" marL="0" rtl="0" algn="l">
              <a:spcBef>
                <a:spcPts val="0"/>
              </a:spcBef>
              <a:spcAft>
                <a:spcPts val="0"/>
              </a:spcAft>
              <a:buClr>
                <a:schemeClr val="dk1"/>
              </a:buClr>
              <a:buSzPts val="2500"/>
              <a:buNone/>
            </a:pPr>
            <a:r>
              <a:t/>
            </a:r>
            <a:endParaRPr sz="2400">
              <a:latin typeface="Arial"/>
              <a:ea typeface="Arial"/>
              <a:cs typeface="Arial"/>
              <a:sym typeface="Arial"/>
            </a:endParaRPr>
          </a:p>
          <a:p>
            <a:pPr indent="0" lvl="0" marL="0" rtl="0" algn="l">
              <a:spcBef>
                <a:spcPts val="0"/>
              </a:spcBef>
              <a:spcAft>
                <a:spcPts val="0"/>
              </a:spcAft>
              <a:buClr>
                <a:schemeClr val="dk1"/>
              </a:buClr>
              <a:buSzPts val="2500"/>
              <a:buNone/>
            </a:pPr>
            <a:r>
              <a:rPr b="1" lang="en-US" sz="2400">
                <a:latin typeface="Arial"/>
                <a:ea typeface="Arial"/>
                <a:cs typeface="Arial"/>
                <a:sym typeface="Arial"/>
              </a:rPr>
              <a:t>For best case complexity,</a:t>
            </a:r>
            <a:endParaRPr b="1" sz="2400">
              <a:latin typeface="Arial"/>
              <a:ea typeface="Arial"/>
              <a:cs typeface="Arial"/>
              <a:sym typeface="Arial"/>
            </a:endParaRPr>
          </a:p>
          <a:p>
            <a:pPr indent="0" lvl="0" marL="0" rtl="0" algn="l">
              <a:spcBef>
                <a:spcPts val="0"/>
              </a:spcBef>
              <a:spcAft>
                <a:spcPts val="0"/>
              </a:spcAft>
              <a:buClr>
                <a:schemeClr val="dk1"/>
              </a:buClr>
              <a:buSzPts val="2500"/>
              <a:buNone/>
            </a:pPr>
            <a:r>
              <a:rPr lang="en-US" sz="2400">
                <a:latin typeface="Arial"/>
                <a:ea typeface="Arial"/>
                <a:cs typeface="Arial"/>
                <a:sym typeface="Arial"/>
              </a:rPr>
              <a:t>Best case is clearly </a:t>
            </a:r>
            <a:r>
              <a:rPr lang="en-US" sz="2400">
                <a:latin typeface="Arial"/>
                <a:ea typeface="Arial"/>
                <a:cs typeface="Arial"/>
                <a:sym typeface="Arial"/>
              </a:rPr>
              <a:t>opposite</a:t>
            </a:r>
            <a:r>
              <a:rPr lang="en-US" sz="2400">
                <a:latin typeface="Arial"/>
                <a:ea typeface="Arial"/>
                <a:cs typeface="Arial"/>
                <a:sym typeface="Arial"/>
              </a:rPr>
              <a:t> of worst case, here our pivot element splits the array equally in two parts. Thus we get n/2 element as our pivot on each and every partition method.</a:t>
            </a:r>
            <a:endParaRPr sz="2400">
              <a:latin typeface="Arial"/>
              <a:ea typeface="Arial"/>
              <a:cs typeface="Arial"/>
              <a:sym typeface="Arial"/>
            </a:endParaRPr>
          </a:p>
          <a:p>
            <a:pPr indent="0" lvl="0" marL="0" rtl="0" algn="l">
              <a:spcBef>
                <a:spcPts val="0"/>
              </a:spcBef>
              <a:spcAft>
                <a:spcPts val="0"/>
              </a:spcAft>
              <a:buClr>
                <a:schemeClr val="dk1"/>
              </a:buClr>
              <a:buSzPts val="2500"/>
              <a:buNone/>
            </a:pPr>
            <a:r>
              <a:t/>
            </a:r>
            <a:endParaRPr sz="24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t/>
            </a:r>
            <a:endParaRPr sz="3000"/>
          </a:p>
          <a:p>
            <a:pPr indent="0" lvl="0" marL="0" rtl="0" algn="l">
              <a:spcBef>
                <a:spcPts val="0"/>
              </a:spcBef>
              <a:spcAft>
                <a:spcPts val="0"/>
              </a:spcAft>
              <a:buClr>
                <a:schemeClr val="dk1"/>
              </a:buClr>
              <a:buSzPts val="2500"/>
              <a:buNone/>
            </a:pPr>
            <a:r>
              <a:rPr lang="en-US" sz="3000"/>
              <a:t>Each partition has (n-1)/2 elements, so we calculate the time </a:t>
            </a:r>
            <a:endParaRPr sz="3000"/>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rPr lang="en-US" sz="3000">
                <a:latin typeface="Arial"/>
                <a:ea typeface="Arial"/>
                <a:cs typeface="Arial"/>
                <a:sym typeface="Arial"/>
              </a:rPr>
              <a:t>complexity as per the swapping between middle element times. Hence, the </a:t>
            </a:r>
            <a:r>
              <a:rPr lang="en-US" sz="3000">
                <a:latin typeface="Arial"/>
                <a:ea typeface="Arial"/>
                <a:cs typeface="Arial"/>
                <a:sym typeface="Arial"/>
              </a:rPr>
              <a:t>quicksort</a:t>
            </a:r>
            <a:r>
              <a:rPr lang="en-US" sz="3000">
                <a:latin typeface="Arial"/>
                <a:ea typeface="Arial"/>
                <a:cs typeface="Arial"/>
                <a:sym typeface="Arial"/>
              </a:rPr>
              <a:t> best-case </a:t>
            </a:r>
            <a:r>
              <a:rPr lang="en-US" sz="3000">
                <a:latin typeface="Arial"/>
                <a:ea typeface="Arial"/>
                <a:cs typeface="Arial"/>
                <a:sym typeface="Arial"/>
              </a:rPr>
              <a:t>running</a:t>
            </a:r>
            <a:r>
              <a:rPr lang="en-US" sz="3000">
                <a:latin typeface="Arial"/>
                <a:ea typeface="Arial"/>
                <a:cs typeface="Arial"/>
                <a:sym typeface="Arial"/>
              </a:rPr>
              <a:t> time is </a:t>
            </a:r>
            <a:r>
              <a:rPr lang="en-US" sz="3000">
                <a:latin typeface="Arial"/>
                <a:ea typeface="Arial"/>
                <a:cs typeface="Arial"/>
                <a:sym typeface="Arial"/>
              </a:rPr>
              <a:t>Θ(n log base 2 n)</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p:txBody>
      </p:sp>
      <p:sp>
        <p:nvSpPr>
          <p:cNvPr id="204" name="Google Shape;204;p7"/>
          <p:cNvSpPr txBox="1"/>
          <p:nvPr>
            <p:ph idx="15" type="body"/>
          </p:nvPr>
        </p:nvSpPr>
        <p:spPr>
          <a:xfrm>
            <a:off x="33422044" y="24804752"/>
            <a:ext cx="10047018" cy="75404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700"/>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05" name="Google Shape;205;p7"/>
          <p:cNvSpPr txBox="1"/>
          <p:nvPr>
            <p:ph idx="16" type="body"/>
          </p:nvPr>
        </p:nvSpPr>
        <p:spPr>
          <a:xfrm>
            <a:off x="33422050" y="25558789"/>
            <a:ext cx="10052100" cy="5570100"/>
          </a:xfrm>
          <a:prstGeom prst="rect">
            <a:avLst/>
          </a:prstGeom>
          <a:noFill/>
          <a:ln>
            <a:noFill/>
          </a:ln>
        </p:spPr>
        <p:txBody>
          <a:bodyPr anchorCtr="0" anchor="t" bIns="228575" lIns="228575" spcFirstLastPara="1" rIns="228575" wrap="square" tIns="228575">
            <a:noAutofit/>
          </a:bodyPr>
          <a:lstStyle/>
          <a:p>
            <a:pPr indent="-381000" lvl="0" marL="457200" rtl="0" algn="l">
              <a:spcBef>
                <a:spcPts val="0"/>
              </a:spcBef>
              <a:spcAft>
                <a:spcPts val="0"/>
              </a:spcAft>
              <a:buSzPts val="2400"/>
              <a:buFont typeface="Arial"/>
              <a:buChar char="●"/>
            </a:pPr>
            <a:r>
              <a:rPr lang="en-US" sz="2400" u="sng">
                <a:solidFill>
                  <a:schemeClr val="hlink"/>
                </a:solidFill>
                <a:latin typeface="Arial"/>
                <a:ea typeface="Arial"/>
                <a:cs typeface="Arial"/>
                <a:sym typeface="Arial"/>
                <a:hlinkClick r:id="rId3"/>
              </a:rPr>
              <a:t>https://www.researchgate.net/publication/228949866_Improving_the_performance_of_bubble_sort_using_a_modified_diminishing_increment_sorting</a:t>
            </a:r>
            <a:endParaRPr sz="2400"/>
          </a:p>
          <a:p>
            <a:pPr indent="-381000" lvl="0" marL="457200" rtl="0" algn="l">
              <a:spcBef>
                <a:spcPts val="0"/>
              </a:spcBef>
              <a:spcAft>
                <a:spcPts val="0"/>
              </a:spcAft>
              <a:buSzPts val="2400"/>
              <a:buChar char="●"/>
            </a:pPr>
            <a:r>
              <a:rPr lang="en-US" sz="2400" u="sng">
                <a:solidFill>
                  <a:schemeClr val="hlink"/>
                </a:solidFill>
                <a:latin typeface="Arial"/>
                <a:ea typeface="Arial"/>
                <a:cs typeface="Arial"/>
                <a:sym typeface="Arial"/>
                <a:hlinkClick r:id="rId4"/>
              </a:rPr>
              <a:t>https://www.studytonight.com/data-structures/bubble-sort</a:t>
            </a:r>
            <a:endParaRPr sz="2400"/>
          </a:p>
          <a:p>
            <a:pPr indent="-381000" lvl="0" marL="457200" rtl="0" algn="l">
              <a:spcBef>
                <a:spcPts val="0"/>
              </a:spcBef>
              <a:spcAft>
                <a:spcPts val="0"/>
              </a:spcAft>
              <a:buSzPts val="2400"/>
              <a:buChar char="●"/>
            </a:pPr>
            <a:r>
              <a:rPr lang="en-US" sz="2400" u="sng">
                <a:solidFill>
                  <a:schemeClr val="hlink"/>
                </a:solidFill>
                <a:hlinkClick r:id="rId5"/>
              </a:rPr>
              <a:t>https://www.khanacademy.org/computing/computer-science/algorithms/quick-sort/a/analysis-of-quicksort</a:t>
            </a:r>
            <a:endParaRPr sz="2400"/>
          </a:p>
          <a:p>
            <a:pPr indent="-381000" lvl="0" marL="457200" rtl="0" algn="l">
              <a:spcBef>
                <a:spcPts val="0"/>
              </a:spcBef>
              <a:spcAft>
                <a:spcPts val="0"/>
              </a:spcAft>
              <a:buSzPts val="2400"/>
              <a:buChar char="●"/>
            </a:pPr>
            <a:r>
              <a:rPr lang="en-US" sz="2400" u="sng">
                <a:solidFill>
                  <a:schemeClr val="hlink"/>
                </a:solidFill>
                <a:hlinkClick r:id="rId6"/>
              </a:rPr>
              <a:t>https://www.studytonight.com/data-structures/quick-sort</a:t>
            </a:r>
            <a:endParaRPr sz="2400"/>
          </a:p>
          <a:p>
            <a:pPr indent="-381000" lvl="0" marL="457200" rtl="0" algn="l">
              <a:spcBef>
                <a:spcPts val="0"/>
              </a:spcBef>
              <a:spcAft>
                <a:spcPts val="0"/>
              </a:spcAft>
              <a:buSzPts val="2400"/>
              <a:buChar char="●"/>
            </a:pPr>
            <a:r>
              <a:rPr lang="en-US" sz="2400" u="sng">
                <a:solidFill>
                  <a:schemeClr val="hlink"/>
                </a:solidFill>
                <a:hlinkClick r:id="rId7"/>
              </a:rPr>
              <a:t>https://www.algorithmist.com/index.php/Quicksort</a:t>
            </a:r>
            <a:endParaRPr sz="2400"/>
          </a:p>
          <a:p>
            <a:pPr indent="-381000" lvl="0" marL="457200" rtl="0" algn="l">
              <a:spcBef>
                <a:spcPts val="0"/>
              </a:spcBef>
              <a:spcAft>
                <a:spcPts val="0"/>
              </a:spcAft>
              <a:buSzPts val="2400"/>
              <a:buChar char="●"/>
            </a:pPr>
            <a:r>
              <a:t/>
            </a:r>
            <a:endParaRPr sz="2400"/>
          </a:p>
        </p:txBody>
      </p:sp>
      <p:sp>
        <p:nvSpPr>
          <p:cNvPr id="206" name="Google Shape;206;p7"/>
          <p:cNvSpPr txBox="1"/>
          <p:nvPr>
            <p:ph idx="17" type="body"/>
          </p:nvPr>
        </p:nvSpPr>
        <p:spPr>
          <a:xfrm>
            <a:off x="459675" y="13175175"/>
            <a:ext cx="10056900" cy="17953800"/>
          </a:xfrm>
          <a:prstGeom prst="rect">
            <a:avLst/>
          </a:prstGeom>
          <a:noFill/>
          <a:ln>
            <a:noFill/>
          </a:ln>
        </p:spPr>
        <p:txBody>
          <a:bodyPr anchorCtr="0" anchor="t" bIns="228575" lIns="228575" spcFirstLastPara="1" rIns="228575" wrap="square" tIns="228575">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function bubblesort(list x)</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	size = length(x)</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	for i = 1 to size</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		for j = 1 to size-1-i</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			if x[j] &gt; x[j+1]</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				swap x[j] and x[j+1]</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			end if</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		end for</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	end for</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end function</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t/>
            </a:r>
            <a:endParaRPr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None/>
            </a:pPr>
            <a:r>
              <a:rPr b="1" lang="en-US" sz="2400">
                <a:latin typeface="Courier New"/>
                <a:ea typeface="Courier New"/>
                <a:cs typeface="Courier New"/>
                <a:sym typeface="Courier New"/>
              </a:rPr>
              <a:t>example:</a:t>
            </a:r>
            <a:endParaRPr b="1" sz="24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Consider the following elements:</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t/>
            </a:r>
            <a:endParaRPr sz="2400"/>
          </a:p>
          <a:p>
            <a:pPr indent="0" lvl="0" marL="0" rtl="0" algn="l">
              <a:lnSpc>
                <a:spcPct val="115000"/>
              </a:lnSpc>
              <a:spcBef>
                <a:spcPts val="0"/>
              </a:spcBef>
              <a:spcAft>
                <a:spcPts val="0"/>
              </a:spcAft>
              <a:buClr>
                <a:schemeClr val="dk1"/>
              </a:buClr>
              <a:buSzPts val="1100"/>
              <a:buNone/>
            </a:pPr>
            <a:r>
              <a:rPr lang="en-US" sz="2400">
                <a:latin typeface="Roboto"/>
                <a:ea typeface="Roboto"/>
                <a:cs typeface="Roboto"/>
                <a:sym typeface="Roboto"/>
              </a:rPr>
              <a:t>I</a:t>
            </a:r>
            <a:r>
              <a:rPr lang="en-US" sz="2400">
                <a:latin typeface="Arial"/>
                <a:ea typeface="Arial"/>
                <a:cs typeface="Arial"/>
                <a:sym typeface="Arial"/>
              </a:rPr>
              <a:t>n the first iteration, the algorithm compares the first two elements with each other, and swaps them since they are not in increasing order:</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The two elements are now sorted, so the algorithm moves to the next two elements and compares them. Since they are already in the correct order, they are not swapped:</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The algorithm now compares the next two elements. They are not in the correct order, and are therefore swapped:</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The last two elements are now compared. They are therefore swapped:</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t/>
            </a:r>
            <a:endParaRPr sz="2400">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As you can now see, the largest element from the list is now in the last position, i.e., it is now in its final place.</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rPr lang="en-US" sz="2400">
                <a:latin typeface="Arial"/>
                <a:ea typeface="Arial"/>
                <a:cs typeface="Arial"/>
                <a:sym typeface="Arial"/>
              </a:rPr>
              <a:t>Each comparison of elements is called an iteration, and once the algorithm cycles through the list once, and puts the largest element (from the ones being compared) in its place, one pass is said to be completed.</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None/>
            </a:pPr>
            <a:r>
              <a:t/>
            </a:r>
            <a:endParaRPr sz="18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400">
              <a:latin typeface="Roboto"/>
              <a:ea typeface="Roboto"/>
              <a:cs typeface="Roboto"/>
              <a:sym typeface="Roboto"/>
            </a:endParaRPr>
          </a:p>
        </p:txBody>
      </p:sp>
      <p:sp>
        <p:nvSpPr>
          <p:cNvPr id="207" name="Google Shape;207;p7"/>
          <p:cNvSpPr txBox="1"/>
          <p:nvPr>
            <p:ph idx="18" type="body"/>
          </p:nvPr>
        </p:nvSpPr>
        <p:spPr>
          <a:xfrm>
            <a:off x="5932593" y="3531071"/>
            <a:ext cx="31998968" cy="81149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NISHITA AISHWARYA (2018450001), HAMMAD ANSARI (2018450002)</a:t>
            </a:r>
            <a:endParaRPr/>
          </a:p>
        </p:txBody>
      </p:sp>
      <p:sp>
        <p:nvSpPr>
          <p:cNvPr id="208" name="Google Shape;208;p7"/>
          <p:cNvSpPr txBox="1"/>
          <p:nvPr>
            <p:ph idx="19" type="body"/>
          </p:nvPr>
        </p:nvSpPr>
        <p:spPr>
          <a:xfrm>
            <a:off x="5932593" y="2592819"/>
            <a:ext cx="31998900" cy="12801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Clr>
                <a:schemeClr val="dk1"/>
              </a:buClr>
              <a:buSzPts val="6000"/>
              <a:buFont typeface="Calibri"/>
              <a:buNone/>
            </a:pPr>
            <a:r>
              <a:rPr lang="en-US"/>
              <a:t>Presented By</a:t>
            </a:r>
            <a:endParaRPr/>
          </a:p>
        </p:txBody>
      </p:sp>
      <p:sp>
        <p:nvSpPr>
          <p:cNvPr id="209" name="Google Shape;209;p7"/>
          <p:cNvSpPr txBox="1"/>
          <p:nvPr>
            <p:ph idx="20" type="body"/>
          </p:nvPr>
        </p:nvSpPr>
        <p:spPr>
          <a:xfrm>
            <a:off x="5932593" y="389601"/>
            <a:ext cx="31998968" cy="1637973"/>
          </a:xfrm>
          <a:prstGeom prst="rect">
            <a:avLst/>
          </a:prstGeom>
          <a:noFill/>
          <a:ln>
            <a:noFill/>
          </a:ln>
        </p:spPr>
        <p:txBody>
          <a:bodyPr anchorCtr="1"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0637"/>
              <a:buFont typeface="Calibri"/>
              <a:buNone/>
            </a:pPr>
            <a:r>
              <a:rPr lang="en-US" sz="7200"/>
              <a:t>Best case, Average case and Worst case of Bubble Sort and Quick Sort</a:t>
            </a:r>
            <a:endParaRPr sz="7200"/>
          </a:p>
        </p:txBody>
      </p:sp>
      <p:pic>
        <p:nvPicPr>
          <p:cNvPr id="210" name="Google Shape;210;p7"/>
          <p:cNvPicPr preferRelativeResize="0"/>
          <p:nvPr/>
        </p:nvPicPr>
        <p:blipFill rotWithShape="1">
          <a:blip r:embed="rId8">
            <a:alphaModFix/>
          </a:blip>
          <a:srcRect b="18792" l="22133" r="32650" t="42838"/>
          <a:stretch/>
        </p:blipFill>
        <p:spPr>
          <a:xfrm>
            <a:off x="22616325" y="15502800"/>
            <a:ext cx="9666600" cy="4614200"/>
          </a:xfrm>
          <a:prstGeom prst="rect">
            <a:avLst/>
          </a:prstGeom>
          <a:noFill/>
          <a:ln>
            <a:noFill/>
          </a:ln>
        </p:spPr>
      </p:pic>
      <p:pic>
        <p:nvPicPr>
          <p:cNvPr id="211" name="Google Shape;211;p7"/>
          <p:cNvPicPr preferRelativeResize="0"/>
          <p:nvPr/>
        </p:nvPicPr>
        <p:blipFill rotWithShape="1">
          <a:blip r:embed="rId9">
            <a:alphaModFix/>
          </a:blip>
          <a:srcRect b="37031" l="30112" r="36602" t="46446"/>
          <a:stretch/>
        </p:blipFill>
        <p:spPr>
          <a:xfrm>
            <a:off x="23533800" y="9944050"/>
            <a:ext cx="7872600" cy="2198175"/>
          </a:xfrm>
          <a:prstGeom prst="rect">
            <a:avLst/>
          </a:prstGeom>
          <a:noFill/>
          <a:ln>
            <a:noFill/>
          </a:ln>
        </p:spPr>
      </p:pic>
      <p:pic>
        <p:nvPicPr>
          <p:cNvPr id="212" name="Google Shape;212;p7"/>
          <p:cNvPicPr preferRelativeResize="0"/>
          <p:nvPr/>
        </p:nvPicPr>
        <p:blipFill>
          <a:blip r:embed="rId10">
            <a:alphaModFix/>
          </a:blip>
          <a:stretch>
            <a:fillRect/>
          </a:stretch>
        </p:blipFill>
        <p:spPr>
          <a:xfrm>
            <a:off x="3268050" y="18837681"/>
            <a:ext cx="2266950" cy="571500"/>
          </a:xfrm>
          <a:prstGeom prst="rect">
            <a:avLst/>
          </a:prstGeom>
          <a:noFill/>
          <a:ln>
            <a:noFill/>
          </a:ln>
        </p:spPr>
      </p:pic>
      <p:pic>
        <p:nvPicPr>
          <p:cNvPr id="213" name="Google Shape;213;p7"/>
          <p:cNvPicPr preferRelativeResize="0"/>
          <p:nvPr/>
        </p:nvPicPr>
        <p:blipFill>
          <a:blip r:embed="rId11">
            <a:alphaModFix/>
          </a:blip>
          <a:stretch>
            <a:fillRect/>
          </a:stretch>
        </p:blipFill>
        <p:spPr>
          <a:xfrm>
            <a:off x="3125175" y="20298069"/>
            <a:ext cx="2552700" cy="1562100"/>
          </a:xfrm>
          <a:prstGeom prst="rect">
            <a:avLst/>
          </a:prstGeom>
          <a:noFill/>
          <a:ln>
            <a:noFill/>
          </a:ln>
        </p:spPr>
      </p:pic>
      <p:pic>
        <p:nvPicPr>
          <p:cNvPr id="214" name="Google Shape;214;p7"/>
          <p:cNvPicPr preferRelativeResize="0"/>
          <p:nvPr/>
        </p:nvPicPr>
        <p:blipFill>
          <a:blip r:embed="rId12">
            <a:alphaModFix/>
          </a:blip>
          <a:stretch>
            <a:fillRect/>
          </a:stretch>
        </p:blipFill>
        <p:spPr>
          <a:xfrm>
            <a:off x="3268050" y="23280756"/>
            <a:ext cx="2514600" cy="590550"/>
          </a:xfrm>
          <a:prstGeom prst="rect">
            <a:avLst/>
          </a:prstGeom>
          <a:noFill/>
          <a:ln>
            <a:noFill/>
          </a:ln>
        </p:spPr>
      </p:pic>
      <p:pic>
        <p:nvPicPr>
          <p:cNvPr id="215" name="Google Shape;215;p7"/>
          <p:cNvPicPr preferRelativeResize="0"/>
          <p:nvPr/>
        </p:nvPicPr>
        <p:blipFill>
          <a:blip r:embed="rId13">
            <a:alphaModFix/>
          </a:blip>
          <a:stretch>
            <a:fillRect/>
          </a:stretch>
        </p:blipFill>
        <p:spPr>
          <a:xfrm>
            <a:off x="3129925" y="24928769"/>
            <a:ext cx="2543175" cy="1476375"/>
          </a:xfrm>
          <a:prstGeom prst="rect">
            <a:avLst/>
          </a:prstGeom>
          <a:noFill/>
          <a:ln>
            <a:noFill/>
          </a:ln>
        </p:spPr>
      </p:pic>
      <p:pic>
        <p:nvPicPr>
          <p:cNvPr id="216" name="Google Shape;216;p7"/>
          <p:cNvPicPr preferRelativeResize="0"/>
          <p:nvPr/>
        </p:nvPicPr>
        <p:blipFill>
          <a:blip r:embed="rId14">
            <a:alphaModFix/>
          </a:blip>
          <a:stretch>
            <a:fillRect/>
          </a:stretch>
        </p:blipFill>
        <p:spPr>
          <a:xfrm>
            <a:off x="3158513" y="27026969"/>
            <a:ext cx="2486025" cy="1438275"/>
          </a:xfrm>
          <a:prstGeom prst="rect">
            <a:avLst/>
          </a:prstGeom>
          <a:noFill/>
          <a:ln>
            <a:noFill/>
          </a:ln>
        </p:spPr>
      </p:pic>
      <p:pic>
        <p:nvPicPr>
          <p:cNvPr id="217" name="Google Shape;217;p7"/>
          <p:cNvPicPr preferRelativeResize="0"/>
          <p:nvPr/>
        </p:nvPicPr>
        <p:blipFill rotWithShape="1">
          <a:blip r:embed="rId15">
            <a:alphaModFix/>
          </a:blip>
          <a:srcRect b="42766" l="36597" r="36156" t="27848"/>
          <a:stretch/>
        </p:blipFill>
        <p:spPr>
          <a:xfrm>
            <a:off x="33713400" y="8564400"/>
            <a:ext cx="3774250" cy="3481450"/>
          </a:xfrm>
          <a:prstGeom prst="rect">
            <a:avLst/>
          </a:prstGeom>
          <a:noFill/>
          <a:ln>
            <a:noFill/>
          </a:ln>
        </p:spPr>
      </p:pic>
      <p:pic>
        <p:nvPicPr>
          <p:cNvPr id="218" name="Google Shape;218;p7"/>
          <p:cNvPicPr preferRelativeResize="0"/>
          <p:nvPr/>
        </p:nvPicPr>
        <p:blipFill>
          <a:blip r:embed="rId16">
            <a:alphaModFix/>
          </a:blip>
          <a:stretch>
            <a:fillRect/>
          </a:stretch>
        </p:blipFill>
        <p:spPr>
          <a:xfrm>
            <a:off x="37705725" y="8348600"/>
            <a:ext cx="5274075" cy="5201637"/>
          </a:xfrm>
          <a:prstGeom prst="rect">
            <a:avLst/>
          </a:prstGeom>
          <a:noFill/>
          <a:ln>
            <a:noFill/>
          </a:ln>
        </p:spPr>
      </p:pic>
      <p:pic>
        <p:nvPicPr>
          <p:cNvPr id="219" name="Google Shape;219;p7"/>
          <p:cNvPicPr preferRelativeResize="0"/>
          <p:nvPr/>
        </p:nvPicPr>
        <p:blipFill>
          <a:blip r:embed="rId17">
            <a:alphaModFix/>
          </a:blip>
          <a:stretch>
            <a:fillRect/>
          </a:stretch>
        </p:blipFill>
        <p:spPr>
          <a:xfrm>
            <a:off x="33713400" y="17797525"/>
            <a:ext cx="9153500" cy="5054850"/>
          </a:xfrm>
          <a:prstGeom prst="rect">
            <a:avLst/>
          </a:prstGeom>
          <a:noFill/>
          <a:ln>
            <a:noFill/>
          </a:ln>
        </p:spPr>
      </p:pic>
      <p:pic>
        <p:nvPicPr>
          <p:cNvPr id="220" name="Google Shape;220;p7"/>
          <p:cNvPicPr preferRelativeResize="0"/>
          <p:nvPr/>
        </p:nvPicPr>
        <p:blipFill>
          <a:blip r:embed="rId18">
            <a:alphaModFix/>
          </a:blip>
          <a:stretch>
            <a:fillRect/>
          </a:stretch>
        </p:blipFill>
        <p:spPr>
          <a:xfrm>
            <a:off x="12427525" y="15336750"/>
            <a:ext cx="7820025" cy="1047750"/>
          </a:xfrm>
          <a:prstGeom prst="rect">
            <a:avLst/>
          </a:prstGeom>
          <a:noFill/>
          <a:ln>
            <a:noFill/>
          </a:ln>
        </p:spPr>
      </p:pic>
      <p:pic>
        <p:nvPicPr>
          <p:cNvPr id="221" name="Google Shape;221;p7"/>
          <p:cNvPicPr preferRelativeResize="0"/>
          <p:nvPr/>
        </p:nvPicPr>
        <p:blipFill>
          <a:blip r:embed="rId19">
            <a:alphaModFix/>
          </a:blip>
          <a:stretch>
            <a:fillRect/>
          </a:stretch>
        </p:blipFill>
        <p:spPr>
          <a:xfrm>
            <a:off x="11874574" y="17003550"/>
            <a:ext cx="9153499" cy="3294525"/>
          </a:xfrm>
          <a:prstGeom prst="rect">
            <a:avLst/>
          </a:prstGeom>
          <a:noFill/>
          <a:ln>
            <a:noFill/>
          </a:ln>
        </p:spPr>
      </p:pic>
      <p:pic>
        <p:nvPicPr>
          <p:cNvPr id="222" name="Google Shape;222;p7"/>
          <p:cNvPicPr preferRelativeResize="0"/>
          <p:nvPr/>
        </p:nvPicPr>
        <p:blipFill>
          <a:blip r:embed="rId20">
            <a:alphaModFix/>
          </a:blip>
          <a:stretch>
            <a:fillRect/>
          </a:stretch>
        </p:blipFill>
        <p:spPr>
          <a:xfrm>
            <a:off x="11963400" y="20413975"/>
            <a:ext cx="9153500" cy="2998475"/>
          </a:xfrm>
          <a:prstGeom prst="rect">
            <a:avLst/>
          </a:prstGeom>
          <a:noFill/>
          <a:ln>
            <a:noFill/>
          </a:ln>
        </p:spPr>
      </p:pic>
      <p:pic>
        <p:nvPicPr>
          <p:cNvPr id="223" name="Google Shape;223;p7"/>
          <p:cNvPicPr preferRelativeResize="0"/>
          <p:nvPr/>
        </p:nvPicPr>
        <p:blipFill>
          <a:blip r:embed="rId21">
            <a:alphaModFix/>
          </a:blip>
          <a:stretch>
            <a:fillRect/>
          </a:stretch>
        </p:blipFill>
        <p:spPr>
          <a:xfrm>
            <a:off x="11734800" y="23728625"/>
            <a:ext cx="9470025" cy="387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