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8"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3298">
          <p15:clr>
            <a:srgbClr val="A4A3A4"/>
          </p15:clr>
        </p15:guide>
        <p15:guide id="8" orient="horz" pos="20735">
          <p15:clr>
            <a:srgbClr val="A4A3A4"/>
          </p15:clr>
        </p15:guide>
        <p15:guide id="9" pos="320">
          <p15:clr>
            <a:srgbClr val="A4A3A4"/>
          </p15:clr>
        </p15:guide>
        <p15:guide id="10" pos="2764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p:scale>
          <a:sx n="33" d="100"/>
          <a:sy n="33" d="100"/>
        </p:scale>
        <p:origin x="-1718" y="-1349"/>
      </p:cViewPr>
      <p:guideLst>
        <p:guide orient="horz" pos="3318"/>
        <p:guide orient="horz" pos="288"/>
        <p:guide orient="horz" pos="20160"/>
        <p:guide orient="horz"/>
        <p:guide pos="581"/>
        <p:guide pos="27069"/>
        <p:guide orient="horz" pos="3298"/>
        <p:guide orient="horz" pos="20735"/>
        <p:guide pos="320"/>
        <p:guide pos="276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2/4/2019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2/4/2019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477824" y="5475145"/>
            <a:ext cx="10058400" cy="26736675"/>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439521" y="5475145"/>
            <a:ext cx="10058400" cy="26736675"/>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401218" y="5475145"/>
            <a:ext cx="10058400" cy="26736675"/>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3362914" y="5475145"/>
            <a:ext cx="10058400" cy="26736675"/>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084"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085"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086"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087"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08"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09"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10"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11"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32"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33"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34"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35"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91425" y="6378481"/>
            <a:ext cx="10056813" cy="7663614"/>
          </a:xfrm>
        </p:spPr>
        <p:txBody>
          <a:bodyPr/>
          <a:lstStyle/>
          <a:p>
            <a:r>
              <a:rPr lang="en-US" sz="3600" dirty="0">
                <a:latin typeface="+mn-lt"/>
              </a:rPr>
              <a:t>Quicksort is a sorting algorithm and also known as a </a:t>
            </a:r>
            <a:r>
              <a:rPr lang="en-US" sz="3600" dirty="0" smtClean="0">
                <a:latin typeface="+mn-lt"/>
              </a:rPr>
              <a:t>Partition-Exchange </a:t>
            </a:r>
            <a:r>
              <a:rPr lang="en-US" sz="3600" dirty="0">
                <a:latin typeface="+mn-lt"/>
              </a:rPr>
              <a:t>Sort in which</a:t>
            </a:r>
          </a:p>
          <a:p>
            <a:r>
              <a:rPr lang="en-US" sz="3600" dirty="0">
                <a:latin typeface="+mn-lt"/>
              </a:rPr>
              <a:t>partition is carried out dynamically. Quicksort is a </a:t>
            </a:r>
            <a:r>
              <a:rPr lang="en-US" sz="3600" dirty="0" smtClean="0">
                <a:latin typeface="+mn-lt"/>
              </a:rPr>
              <a:t>comparison </a:t>
            </a:r>
            <a:r>
              <a:rPr lang="en-US" sz="3600" dirty="0">
                <a:latin typeface="+mn-lt"/>
              </a:rPr>
              <a:t>sort and is popular because it</a:t>
            </a:r>
          </a:p>
          <a:p>
            <a:r>
              <a:rPr lang="en-US" sz="3600" dirty="0">
                <a:latin typeface="+mn-lt"/>
              </a:rPr>
              <a:t>is not difficult to implement, works well for a variety of different kinds of input data, and is</a:t>
            </a:r>
          </a:p>
          <a:p>
            <a:r>
              <a:rPr lang="en-US" sz="3600" dirty="0">
                <a:latin typeface="+mn-lt"/>
              </a:rPr>
              <a:t>substantially faster than any other sorting method in typical applications.</a:t>
            </a:r>
          </a:p>
          <a:p>
            <a:r>
              <a:rPr lang="en-US" sz="3600" dirty="0">
                <a:latin typeface="+mn-lt"/>
              </a:rPr>
              <a:t>In this paper we study about how quicksort is implemented, its algorithm and examples. We</a:t>
            </a:r>
          </a:p>
          <a:p>
            <a:r>
              <a:rPr lang="en-US" sz="3600" dirty="0">
                <a:latin typeface="+mn-lt"/>
              </a:rPr>
              <a:t>even look at the partitioning in detail with </a:t>
            </a:r>
            <a:r>
              <a:rPr lang="en-US" sz="3600" dirty="0" smtClean="0">
                <a:latin typeface="+mn-lt"/>
              </a:rPr>
              <a:t>comparisons </a:t>
            </a:r>
            <a:r>
              <a:rPr lang="en-US" sz="3600" dirty="0">
                <a:latin typeface="+mn-lt"/>
              </a:rPr>
              <a:t>to the other sorts and its complexity.</a:t>
            </a:r>
            <a:endParaRPr lang="en-US" sz="3600" dirty="0">
              <a:latin typeface="+mn-lt"/>
            </a:endParaRPr>
          </a:p>
        </p:txBody>
      </p:sp>
      <p:sp>
        <p:nvSpPr>
          <p:cNvPr id="3" name="Text Placeholder 2"/>
          <p:cNvSpPr>
            <a:spLocks noGrp="1"/>
          </p:cNvSpPr>
          <p:nvPr>
            <p:ph type="body" sz="quarter" idx="11"/>
          </p:nvPr>
        </p:nvSpPr>
        <p:spPr/>
        <p:txBody>
          <a:bodyPr/>
          <a:lstStyle/>
          <a:p>
            <a:r>
              <a:rPr lang="en-US" dirty="0" smtClean="0"/>
              <a:t>Abstract</a:t>
            </a:r>
            <a:endParaRPr lang="en-US" dirty="0"/>
          </a:p>
        </p:txBody>
      </p:sp>
      <p:sp>
        <p:nvSpPr>
          <p:cNvPr id="4" name="Text Placeholder 3"/>
          <p:cNvSpPr>
            <a:spLocks noGrp="1"/>
          </p:cNvSpPr>
          <p:nvPr>
            <p:ph type="body" sz="quarter" idx="20"/>
          </p:nvPr>
        </p:nvSpPr>
        <p:spPr/>
        <p:txBody>
          <a:bodyPr/>
          <a:lstStyle/>
          <a:p>
            <a:r>
              <a:rPr lang="en-US" dirty="0" smtClean="0"/>
              <a:t>Objectives</a:t>
            </a:r>
            <a:endParaRPr lang="en-US" dirty="0"/>
          </a:p>
        </p:txBody>
      </p:sp>
      <p:sp>
        <p:nvSpPr>
          <p:cNvPr id="5" name="Text Placeholder 4"/>
          <p:cNvSpPr>
            <a:spLocks noGrp="1"/>
          </p:cNvSpPr>
          <p:nvPr>
            <p:ph type="body" sz="quarter" idx="21"/>
          </p:nvPr>
        </p:nvSpPr>
        <p:spPr>
          <a:xfrm>
            <a:off x="11460161" y="6378481"/>
            <a:ext cx="10048874" cy="26955049"/>
          </a:xfrm>
        </p:spPr>
        <p:txBody>
          <a:bodyPr/>
          <a:lstStyle/>
          <a:p>
            <a:r>
              <a:rPr lang="en-US" sz="3200" b="1" dirty="0" smtClean="0">
                <a:latin typeface="+mn-lt"/>
              </a:rPr>
              <a:t>Example :</a:t>
            </a:r>
          </a:p>
          <a:p>
            <a:r>
              <a:rPr lang="en-US" sz="3200" dirty="0">
                <a:latin typeface="+mn-lt"/>
              </a:rPr>
              <a:t>Pick an element, say P(the pivot).</a:t>
            </a:r>
          </a:p>
          <a:p>
            <a:r>
              <a:rPr lang="en-US" sz="3200" dirty="0">
                <a:latin typeface="+mn-lt"/>
              </a:rPr>
              <a:t>Re-arrange the elements into 3 sub-blocks,</a:t>
            </a:r>
          </a:p>
          <a:p>
            <a:r>
              <a:rPr lang="en-US" sz="3200" dirty="0">
                <a:latin typeface="+mn-lt"/>
              </a:rPr>
              <a:t>1. Those less than or equal to &lt;= P (the left-block)</a:t>
            </a:r>
          </a:p>
          <a:p>
            <a:r>
              <a:rPr lang="en-US" sz="3200" dirty="0">
                <a:latin typeface="+mn-lt"/>
              </a:rPr>
              <a:t>2. P (the only element in the middle-block)</a:t>
            </a:r>
          </a:p>
          <a:p>
            <a:r>
              <a:rPr lang="en-US" sz="3200" dirty="0">
                <a:latin typeface="+mn-lt"/>
              </a:rPr>
              <a:t>3. Those greater then or equal to &gt;= P (the right-block)</a:t>
            </a:r>
          </a:p>
          <a:p>
            <a:r>
              <a:rPr lang="en-US" sz="3200" dirty="0">
                <a:latin typeface="+mn-lt"/>
              </a:rPr>
              <a:t>Repeat the process recursively for the left and right sub-blocks.(That is the results of </a:t>
            </a:r>
            <a:r>
              <a:rPr lang="en-US" sz="3200" dirty="0" smtClean="0">
                <a:latin typeface="+mn-lt"/>
              </a:rPr>
              <a:t>left-block, followed </a:t>
            </a:r>
            <a:r>
              <a:rPr lang="en-US" sz="3200" dirty="0">
                <a:latin typeface="+mn-lt"/>
              </a:rPr>
              <a:t>by P, followed by the results of right-block</a:t>
            </a:r>
            <a:r>
              <a:rPr lang="en-US" sz="3200" dirty="0" smtClean="0">
                <a:latin typeface="+mn-lt"/>
              </a:rPr>
              <a:t>).</a:t>
            </a:r>
          </a:p>
          <a:p>
            <a:pPr algn="ctr"/>
            <a:r>
              <a:rPr lang="en-US" sz="3200" dirty="0" smtClean="0">
                <a:latin typeface="+mn-lt"/>
              </a:rPr>
              <a:t>Fig 1. Example</a:t>
            </a:r>
          </a:p>
          <a:p>
            <a:endParaRPr lang="en-US" sz="3200" dirty="0" smtClean="0">
              <a:latin typeface="+mn-lt"/>
            </a:endParaRPr>
          </a:p>
          <a:p>
            <a:endParaRPr lang="en-US" sz="3200" dirty="0">
              <a:latin typeface="+mn-lt"/>
            </a:endParaRPr>
          </a:p>
          <a:p>
            <a:endParaRPr lang="en-US" sz="3200" dirty="0" smtClean="0">
              <a:latin typeface="+mn-lt"/>
            </a:endParaRPr>
          </a:p>
          <a:p>
            <a:endParaRPr lang="en-US" sz="3200" dirty="0" smtClean="0">
              <a:latin typeface="+mn-lt"/>
            </a:endParaRPr>
          </a:p>
          <a:p>
            <a:endParaRPr lang="en-US" sz="3200" dirty="0">
              <a:latin typeface="+mn-lt"/>
            </a:endParaRPr>
          </a:p>
          <a:p>
            <a:endParaRPr lang="en-US" sz="3200" dirty="0" smtClean="0">
              <a:latin typeface="+mn-lt"/>
            </a:endParaRPr>
          </a:p>
          <a:p>
            <a:endParaRPr lang="en-US" sz="3200" dirty="0" smtClean="0">
              <a:latin typeface="+mn-lt"/>
            </a:endParaRPr>
          </a:p>
          <a:p>
            <a:r>
              <a:rPr lang="en-US" sz="3200" b="1" dirty="0" smtClean="0">
                <a:latin typeface="+mn-lt"/>
              </a:rPr>
              <a:t>Partitioning:</a:t>
            </a:r>
            <a:endParaRPr lang="en-US" sz="3200" b="1" dirty="0">
              <a:latin typeface="+mn-lt"/>
            </a:endParaRPr>
          </a:p>
          <a:p>
            <a:r>
              <a:rPr lang="en-US" sz="3200" b="1" dirty="0">
                <a:latin typeface="+mn-lt"/>
              </a:rPr>
              <a:t>The Basic Partition:</a:t>
            </a:r>
          </a:p>
          <a:p>
            <a:r>
              <a:rPr lang="en-US" sz="3200" dirty="0">
                <a:latin typeface="+mn-lt"/>
              </a:rPr>
              <a:t>Choose an arbitrary element. Place the all smaller values to the left. Place the all larger </a:t>
            </a:r>
            <a:r>
              <a:rPr lang="en-US" sz="3200" dirty="0" smtClean="0">
                <a:latin typeface="+mn-lt"/>
              </a:rPr>
              <a:t>values to </a:t>
            </a:r>
            <a:r>
              <a:rPr lang="en-US" sz="3200" dirty="0">
                <a:latin typeface="+mn-lt"/>
              </a:rPr>
              <a:t>the right.</a:t>
            </a:r>
          </a:p>
          <a:p>
            <a:r>
              <a:rPr lang="en-US" sz="3200" b="1" dirty="0" smtClean="0">
                <a:latin typeface="+mn-lt"/>
              </a:rPr>
              <a:t>Improved </a:t>
            </a:r>
            <a:r>
              <a:rPr lang="en-US" sz="3200" b="1" dirty="0">
                <a:latin typeface="+mn-lt"/>
              </a:rPr>
              <a:t>Partitioning:</a:t>
            </a:r>
          </a:p>
          <a:p>
            <a:r>
              <a:rPr lang="en-US" sz="3200" b="1" dirty="0" smtClean="0">
                <a:latin typeface="+mn-lt"/>
              </a:rPr>
              <a:t>Different </a:t>
            </a:r>
            <a:r>
              <a:rPr lang="en-US" sz="3200" b="1" dirty="0">
                <a:latin typeface="+mn-lt"/>
              </a:rPr>
              <a:t>ways to select a good </a:t>
            </a:r>
            <a:r>
              <a:rPr lang="en-US" sz="3200" b="1" dirty="0" smtClean="0">
                <a:latin typeface="+mn-lt"/>
              </a:rPr>
              <a:t>pivot:</a:t>
            </a:r>
          </a:p>
          <a:p>
            <a:r>
              <a:rPr lang="en-US" sz="3200" b="1" dirty="0" smtClean="0">
                <a:latin typeface="+mn-lt"/>
              </a:rPr>
              <a:t>1)Median-of-three </a:t>
            </a:r>
            <a:r>
              <a:rPr lang="en-US" sz="3200" b="1" dirty="0">
                <a:latin typeface="+mn-lt"/>
              </a:rPr>
              <a:t>elements </a:t>
            </a:r>
            <a:r>
              <a:rPr lang="en-US" sz="3200" dirty="0">
                <a:latin typeface="+mn-lt"/>
              </a:rPr>
              <a:t>- Pick three elements, and find the median x </a:t>
            </a:r>
            <a:r>
              <a:rPr lang="en-US" sz="3200" dirty="0" smtClean="0">
                <a:latin typeface="+mn-lt"/>
              </a:rPr>
              <a:t>of these </a:t>
            </a:r>
            <a:r>
              <a:rPr lang="en-US" sz="3200" dirty="0">
                <a:latin typeface="+mn-lt"/>
              </a:rPr>
              <a:t>elements. Use </a:t>
            </a:r>
            <a:r>
              <a:rPr lang="en-US" sz="3200" dirty="0" smtClean="0">
                <a:latin typeface="+mn-lt"/>
              </a:rPr>
              <a:t>that median </a:t>
            </a:r>
            <a:r>
              <a:rPr lang="en-US" sz="3200" dirty="0">
                <a:latin typeface="+mn-lt"/>
              </a:rPr>
              <a:t>as the pivot.</a:t>
            </a:r>
          </a:p>
          <a:p>
            <a:r>
              <a:rPr lang="en-US" sz="3200" b="1" dirty="0" smtClean="0">
                <a:latin typeface="+mn-lt"/>
              </a:rPr>
              <a:t>2)Random </a:t>
            </a:r>
            <a:r>
              <a:rPr lang="en-US" sz="3200" b="1" dirty="0">
                <a:latin typeface="+mn-lt"/>
              </a:rPr>
              <a:t>element </a:t>
            </a:r>
            <a:r>
              <a:rPr lang="en-US" sz="3200" dirty="0">
                <a:latin typeface="+mn-lt"/>
              </a:rPr>
              <a:t>- Randomly pick a element as a pivot</a:t>
            </a:r>
            <a:r>
              <a:rPr lang="en-US" sz="3200" dirty="0" smtClean="0">
                <a:latin typeface="+mn-lt"/>
              </a:rPr>
              <a:t>.</a:t>
            </a:r>
          </a:p>
          <a:p>
            <a:r>
              <a:rPr lang="en-US" sz="3200" b="1" dirty="0" smtClean="0">
                <a:latin typeface="+mn-lt"/>
              </a:rPr>
              <a:t>Implementation :</a:t>
            </a:r>
            <a:endParaRPr lang="en-US" sz="3200" b="1" dirty="0">
              <a:latin typeface="+mn-lt"/>
            </a:endParaRPr>
          </a:p>
          <a:p>
            <a:r>
              <a:rPr lang="en-US" sz="3200" b="1" dirty="0">
                <a:latin typeface="+mn-lt"/>
              </a:rPr>
              <a:t>STEP 1: Choosing the pivot</a:t>
            </a:r>
          </a:p>
          <a:p>
            <a:r>
              <a:rPr lang="en-US" sz="3200" dirty="0">
                <a:latin typeface="+mn-lt"/>
              </a:rPr>
              <a:t>Choosing the pivot is an essential step. Depending on the pivot the algorithm may run very </a:t>
            </a:r>
            <a:r>
              <a:rPr lang="en-US" sz="3200" dirty="0" smtClean="0">
                <a:latin typeface="+mn-lt"/>
              </a:rPr>
              <a:t>fast, or </a:t>
            </a:r>
            <a:r>
              <a:rPr lang="en-US" sz="3200" dirty="0">
                <a:latin typeface="+mn-lt"/>
              </a:rPr>
              <a:t>in quadric </a:t>
            </a:r>
            <a:r>
              <a:rPr lang="en-US" sz="3200" dirty="0" smtClean="0">
                <a:latin typeface="+mn-lt"/>
              </a:rPr>
              <a:t>time. Some </a:t>
            </a:r>
            <a:r>
              <a:rPr lang="en-US" sz="3200" dirty="0">
                <a:latin typeface="+mn-lt"/>
              </a:rPr>
              <a:t>fixed element: e.g. the first, the last, the one in the middle. </a:t>
            </a:r>
            <a:r>
              <a:rPr lang="en-US" sz="3200" dirty="0" smtClean="0">
                <a:latin typeface="+mn-lt"/>
              </a:rPr>
              <a:t>The </a:t>
            </a:r>
            <a:r>
              <a:rPr lang="en-US" sz="3200" dirty="0">
                <a:latin typeface="+mn-lt"/>
              </a:rPr>
              <a:t>median-of-three choice: take the </a:t>
            </a:r>
            <a:r>
              <a:rPr lang="en-US" sz="3200" dirty="0" smtClean="0">
                <a:latin typeface="+mn-lt"/>
              </a:rPr>
              <a:t>first, the </a:t>
            </a:r>
            <a:r>
              <a:rPr lang="en-US" sz="3200" dirty="0">
                <a:latin typeface="+mn-lt"/>
              </a:rPr>
              <a:t>last and the middle element. Choose the median of these three elements.</a:t>
            </a:r>
          </a:p>
          <a:p>
            <a:r>
              <a:rPr lang="en-US" sz="3200" b="1" dirty="0">
                <a:latin typeface="+mn-lt"/>
              </a:rPr>
              <a:t>Example:</a:t>
            </a:r>
          </a:p>
          <a:p>
            <a:r>
              <a:rPr lang="en-US" sz="3200" dirty="0">
                <a:latin typeface="+mn-lt"/>
              </a:rPr>
              <a:t>4,2,6,5,3,9</a:t>
            </a:r>
          </a:p>
          <a:p>
            <a:r>
              <a:rPr lang="en-US" sz="3200" dirty="0">
                <a:latin typeface="+mn-lt"/>
              </a:rPr>
              <a:t>The first element is 4, the middle is 5 , the last is 9 </a:t>
            </a:r>
            <a:r>
              <a:rPr lang="en-US" sz="3200" dirty="0" smtClean="0">
                <a:latin typeface="+mn-lt"/>
              </a:rPr>
              <a:t>.</a:t>
            </a:r>
          </a:p>
          <a:p>
            <a:r>
              <a:rPr lang="en-US" sz="3200" dirty="0" smtClean="0">
                <a:latin typeface="+mn-lt"/>
              </a:rPr>
              <a:t>The </a:t>
            </a:r>
            <a:r>
              <a:rPr lang="en-US" sz="3200" dirty="0">
                <a:latin typeface="+mn-lt"/>
              </a:rPr>
              <a:t>median of [4,5,9] is 5</a:t>
            </a:r>
          </a:p>
          <a:p>
            <a:r>
              <a:rPr lang="en-US" sz="3200" b="1" dirty="0">
                <a:latin typeface="+mn-lt"/>
              </a:rPr>
              <a:t>STEP 2: Partitioning</a:t>
            </a:r>
          </a:p>
          <a:p>
            <a:r>
              <a:rPr lang="en-US" sz="3200" dirty="0">
                <a:latin typeface="+mn-lt"/>
              </a:rPr>
              <a:t>Partitioning is illustrated on the below example.</a:t>
            </a:r>
          </a:p>
          <a:p>
            <a:r>
              <a:rPr lang="en-US" sz="3200" dirty="0">
                <a:latin typeface="+mn-lt"/>
              </a:rPr>
              <a:t>1. We want larger elements to go to the right and smaller elements to go to the left.</a:t>
            </a:r>
          </a:p>
          <a:p>
            <a:r>
              <a:rPr lang="en-US" sz="3200" dirty="0">
                <a:latin typeface="+mn-lt"/>
              </a:rPr>
              <a:t>Two pointers L,R are used to scan the elements from left to right and from right to left:</a:t>
            </a:r>
          </a:p>
          <a:p>
            <a:r>
              <a:rPr lang="en-US" sz="3200" dirty="0">
                <a:latin typeface="+mn-lt"/>
              </a:rPr>
              <a:t>[4,2,6,5,3,9]</a:t>
            </a:r>
          </a:p>
          <a:p>
            <a:r>
              <a:rPr lang="en-US" sz="3200" dirty="0">
                <a:latin typeface="+mn-lt"/>
              </a:rPr>
              <a:t>L = first element 4 R = last element </a:t>
            </a:r>
            <a:r>
              <a:rPr lang="en-US" sz="3200" dirty="0" smtClean="0">
                <a:latin typeface="+mn-lt"/>
              </a:rPr>
              <a:t>9</a:t>
            </a:r>
            <a:endParaRPr lang="en-US" sz="3200" dirty="0">
              <a:latin typeface="+mn-lt"/>
            </a:endParaRPr>
          </a:p>
        </p:txBody>
      </p:sp>
      <p:sp>
        <p:nvSpPr>
          <p:cNvPr id="6" name="Text Placeholder 5"/>
          <p:cNvSpPr>
            <a:spLocks noGrp="1"/>
          </p:cNvSpPr>
          <p:nvPr>
            <p:ph type="body" sz="quarter" idx="22"/>
          </p:nvPr>
        </p:nvSpPr>
        <p:spPr>
          <a:xfrm>
            <a:off x="11460162" y="5548750"/>
            <a:ext cx="10048875" cy="754045"/>
          </a:xfrm>
        </p:spPr>
        <p:txBody>
          <a:bodyPr/>
          <a:lstStyle/>
          <a:p>
            <a:r>
              <a:rPr lang="en-US" dirty="0" smtClean="0"/>
              <a:t>MATERIALS AND METHODS</a:t>
            </a:r>
          </a:p>
        </p:txBody>
      </p:sp>
      <p:sp>
        <p:nvSpPr>
          <p:cNvPr id="7" name="Text Placeholder 6"/>
          <p:cNvSpPr>
            <a:spLocks noGrp="1"/>
          </p:cNvSpPr>
          <p:nvPr>
            <p:ph type="body" sz="quarter" idx="23"/>
          </p:nvPr>
        </p:nvSpPr>
        <p:spPr>
          <a:xfrm>
            <a:off x="33361717" y="12108181"/>
            <a:ext cx="10048874" cy="846363"/>
          </a:xfrm>
        </p:spPr>
        <p:txBody>
          <a:bodyPr/>
          <a:lstStyle/>
          <a:p>
            <a:endParaRPr lang="en-US" dirty="0"/>
          </a:p>
        </p:txBody>
      </p:sp>
      <p:sp>
        <p:nvSpPr>
          <p:cNvPr id="8" name="Text Placeholder 7"/>
          <p:cNvSpPr>
            <a:spLocks noGrp="1"/>
          </p:cNvSpPr>
          <p:nvPr>
            <p:ph type="body" sz="quarter" idx="24"/>
          </p:nvPr>
        </p:nvSpPr>
        <p:spPr>
          <a:xfrm>
            <a:off x="32090738" y="10521171"/>
            <a:ext cx="10058400" cy="754045"/>
          </a:xfrm>
        </p:spPr>
        <p:txBody>
          <a:bodyPr/>
          <a:lstStyle/>
          <a:p>
            <a:r>
              <a:rPr lang="en-US" dirty="0" smtClean="0"/>
              <a:t>Results</a:t>
            </a:r>
          </a:p>
        </p:txBody>
      </p:sp>
      <p:sp>
        <p:nvSpPr>
          <p:cNvPr id="9" name="Text Placeholder 8"/>
          <p:cNvSpPr>
            <a:spLocks noGrp="1"/>
          </p:cNvSpPr>
          <p:nvPr>
            <p:ph type="body" sz="quarter" idx="25"/>
          </p:nvPr>
        </p:nvSpPr>
        <p:spPr/>
        <p:txBody>
          <a:bodyPr/>
          <a:lstStyle/>
          <a:p>
            <a:endParaRPr lang="en-US"/>
          </a:p>
        </p:txBody>
      </p:sp>
      <p:sp>
        <p:nvSpPr>
          <p:cNvPr id="10" name="Text Placeholder 9"/>
          <p:cNvSpPr>
            <a:spLocks noGrp="1"/>
          </p:cNvSpPr>
          <p:nvPr>
            <p:ph type="body" sz="quarter" idx="26"/>
          </p:nvPr>
        </p:nvSpPr>
        <p:spPr/>
        <p:txBody>
          <a:bodyPr/>
          <a:lstStyle/>
          <a:p>
            <a:endParaRPr lang="en-US"/>
          </a:p>
        </p:txBody>
      </p:sp>
      <p:sp>
        <p:nvSpPr>
          <p:cNvPr id="11" name="Text Placeholder 10"/>
          <p:cNvSpPr>
            <a:spLocks noGrp="1"/>
          </p:cNvSpPr>
          <p:nvPr>
            <p:ph type="body" sz="quarter" idx="27"/>
          </p:nvPr>
        </p:nvSpPr>
        <p:spPr/>
        <p:txBody>
          <a:bodyPr/>
          <a:lstStyle/>
          <a:p>
            <a:endParaRPr lang="en-US"/>
          </a:p>
        </p:txBody>
      </p:sp>
      <p:sp>
        <p:nvSpPr>
          <p:cNvPr id="12" name="Text Placeholder 11"/>
          <p:cNvSpPr>
            <a:spLocks noGrp="1"/>
          </p:cNvSpPr>
          <p:nvPr>
            <p:ph type="body" sz="quarter" idx="28"/>
          </p:nvPr>
        </p:nvSpPr>
        <p:spPr/>
        <p:txBody>
          <a:bodyPr/>
          <a:lstStyle/>
          <a:p>
            <a:endParaRPr lang="en-US"/>
          </a:p>
        </p:txBody>
      </p:sp>
      <p:sp>
        <p:nvSpPr>
          <p:cNvPr id="13" name="Text Placeholder 12"/>
          <p:cNvSpPr>
            <a:spLocks noGrp="1"/>
          </p:cNvSpPr>
          <p:nvPr>
            <p:ph type="body" sz="quarter" idx="29"/>
          </p:nvPr>
        </p:nvSpPr>
        <p:spPr/>
        <p:txBody>
          <a:bodyPr/>
          <a:lstStyle/>
          <a:p>
            <a:endParaRPr lang="en-US"/>
          </a:p>
        </p:txBody>
      </p:sp>
      <p:sp>
        <p:nvSpPr>
          <p:cNvPr id="14" name="Text Placeholder 13"/>
          <p:cNvSpPr>
            <a:spLocks noGrp="1"/>
          </p:cNvSpPr>
          <p:nvPr>
            <p:ph type="body" sz="quarter" idx="30"/>
          </p:nvPr>
        </p:nvSpPr>
        <p:spPr>
          <a:xfrm>
            <a:off x="22420958" y="5479371"/>
            <a:ext cx="10052050" cy="9294830"/>
          </a:xfrm>
        </p:spPr>
        <p:txBody>
          <a:bodyPr/>
          <a:lstStyle/>
          <a:p>
            <a:r>
              <a:rPr lang="en-US" sz="3200" dirty="0">
                <a:latin typeface="+mn-lt"/>
              </a:rPr>
              <a:t>While L is to the left of R, we move L right, skipping all the elements less than the pivot. If </a:t>
            </a:r>
            <a:r>
              <a:rPr lang="en-US" sz="3200" dirty="0" smtClean="0">
                <a:latin typeface="+mn-lt"/>
              </a:rPr>
              <a:t>an element </a:t>
            </a:r>
            <a:r>
              <a:rPr lang="en-US" sz="3200" dirty="0">
                <a:latin typeface="+mn-lt"/>
              </a:rPr>
              <a:t>is found greater then the pivot, L stops. While R is to the right of L, we move R </a:t>
            </a:r>
            <a:r>
              <a:rPr lang="en-US" sz="3200" dirty="0" smtClean="0">
                <a:latin typeface="+mn-lt"/>
              </a:rPr>
              <a:t>left, skipping </a:t>
            </a:r>
            <a:r>
              <a:rPr lang="en-US" sz="3200" dirty="0">
                <a:latin typeface="+mn-lt"/>
              </a:rPr>
              <a:t>all the elements greater than the pivot. If an element is found less then the pivot, </a:t>
            </a:r>
            <a:r>
              <a:rPr lang="en-US" sz="3200" dirty="0" smtClean="0">
                <a:latin typeface="+mn-lt"/>
              </a:rPr>
              <a:t>R stops</a:t>
            </a:r>
            <a:r>
              <a:rPr lang="en-US" sz="3200" dirty="0">
                <a:latin typeface="+mn-lt"/>
              </a:rPr>
              <a:t>. When both L and R have stopped, the elements are swapped. When L and R have </a:t>
            </a:r>
            <a:r>
              <a:rPr lang="en-US" sz="3200" dirty="0" smtClean="0">
                <a:latin typeface="+mn-lt"/>
              </a:rPr>
              <a:t>crossed, no </a:t>
            </a:r>
            <a:r>
              <a:rPr lang="en-US" sz="3200" dirty="0">
                <a:latin typeface="+mn-lt"/>
              </a:rPr>
              <a:t>swap is performed, scanning stops, and the element pointed to by L is swapped with the </a:t>
            </a:r>
            <a:r>
              <a:rPr lang="en-US" sz="3200" dirty="0" smtClean="0">
                <a:latin typeface="+mn-lt"/>
              </a:rPr>
              <a:t>pivot. In </a:t>
            </a:r>
            <a:r>
              <a:rPr lang="en-US" sz="3200" dirty="0">
                <a:latin typeface="+mn-lt"/>
              </a:rPr>
              <a:t>the example the first swapping will be between 3 and </a:t>
            </a:r>
            <a:r>
              <a:rPr lang="en-US" sz="3200" dirty="0" smtClean="0">
                <a:latin typeface="+mn-lt"/>
              </a:rPr>
              <a:t>6.</a:t>
            </a:r>
          </a:p>
          <a:p>
            <a:r>
              <a:rPr lang="en-US" sz="3200" dirty="0" smtClean="0">
                <a:latin typeface="+mn-lt"/>
              </a:rPr>
              <a:t>2</a:t>
            </a:r>
            <a:r>
              <a:rPr lang="en-US" sz="3200" dirty="0">
                <a:latin typeface="+mn-lt"/>
              </a:rPr>
              <a:t>. Restore the pivot.</a:t>
            </a:r>
          </a:p>
          <a:p>
            <a:r>
              <a:rPr lang="en-US" sz="3200" dirty="0">
                <a:latin typeface="+mn-lt"/>
              </a:rPr>
              <a:t>After restoring the pivot we obtain the following partitioning into three groups:</a:t>
            </a:r>
          </a:p>
          <a:p>
            <a:r>
              <a:rPr lang="en-US" sz="3200" dirty="0">
                <a:latin typeface="+mn-lt"/>
              </a:rPr>
              <a:t>[4,2,3] [ 5 ] [6,9]</a:t>
            </a:r>
          </a:p>
          <a:p>
            <a:r>
              <a:rPr lang="en-US" sz="3200" b="1" dirty="0">
                <a:latin typeface="+mn-lt"/>
              </a:rPr>
              <a:t>STEP 3: Recursively quicksort the left and the right parts</a:t>
            </a:r>
            <a:r>
              <a:rPr lang="en-US" sz="3200" b="1" dirty="0" smtClean="0">
                <a:latin typeface="+mn-lt"/>
              </a:rPr>
              <a:t>.</a:t>
            </a:r>
          </a:p>
          <a:p>
            <a:pPr algn="ctr"/>
            <a:r>
              <a:rPr lang="en-US" sz="3200" dirty="0" smtClean="0"/>
              <a:t>Fig 2. How </a:t>
            </a:r>
            <a:r>
              <a:rPr lang="en-US" sz="3200" dirty="0"/>
              <a:t>Quick Sort </a:t>
            </a:r>
            <a:r>
              <a:rPr lang="en-US" sz="3200" dirty="0" smtClean="0"/>
              <a:t>Works</a:t>
            </a:r>
            <a:endParaRPr lang="en-US" sz="3200" b="1" dirty="0" smtClean="0">
              <a:latin typeface="+mn-lt"/>
            </a:endParaRPr>
          </a:p>
          <a:p>
            <a:endParaRPr lang="en-US" dirty="0">
              <a:latin typeface="+mn-lt"/>
            </a:endParaRPr>
          </a:p>
        </p:txBody>
      </p:sp>
      <p:sp>
        <p:nvSpPr>
          <p:cNvPr id="15" name="Text Placeholder 14"/>
          <p:cNvSpPr>
            <a:spLocks noGrp="1"/>
          </p:cNvSpPr>
          <p:nvPr>
            <p:ph type="body" sz="quarter" idx="96"/>
          </p:nvPr>
        </p:nvSpPr>
        <p:spPr>
          <a:xfrm>
            <a:off x="491425" y="14951552"/>
            <a:ext cx="10056813" cy="17635575"/>
          </a:xfrm>
        </p:spPr>
        <p:txBody>
          <a:bodyPr/>
          <a:lstStyle/>
          <a:p>
            <a:r>
              <a:rPr lang="en-US" sz="3600" dirty="0">
                <a:latin typeface="+mn-lt"/>
              </a:rPr>
              <a:t>One of the most widely studied practical problems in computer science is sorting: the use of </a:t>
            </a:r>
            <a:r>
              <a:rPr lang="en-US" sz="3600" dirty="0" smtClean="0">
                <a:latin typeface="+mn-lt"/>
              </a:rPr>
              <a:t>a computer </a:t>
            </a:r>
            <a:r>
              <a:rPr lang="en-US" sz="3600" dirty="0">
                <a:latin typeface="+mn-lt"/>
              </a:rPr>
              <a:t>to put files in order. A person wishing to use a computer to sort is faced with the </a:t>
            </a:r>
            <a:r>
              <a:rPr lang="en-US" sz="3600" dirty="0" smtClean="0">
                <a:latin typeface="+mn-lt"/>
              </a:rPr>
              <a:t>problem of </a:t>
            </a:r>
            <a:r>
              <a:rPr lang="en-US" sz="3600" dirty="0">
                <a:latin typeface="+mn-lt"/>
              </a:rPr>
              <a:t>determining which of the many available algorithms is best suited for his purpose. This task </a:t>
            </a:r>
            <a:r>
              <a:rPr lang="en-US" sz="3600" dirty="0" smtClean="0">
                <a:latin typeface="+mn-lt"/>
              </a:rPr>
              <a:t>is becoming </a:t>
            </a:r>
            <a:r>
              <a:rPr lang="en-US" sz="3600" dirty="0">
                <a:latin typeface="+mn-lt"/>
              </a:rPr>
              <a:t>less difficult than it once was for three reasons. First, sorting is an area in which </a:t>
            </a:r>
            <a:r>
              <a:rPr lang="en-US" sz="3600" dirty="0" smtClean="0">
                <a:latin typeface="+mn-lt"/>
              </a:rPr>
              <a:t>the mathematical </a:t>
            </a:r>
            <a:r>
              <a:rPr lang="en-US" sz="3600" dirty="0">
                <a:latin typeface="+mn-lt"/>
              </a:rPr>
              <a:t>analysis of algorithms has </a:t>
            </a:r>
            <a:r>
              <a:rPr lang="en-US" sz="3600" dirty="0" smtClean="0">
                <a:latin typeface="+mn-lt"/>
              </a:rPr>
              <a:t>been particularly </a:t>
            </a:r>
            <a:r>
              <a:rPr lang="en-US" sz="3600" dirty="0">
                <a:latin typeface="+mn-lt"/>
              </a:rPr>
              <a:t>successful: we can predict the performance of many sorting methods and compare them intelligently. Second, we have a great deal </a:t>
            </a:r>
            <a:r>
              <a:rPr lang="en-US" sz="3600" dirty="0" smtClean="0">
                <a:latin typeface="+mn-lt"/>
              </a:rPr>
              <a:t>of experience </a:t>
            </a:r>
            <a:r>
              <a:rPr lang="en-US" sz="3600" dirty="0">
                <a:latin typeface="+mn-lt"/>
              </a:rPr>
              <a:t>using sorting algorithm, and we can learn from that experience to separate good algorithms from bad ones. Third, if the tile fits into the memory of the computer, there is one algorithm</a:t>
            </a:r>
            <a:r>
              <a:rPr lang="en-US" sz="3600" dirty="0" smtClean="0">
                <a:latin typeface="+mn-lt"/>
              </a:rPr>
              <a:t>, called </a:t>
            </a:r>
            <a:r>
              <a:rPr lang="en-US" sz="3600" dirty="0">
                <a:latin typeface="+mn-lt"/>
              </a:rPr>
              <a:t>Quicksort, which has been shown to perform well in a variety of situations. Not only is </a:t>
            </a:r>
            <a:r>
              <a:rPr lang="en-US" sz="3600" dirty="0" smtClean="0">
                <a:latin typeface="+mn-lt"/>
              </a:rPr>
              <a:t>this algorithm </a:t>
            </a:r>
            <a:r>
              <a:rPr lang="en-US" sz="3600" dirty="0">
                <a:latin typeface="+mn-lt"/>
              </a:rPr>
              <a:t>simpler than many other sorting algorithms, but </a:t>
            </a:r>
            <a:r>
              <a:rPr lang="en-US" sz="3600" dirty="0" smtClean="0">
                <a:latin typeface="+mn-lt"/>
              </a:rPr>
              <a:t>empirical and analytic </a:t>
            </a:r>
            <a:r>
              <a:rPr lang="en-US" sz="3600" dirty="0">
                <a:latin typeface="+mn-lt"/>
              </a:rPr>
              <a:t>studies </a:t>
            </a:r>
            <a:r>
              <a:rPr lang="en-US" sz="3600" dirty="0" smtClean="0">
                <a:latin typeface="+mn-lt"/>
              </a:rPr>
              <a:t>show that </a:t>
            </a:r>
            <a:r>
              <a:rPr lang="en-US" sz="3600" dirty="0">
                <a:latin typeface="+mn-lt"/>
              </a:rPr>
              <a:t>Quicksort can be expected to be up </a:t>
            </a:r>
            <a:r>
              <a:rPr lang="en-US" sz="3600" dirty="0" smtClean="0">
                <a:latin typeface="+mn-lt"/>
              </a:rPr>
              <a:t>to twice </a:t>
            </a:r>
            <a:r>
              <a:rPr lang="en-US" sz="3600" dirty="0">
                <a:latin typeface="+mn-lt"/>
              </a:rPr>
              <a:t>as fast as its nearest competitors. </a:t>
            </a:r>
            <a:endParaRPr lang="en-US" sz="3600" dirty="0" smtClean="0">
              <a:latin typeface="+mn-lt"/>
            </a:endParaRPr>
          </a:p>
          <a:p>
            <a:r>
              <a:rPr lang="en-US" sz="3600" b="1" dirty="0" smtClean="0">
                <a:latin typeface="+mn-lt"/>
              </a:rPr>
              <a:t>The </a:t>
            </a:r>
            <a:r>
              <a:rPr lang="en-US" sz="3600" b="1" dirty="0">
                <a:latin typeface="+mn-lt"/>
              </a:rPr>
              <a:t>three steps of quicksort </a:t>
            </a:r>
            <a:r>
              <a:rPr lang="en-US" sz="3600" b="1" dirty="0" smtClean="0">
                <a:latin typeface="+mn-lt"/>
              </a:rPr>
              <a:t>are :</a:t>
            </a:r>
            <a:endParaRPr lang="en-US" sz="3600" b="1" dirty="0">
              <a:latin typeface="+mn-lt"/>
            </a:endParaRPr>
          </a:p>
          <a:p>
            <a:r>
              <a:rPr lang="en-US" sz="3600" b="1" dirty="0">
                <a:latin typeface="+mn-lt"/>
              </a:rPr>
              <a:t>Divide</a:t>
            </a:r>
            <a:r>
              <a:rPr lang="en-US" sz="3600" dirty="0">
                <a:latin typeface="+mn-lt"/>
              </a:rPr>
              <a:t> : Rearrange the elements and split the array into two </a:t>
            </a:r>
            <a:r>
              <a:rPr lang="en-US" sz="3600" dirty="0" smtClean="0">
                <a:latin typeface="+mn-lt"/>
              </a:rPr>
              <a:t>sub arrays </a:t>
            </a:r>
            <a:r>
              <a:rPr lang="en-US" sz="3600" dirty="0">
                <a:latin typeface="+mn-lt"/>
              </a:rPr>
              <a:t>such that each element</a:t>
            </a:r>
          </a:p>
          <a:p>
            <a:r>
              <a:rPr lang="en-US" sz="3600" dirty="0">
                <a:latin typeface="+mn-lt"/>
              </a:rPr>
              <a:t>on the left </a:t>
            </a:r>
            <a:r>
              <a:rPr lang="en-US" sz="3600" dirty="0" smtClean="0">
                <a:latin typeface="+mn-lt"/>
              </a:rPr>
              <a:t>sub array </a:t>
            </a:r>
            <a:r>
              <a:rPr lang="en-US" sz="3600" dirty="0">
                <a:latin typeface="+mn-lt"/>
              </a:rPr>
              <a:t>is less than or equal to the middle element and each element in the right</a:t>
            </a:r>
          </a:p>
          <a:p>
            <a:r>
              <a:rPr lang="en-US" sz="3600" dirty="0" smtClean="0">
                <a:latin typeface="+mn-lt"/>
              </a:rPr>
              <a:t>sub array </a:t>
            </a:r>
            <a:r>
              <a:rPr lang="en-US" sz="3600" dirty="0">
                <a:latin typeface="+mn-lt"/>
              </a:rPr>
              <a:t>is greater than the middle element.</a:t>
            </a:r>
          </a:p>
          <a:p>
            <a:r>
              <a:rPr lang="en-US" sz="3600" b="1" dirty="0">
                <a:latin typeface="+mn-lt"/>
              </a:rPr>
              <a:t>Conquer</a:t>
            </a:r>
            <a:r>
              <a:rPr lang="en-US" sz="3600" dirty="0">
                <a:latin typeface="+mn-lt"/>
              </a:rPr>
              <a:t> : Recursively sort the two </a:t>
            </a:r>
            <a:r>
              <a:rPr lang="en-US" sz="3600" dirty="0" smtClean="0">
                <a:latin typeface="+mn-lt"/>
              </a:rPr>
              <a:t>sub arrays.</a:t>
            </a:r>
            <a:endParaRPr lang="en-US" sz="3600" dirty="0">
              <a:latin typeface="+mn-lt"/>
            </a:endParaRPr>
          </a:p>
          <a:p>
            <a:r>
              <a:rPr lang="en-US" sz="3600" b="1" dirty="0">
                <a:latin typeface="+mn-lt"/>
              </a:rPr>
              <a:t>Combine</a:t>
            </a:r>
            <a:r>
              <a:rPr lang="en-US" sz="3600" dirty="0">
                <a:latin typeface="+mn-lt"/>
              </a:rPr>
              <a:t> : None.</a:t>
            </a:r>
            <a:endParaRPr lang="en-US" sz="3600" dirty="0">
              <a:latin typeface="+mn-lt"/>
            </a:endParaRPr>
          </a:p>
        </p:txBody>
      </p:sp>
      <p:sp>
        <p:nvSpPr>
          <p:cNvPr id="17" name="Text Placeholder 16"/>
          <p:cNvSpPr>
            <a:spLocks noGrp="1"/>
          </p:cNvSpPr>
          <p:nvPr>
            <p:ph type="body" sz="quarter" idx="151"/>
          </p:nvPr>
        </p:nvSpPr>
        <p:spPr>
          <a:xfrm>
            <a:off x="5932593" y="2662158"/>
            <a:ext cx="31998968" cy="1476499"/>
          </a:xfrm>
        </p:spPr>
        <p:txBody>
          <a:bodyPr>
            <a:normAutofit/>
          </a:bodyPr>
          <a:lstStyle/>
          <a:p>
            <a:r>
              <a:rPr lang="en-US" dirty="0" smtClean="0"/>
              <a:t>Hammad Ansari</a:t>
            </a:r>
            <a:endParaRPr lang="en-US" dirty="0"/>
          </a:p>
        </p:txBody>
      </p:sp>
      <p:sp>
        <p:nvSpPr>
          <p:cNvPr id="18" name="Text Placeholder 17"/>
          <p:cNvSpPr>
            <a:spLocks noGrp="1"/>
          </p:cNvSpPr>
          <p:nvPr>
            <p:ph type="body" sz="quarter" idx="153"/>
          </p:nvPr>
        </p:nvSpPr>
        <p:spPr>
          <a:xfrm>
            <a:off x="5932593" y="465813"/>
            <a:ext cx="31998968" cy="2025927"/>
          </a:xfrm>
        </p:spPr>
        <p:txBody>
          <a:bodyPr>
            <a:noAutofit/>
          </a:bodyPr>
          <a:lstStyle/>
          <a:p>
            <a:r>
              <a:rPr lang="en-US" sz="5400" dirty="0"/>
              <a:t>Best </a:t>
            </a:r>
            <a:r>
              <a:rPr lang="en-US" sz="5400" dirty="0" smtClean="0"/>
              <a:t>Case</a:t>
            </a:r>
            <a:r>
              <a:rPr lang="en-US" sz="5400" dirty="0"/>
              <a:t>, Average </a:t>
            </a:r>
            <a:r>
              <a:rPr lang="en-US" sz="5400" dirty="0" smtClean="0"/>
              <a:t>Case </a:t>
            </a:r>
            <a:r>
              <a:rPr lang="en-US" sz="5400" dirty="0"/>
              <a:t>and Worst</a:t>
            </a:r>
          </a:p>
          <a:p>
            <a:r>
              <a:rPr lang="en-US" sz="5400" dirty="0" smtClean="0"/>
              <a:t>Case </a:t>
            </a:r>
            <a:r>
              <a:rPr lang="en-US" sz="5400" dirty="0"/>
              <a:t>of </a:t>
            </a:r>
            <a:r>
              <a:rPr lang="en-US" sz="5400" dirty="0" smtClean="0"/>
              <a:t>Quick </a:t>
            </a:r>
            <a:r>
              <a:rPr lang="en-US" sz="5400" dirty="0"/>
              <a:t>Sort</a:t>
            </a:r>
            <a:endParaRPr lang="en-US" sz="5400" dirty="0"/>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5288" y="12239810"/>
            <a:ext cx="9515405" cy="3945405"/>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9588" y="14026998"/>
            <a:ext cx="9575872" cy="14732109"/>
          </a:xfrm>
          <a:prstGeom prst="rect">
            <a:avLst/>
          </a:prstGeom>
        </p:spPr>
      </p:pic>
    </p:spTree>
    <p:extLst>
      <p:ext uri="{BB962C8B-B14F-4D97-AF65-F5344CB8AC3E}">
        <p14:creationId xmlns:p14="http://schemas.microsoft.com/office/powerpoint/2010/main" val="3160527046"/>
      </p:ext>
    </p:extLst>
  </p:cSld>
  <p:clrMapOvr>
    <a:masterClrMapping/>
  </p:clrMapOvr>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410</TotalTime>
  <Words>877</Words>
  <Application>Microsoft Office PowerPoint</Application>
  <PresentationFormat>Custom</PresentationFormat>
  <Paragraphs>61</Paragraphs>
  <Slides>1</Slides>
  <Notes>0</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Hammad Ansari</cp:lastModifiedBy>
  <cp:revision>57</cp:revision>
  <dcterms:created xsi:type="dcterms:W3CDTF">2012-02-03T19:11:35Z</dcterms:created>
  <dcterms:modified xsi:type="dcterms:W3CDTF">2019-02-03T22:20:38Z</dcterms:modified>
</cp:coreProperties>
</file>