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ixie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ixieOn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3d3a1075a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43d3a1075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3d3a1075a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43d3a1075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3d3a1075a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43d3a1075a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3d3a1075a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43d3a1075a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3d3a1075a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43d3a1075a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43d3a1075a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43d3a1075a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43d3a1075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43d3a1075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3d3a1075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3d3a1075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3d3a1075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3d3a1075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3d3a1075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3d3a1075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3d3a1075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3d3a1075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3d3a1075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43d3a1075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3d3a1075a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43d3a1075a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3d3a1075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43d3a1075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4CD4D1"/>
            </a:gs>
            <a:gs pos="91000">
              <a:srgbClr val="F3F3F3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jp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jp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jp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jpg"/><Relationship Id="rId5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jpg"/><Relationship Id="rId5" Type="http://schemas.openxmlformats.org/officeDocument/2006/relationships/image" Target="../media/image14.jpg"/><Relationship Id="rId6" Type="http://schemas.openxmlformats.org/officeDocument/2006/relationships/image" Target="../media/image4.jpg"/><Relationship Id="rId7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2.png"/><Relationship Id="rId5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jpg"/><Relationship Id="rId5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jpg"/><Relationship Id="rId5" Type="http://schemas.openxmlformats.org/officeDocument/2006/relationships/image" Target="../media/image15.png"/><Relationship Id="rId6" Type="http://schemas.openxmlformats.org/officeDocument/2006/relationships/image" Target="../media/image9.png"/><Relationship Id="rId7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91000">
              <a:srgbClr val="0073AC"/>
            </a:gs>
            <a:gs pos="100000">
              <a:schemeClr val="lt2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4919" l="0" r="0" t="25753"/>
          <a:stretch/>
        </p:blipFill>
        <p:spPr>
          <a:xfrm>
            <a:off x="0" y="1832674"/>
            <a:ext cx="9144001" cy="253932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197400" y="169650"/>
            <a:ext cx="8749200" cy="4804200"/>
          </a:xfrm>
          <a:prstGeom prst="rect">
            <a:avLst/>
          </a:prstGeom>
          <a:noFill/>
          <a:ln cap="flat" cmpd="sng" w="28575">
            <a:solidFill>
              <a:srgbClr val="4CD4D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419263" y="4372000"/>
            <a:ext cx="4486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Proyecto Integrador - CTD</a:t>
            </a:r>
            <a:endParaRPr b="1" sz="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691275" y="4658300"/>
            <a:ext cx="930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Grupo 9</a:t>
            </a:r>
            <a:endParaRPr b="1" sz="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875" y="276025"/>
            <a:ext cx="3469525" cy="147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91000">
              <a:schemeClr val="lt2"/>
            </a:gs>
            <a:gs pos="100000">
              <a:srgbClr val="FF9F1E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/>
          <p:nvPr/>
        </p:nvSpPr>
        <p:spPr>
          <a:xfrm>
            <a:off x="197400" y="169650"/>
            <a:ext cx="8749200" cy="4804200"/>
          </a:xfrm>
          <a:prstGeom prst="rect">
            <a:avLst/>
          </a:prstGeom>
          <a:noFill/>
          <a:ln cap="flat" cmpd="sng" w="28575">
            <a:solidFill>
              <a:srgbClr val="4CD4D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" name="Google Shape;187;p22"/>
          <p:cNvGrpSpPr/>
          <p:nvPr/>
        </p:nvGrpSpPr>
        <p:grpSpPr>
          <a:xfrm>
            <a:off x="297925" y="349800"/>
            <a:ext cx="1505400" cy="475500"/>
            <a:chOff x="297925" y="349800"/>
            <a:chExt cx="1505400" cy="475500"/>
          </a:xfrm>
        </p:grpSpPr>
        <p:sp>
          <p:nvSpPr>
            <p:cNvPr id="188" name="Google Shape;188;p22"/>
            <p:cNvSpPr/>
            <p:nvPr/>
          </p:nvSpPr>
          <p:spPr>
            <a:xfrm>
              <a:off x="297925" y="349800"/>
              <a:ext cx="1505400" cy="475500"/>
            </a:xfrm>
            <a:prstGeom prst="rect">
              <a:avLst/>
            </a:prstGeom>
            <a:solidFill>
              <a:srgbClr val="0073A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9" name="Google Shape;189;p22"/>
            <p:cNvPicPr preferRelativeResize="0"/>
            <p:nvPr/>
          </p:nvPicPr>
          <p:blipFill rotWithShape="1">
            <a:blip r:embed="rId3">
              <a:alphaModFix/>
            </a:blip>
            <a:srcRect b="30157" l="0" r="0" t="0"/>
            <a:stretch/>
          </p:blipFill>
          <p:spPr>
            <a:xfrm>
              <a:off x="326500" y="372012"/>
              <a:ext cx="1448250" cy="4310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0" name="Google Shape;19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8839" y="372025"/>
            <a:ext cx="511992" cy="4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/>
          <p:nvPr/>
        </p:nvSpPr>
        <p:spPr>
          <a:xfrm>
            <a:off x="1774750" y="785550"/>
            <a:ext cx="4944300" cy="14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73AC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1774750" y="709350"/>
            <a:ext cx="49443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73AC"/>
                </a:solidFill>
                <a:latin typeface="Nixie One"/>
                <a:ea typeface="Nixie One"/>
                <a:cs typeface="Nixie One"/>
                <a:sym typeface="Nixie One"/>
              </a:rPr>
              <a:t>Bases de Datos</a:t>
            </a:r>
            <a:endParaRPr b="1" sz="4000">
              <a:solidFill>
                <a:srgbClr val="0073AC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8000" y="1477950"/>
            <a:ext cx="2907500" cy="28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/>
        </p:nvSpPr>
        <p:spPr>
          <a:xfrm>
            <a:off x="1375825" y="2079150"/>
            <a:ext cx="240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Tabla de ”</a:t>
            </a:r>
            <a:r>
              <a:rPr lang="es" sz="1000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Categorías</a:t>
            </a:r>
            <a:r>
              <a:rPr lang="es" sz="1000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” desarrollada en MySQL</a:t>
            </a:r>
            <a:endParaRPr sz="1000">
              <a:solidFill>
                <a:srgbClr val="0073A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91000">
              <a:schemeClr val="lt2"/>
            </a:gs>
            <a:gs pos="100000">
              <a:srgbClr val="FF9F1E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/>
          <p:nvPr/>
        </p:nvSpPr>
        <p:spPr>
          <a:xfrm>
            <a:off x="197400" y="169650"/>
            <a:ext cx="8749200" cy="4804200"/>
          </a:xfrm>
          <a:prstGeom prst="rect">
            <a:avLst/>
          </a:prstGeom>
          <a:noFill/>
          <a:ln cap="flat" cmpd="sng" w="28575">
            <a:solidFill>
              <a:srgbClr val="4CD4D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" name="Google Shape;200;p23"/>
          <p:cNvGrpSpPr/>
          <p:nvPr/>
        </p:nvGrpSpPr>
        <p:grpSpPr>
          <a:xfrm>
            <a:off x="297925" y="349800"/>
            <a:ext cx="1505400" cy="475500"/>
            <a:chOff x="297925" y="349800"/>
            <a:chExt cx="1505400" cy="475500"/>
          </a:xfrm>
        </p:grpSpPr>
        <p:sp>
          <p:nvSpPr>
            <p:cNvPr id="201" name="Google Shape;201;p23"/>
            <p:cNvSpPr/>
            <p:nvPr/>
          </p:nvSpPr>
          <p:spPr>
            <a:xfrm>
              <a:off x="297925" y="349800"/>
              <a:ext cx="1505400" cy="475500"/>
            </a:xfrm>
            <a:prstGeom prst="rect">
              <a:avLst/>
            </a:prstGeom>
            <a:solidFill>
              <a:srgbClr val="0073A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2" name="Google Shape;202;p23"/>
            <p:cNvPicPr preferRelativeResize="0"/>
            <p:nvPr/>
          </p:nvPicPr>
          <p:blipFill rotWithShape="1">
            <a:blip r:embed="rId3">
              <a:alphaModFix/>
            </a:blip>
            <a:srcRect b="30157" l="0" r="0" t="0"/>
            <a:stretch/>
          </p:blipFill>
          <p:spPr>
            <a:xfrm>
              <a:off x="326500" y="372012"/>
              <a:ext cx="1448250" cy="4310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3" name="Google Shape;20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8839" y="372025"/>
            <a:ext cx="511992" cy="4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 txBox="1"/>
          <p:nvPr/>
        </p:nvSpPr>
        <p:spPr>
          <a:xfrm>
            <a:off x="1774750" y="785550"/>
            <a:ext cx="4944300" cy="14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73AC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1774750" y="709350"/>
            <a:ext cx="49443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73AC"/>
                </a:solidFill>
                <a:latin typeface="Nixie One"/>
                <a:ea typeface="Nixie One"/>
                <a:cs typeface="Nixie One"/>
                <a:sym typeface="Nixie One"/>
              </a:rPr>
              <a:t>Back</a:t>
            </a:r>
            <a:r>
              <a:rPr b="1" lang="es" sz="4000">
                <a:solidFill>
                  <a:srgbClr val="0073AC"/>
                </a:solidFill>
                <a:latin typeface="Nixie One"/>
                <a:ea typeface="Nixie One"/>
                <a:cs typeface="Nixie One"/>
                <a:sym typeface="Nixie One"/>
              </a:rPr>
              <a:t>-end</a:t>
            </a:r>
            <a:endParaRPr b="1" sz="4000">
              <a:solidFill>
                <a:srgbClr val="0073AC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6750" y="709353"/>
            <a:ext cx="2108750" cy="3851825"/>
          </a:xfrm>
          <a:prstGeom prst="rect">
            <a:avLst/>
          </a:prstGeom>
          <a:noFill/>
          <a:ln cap="flat" cmpd="sng" w="28575">
            <a:solidFill>
              <a:srgbClr val="4CD4D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7" name="Google Shape;207;p23"/>
          <p:cNvSpPr txBox="1"/>
          <p:nvPr/>
        </p:nvSpPr>
        <p:spPr>
          <a:xfrm>
            <a:off x="681650" y="2219625"/>
            <a:ext cx="3890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Patrón de Diseño: MVC</a:t>
            </a:r>
            <a:endParaRPr>
              <a:solidFill>
                <a:srgbClr val="0073A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73A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73AC"/>
              </a:buClr>
              <a:buSzPts val="1400"/>
              <a:buFont typeface="Muli"/>
              <a:buChar char="●"/>
            </a:pPr>
            <a:r>
              <a:rPr lang="es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pom.xml - Dependencias</a:t>
            </a:r>
            <a:endParaRPr>
              <a:solidFill>
                <a:srgbClr val="0073A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73AC"/>
              </a:buClr>
              <a:buSzPts val="1400"/>
              <a:buFont typeface="Muli"/>
              <a:buChar char="●"/>
            </a:pPr>
            <a:r>
              <a:rPr lang="es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application.properties - Conexión con la Base de Datos</a:t>
            </a:r>
            <a:endParaRPr>
              <a:solidFill>
                <a:srgbClr val="0073A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91000">
              <a:schemeClr val="lt2"/>
            </a:gs>
            <a:gs pos="100000">
              <a:srgbClr val="FF9F1E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/>
          <p:nvPr/>
        </p:nvSpPr>
        <p:spPr>
          <a:xfrm>
            <a:off x="197400" y="169650"/>
            <a:ext cx="8749200" cy="4804200"/>
          </a:xfrm>
          <a:prstGeom prst="rect">
            <a:avLst/>
          </a:prstGeom>
          <a:noFill/>
          <a:ln cap="flat" cmpd="sng" w="28575">
            <a:solidFill>
              <a:srgbClr val="4CD4D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" name="Google Shape;213;p24"/>
          <p:cNvGrpSpPr/>
          <p:nvPr/>
        </p:nvGrpSpPr>
        <p:grpSpPr>
          <a:xfrm>
            <a:off x="297925" y="349800"/>
            <a:ext cx="1505400" cy="475500"/>
            <a:chOff x="297925" y="349800"/>
            <a:chExt cx="1505400" cy="475500"/>
          </a:xfrm>
        </p:grpSpPr>
        <p:sp>
          <p:nvSpPr>
            <p:cNvPr id="214" name="Google Shape;214;p24"/>
            <p:cNvSpPr/>
            <p:nvPr/>
          </p:nvSpPr>
          <p:spPr>
            <a:xfrm>
              <a:off x="297925" y="349800"/>
              <a:ext cx="1505400" cy="475500"/>
            </a:xfrm>
            <a:prstGeom prst="rect">
              <a:avLst/>
            </a:prstGeom>
            <a:solidFill>
              <a:srgbClr val="0073A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5" name="Google Shape;215;p24"/>
            <p:cNvPicPr preferRelativeResize="0"/>
            <p:nvPr/>
          </p:nvPicPr>
          <p:blipFill rotWithShape="1">
            <a:blip r:embed="rId3">
              <a:alphaModFix/>
            </a:blip>
            <a:srcRect b="30157" l="0" r="0" t="0"/>
            <a:stretch/>
          </p:blipFill>
          <p:spPr>
            <a:xfrm>
              <a:off x="326500" y="372012"/>
              <a:ext cx="1448250" cy="4310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6" name="Google Shape;21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8839" y="372025"/>
            <a:ext cx="511992" cy="4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4"/>
          <p:cNvSpPr txBox="1"/>
          <p:nvPr/>
        </p:nvSpPr>
        <p:spPr>
          <a:xfrm>
            <a:off x="1774750" y="785550"/>
            <a:ext cx="4944300" cy="14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73AC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1774750" y="709350"/>
            <a:ext cx="49443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73AC"/>
                </a:solidFill>
                <a:latin typeface="Nixie One"/>
                <a:ea typeface="Nixie One"/>
                <a:cs typeface="Nixie One"/>
                <a:sym typeface="Nixie One"/>
              </a:rPr>
              <a:t>Infraestructura</a:t>
            </a:r>
            <a:endParaRPr b="1" sz="4000">
              <a:solidFill>
                <a:srgbClr val="0073AC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4872800" y="1644425"/>
            <a:ext cx="3220200" cy="3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Una </a:t>
            </a:r>
            <a:r>
              <a:rPr b="1" lang="es" sz="900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VPC</a:t>
            </a:r>
            <a:r>
              <a:rPr lang="es" sz="900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 que va a contener dos subnets, una pública y una privada. Ambas subnet contienen </a:t>
            </a:r>
            <a:r>
              <a:rPr b="1" lang="es" sz="900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tablas de enrutamiento.</a:t>
            </a:r>
            <a:r>
              <a:rPr lang="es" sz="900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 La conexión a la VPC será a través de un </a:t>
            </a:r>
            <a:r>
              <a:rPr b="1" lang="es" sz="900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Internet Gateway</a:t>
            </a:r>
            <a:r>
              <a:rPr lang="es" sz="900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endParaRPr sz="1100">
              <a:solidFill>
                <a:srgbClr val="0073A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Los recursos relacionados al Back End y Base de Datos, en este caso, una </a:t>
            </a:r>
            <a:r>
              <a:rPr b="1" lang="es" sz="900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instancia EC2</a:t>
            </a:r>
            <a:r>
              <a:rPr lang="es" sz="900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, con su respectivo par de llaves, así como también una </a:t>
            </a:r>
            <a:r>
              <a:rPr b="1" lang="es" sz="900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instancia RDS</a:t>
            </a:r>
            <a:r>
              <a:rPr lang="es" sz="900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 sz="900">
              <a:solidFill>
                <a:srgbClr val="0073A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El Front End estará en una </a:t>
            </a:r>
            <a:r>
              <a:rPr b="1" lang="es" sz="900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instancia EC2</a:t>
            </a:r>
            <a:r>
              <a:rPr lang="es" sz="900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, y se asocia el PaaS </a:t>
            </a:r>
            <a:r>
              <a:rPr b="1" lang="es" sz="900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Elastic Beanstalk</a:t>
            </a:r>
            <a:r>
              <a:rPr lang="es" sz="900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 y un </a:t>
            </a:r>
            <a:r>
              <a:rPr i="1" lang="es" sz="900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load balancing</a:t>
            </a:r>
            <a:r>
              <a:rPr lang="es" sz="900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.</a:t>
            </a:r>
            <a:endParaRPr sz="900">
              <a:solidFill>
                <a:srgbClr val="0073A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Referente al Monitoreo, se implementaría </a:t>
            </a:r>
            <a:r>
              <a:rPr b="1" lang="es" sz="900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CloudWatch</a:t>
            </a:r>
            <a:r>
              <a:rPr lang="es" sz="900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, el cual arrojará alarmas de acuerdo a las métricas que deseemos analizar. Finalmente, se agrega un </a:t>
            </a:r>
            <a:r>
              <a:rPr b="1" lang="es" sz="900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S3 Bucket</a:t>
            </a:r>
            <a:r>
              <a:rPr lang="es" sz="900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, el cual almacenará el código fuente, logs entre otros artefactos</a:t>
            </a:r>
            <a:r>
              <a:rPr lang="es" sz="1200">
                <a:solidFill>
                  <a:srgbClr val="0073AC"/>
                </a:solidFill>
              </a:rPr>
              <a:t>.</a:t>
            </a:r>
            <a:endParaRPr sz="1200">
              <a:solidFill>
                <a:srgbClr val="0073A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220" name="Google Shape;220;p24"/>
          <p:cNvPicPr preferRelativeResize="0"/>
          <p:nvPr/>
        </p:nvPicPr>
        <p:blipFill rotWithShape="1">
          <a:blip r:embed="rId5">
            <a:alphaModFix/>
          </a:blip>
          <a:srcRect b="2747" l="3747" r="3254" t="2177"/>
          <a:stretch/>
        </p:blipFill>
        <p:spPr>
          <a:xfrm>
            <a:off x="1248825" y="1432275"/>
            <a:ext cx="3261600" cy="3505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91000">
              <a:schemeClr val="lt2"/>
            </a:gs>
            <a:gs pos="100000">
              <a:srgbClr val="FF9F1E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/>
          <p:nvPr/>
        </p:nvSpPr>
        <p:spPr>
          <a:xfrm>
            <a:off x="105050" y="169650"/>
            <a:ext cx="8749200" cy="4804200"/>
          </a:xfrm>
          <a:prstGeom prst="rect">
            <a:avLst/>
          </a:prstGeom>
          <a:noFill/>
          <a:ln cap="flat" cmpd="sng" w="28575">
            <a:solidFill>
              <a:srgbClr val="4CD4D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25"/>
          <p:cNvGrpSpPr/>
          <p:nvPr/>
        </p:nvGrpSpPr>
        <p:grpSpPr>
          <a:xfrm>
            <a:off x="297925" y="349800"/>
            <a:ext cx="1505400" cy="475500"/>
            <a:chOff x="297925" y="349800"/>
            <a:chExt cx="1505400" cy="475500"/>
          </a:xfrm>
        </p:grpSpPr>
        <p:sp>
          <p:nvSpPr>
            <p:cNvPr id="227" name="Google Shape;227;p25"/>
            <p:cNvSpPr/>
            <p:nvPr/>
          </p:nvSpPr>
          <p:spPr>
            <a:xfrm>
              <a:off x="297925" y="349800"/>
              <a:ext cx="1505400" cy="475500"/>
            </a:xfrm>
            <a:prstGeom prst="rect">
              <a:avLst/>
            </a:prstGeom>
            <a:solidFill>
              <a:srgbClr val="0073A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28" name="Google Shape;228;p25"/>
            <p:cNvPicPr preferRelativeResize="0"/>
            <p:nvPr/>
          </p:nvPicPr>
          <p:blipFill rotWithShape="1">
            <a:blip r:embed="rId3">
              <a:alphaModFix/>
            </a:blip>
            <a:srcRect b="30157" l="0" r="0" t="0"/>
            <a:stretch/>
          </p:blipFill>
          <p:spPr>
            <a:xfrm>
              <a:off x="326500" y="372012"/>
              <a:ext cx="1448250" cy="4310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9" name="Google Shape;22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8839" y="372025"/>
            <a:ext cx="511992" cy="4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5"/>
          <p:cNvSpPr txBox="1"/>
          <p:nvPr/>
        </p:nvSpPr>
        <p:spPr>
          <a:xfrm>
            <a:off x="1774750" y="785550"/>
            <a:ext cx="4944300" cy="14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73AC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31" name="Google Shape;231;p25"/>
          <p:cNvSpPr txBox="1"/>
          <p:nvPr/>
        </p:nvSpPr>
        <p:spPr>
          <a:xfrm>
            <a:off x="1774750" y="709350"/>
            <a:ext cx="49443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73AC"/>
                </a:solidFill>
                <a:latin typeface="Nixie One"/>
                <a:ea typeface="Nixie One"/>
                <a:cs typeface="Nixie One"/>
                <a:sym typeface="Nixie One"/>
              </a:rPr>
              <a:t>Testing</a:t>
            </a:r>
            <a:endParaRPr b="1" sz="4000">
              <a:solidFill>
                <a:srgbClr val="0073AC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776175" y="1456500"/>
            <a:ext cx="518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5"/>
          <p:cNvSpPr txBox="1"/>
          <p:nvPr/>
        </p:nvSpPr>
        <p:spPr>
          <a:xfrm>
            <a:off x="803000" y="1905138"/>
            <a:ext cx="7152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In</a:t>
            </a:r>
            <a:r>
              <a:rPr lang="es" sz="1700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iciamos con el testeo de front end por medio de casos de prueba</a:t>
            </a:r>
            <a:endParaRPr sz="21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4" name="Google Shape;234;p25"/>
          <p:cNvSpPr txBox="1"/>
          <p:nvPr/>
        </p:nvSpPr>
        <p:spPr>
          <a:xfrm>
            <a:off x="803000" y="2399975"/>
            <a:ext cx="665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Finalizamos con el testeo de back end con postman</a:t>
            </a:r>
            <a:endParaRPr sz="1600">
              <a:solidFill>
                <a:srgbClr val="0073A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5" name="Google Shape;235;p25"/>
          <p:cNvSpPr txBox="1"/>
          <p:nvPr/>
        </p:nvSpPr>
        <p:spPr>
          <a:xfrm>
            <a:off x="3514725" y="3905250"/>
            <a:ext cx="45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91000">
              <a:schemeClr val="lt2"/>
            </a:gs>
            <a:gs pos="100000">
              <a:srgbClr val="FF9F1E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/>
          <p:nvPr/>
        </p:nvSpPr>
        <p:spPr>
          <a:xfrm>
            <a:off x="197400" y="169650"/>
            <a:ext cx="8749200" cy="4804200"/>
          </a:xfrm>
          <a:prstGeom prst="rect">
            <a:avLst/>
          </a:prstGeom>
          <a:noFill/>
          <a:ln cap="flat" cmpd="sng" w="28575">
            <a:solidFill>
              <a:srgbClr val="4CD4D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" name="Google Shape;241;p26"/>
          <p:cNvGrpSpPr/>
          <p:nvPr/>
        </p:nvGrpSpPr>
        <p:grpSpPr>
          <a:xfrm>
            <a:off x="297925" y="349800"/>
            <a:ext cx="1505400" cy="475500"/>
            <a:chOff x="297925" y="349800"/>
            <a:chExt cx="1505400" cy="475500"/>
          </a:xfrm>
        </p:grpSpPr>
        <p:sp>
          <p:nvSpPr>
            <p:cNvPr id="242" name="Google Shape;242;p26"/>
            <p:cNvSpPr/>
            <p:nvPr/>
          </p:nvSpPr>
          <p:spPr>
            <a:xfrm>
              <a:off x="297925" y="349800"/>
              <a:ext cx="1505400" cy="475500"/>
            </a:xfrm>
            <a:prstGeom prst="rect">
              <a:avLst/>
            </a:prstGeom>
            <a:solidFill>
              <a:srgbClr val="0073A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3" name="Google Shape;243;p26"/>
            <p:cNvPicPr preferRelativeResize="0"/>
            <p:nvPr/>
          </p:nvPicPr>
          <p:blipFill rotWithShape="1">
            <a:blip r:embed="rId3">
              <a:alphaModFix/>
            </a:blip>
            <a:srcRect b="30157" l="0" r="0" t="0"/>
            <a:stretch/>
          </p:blipFill>
          <p:spPr>
            <a:xfrm>
              <a:off x="326500" y="372012"/>
              <a:ext cx="1448250" cy="4310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4" name="Google Shape;2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8839" y="372025"/>
            <a:ext cx="511992" cy="4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6"/>
          <p:cNvSpPr txBox="1"/>
          <p:nvPr/>
        </p:nvSpPr>
        <p:spPr>
          <a:xfrm>
            <a:off x="1774750" y="825300"/>
            <a:ext cx="4944300" cy="14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73AC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46" name="Google Shape;246;p26"/>
          <p:cNvSpPr txBox="1"/>
          <p:nvPr/>
        </p:nvSpPr>
        <p:spPr>
          <a:xfrm>
            <a:off x="1774750" y="709350"/>
            <a:ext cx="49443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73AC"/>
                </a:solidFill>
                <a:latin typeface="Nixie One"/>
                <a:ea typeface="Nixie One"/>
                <a:cs typeface="Nixie One"/>
                <a:sym typeface="Nixie One"/>
              </a:rPr>
              <a:t>Deuda técnica</a:t>
            </a:r>
            <a:endParaRPr b="1" sz="4000">
              <a:solidFill>
                <a:srgbClr val="0073AC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47" name="Google Shape;247;p26"/>
          <p:cNvSpPr txBox="1"/>
          <p:nvPr/>
        </p:nvSpPr>
        <p:spPr>
          <a:xfrm>
            <a:off x="1774750" y="1477950"/>
            <a:ext cx="50478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1" lang="es" sz="1100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Front: </a:t>
            </a:r>
            <a:r>
              <a:rPr b="1" lang="es" sz="1100">
                <a:solidFill>
                  <a:srgbClr val="7F7F7F"/>
                </a:solidFill>
                <a:latin typeface="Muli"/>
                <a:ea typeface="Muli"/>
                <a:cs typeface="Muli"/>
                <a:sym typeface="Muli"/>
              </a:rPr>
              <a:t>Tipos de button, agregar icons, separación de los styled y components, mejorar documentación, mejorar la </a:t>
            </a:r>
            <a:r>
              <a:rPr b="1" lang="es" sz="1100">
                <a:solidFill>
                  <a:srgbClr val="7F7F7F"/>
                </a:solidFill>
                <a:latin typeface="Muli"/>
                <a:ea typeface="Muli"/>
                <a:cs typeface="Muli"/>
                <a:sym typeface="Muli"/>
              </a:rPr>
              <a:t>distribución</a:t>
            </a:r>
            <a:r>
              <a:rPr b="1" lang="es" sz="1100">
                <a:solidFill>
                  <a:srgbClr val="7F7F7F"/>
                </a:solidFill>
                <a:latin typeface="Muli"/>
                <a:ea typeface="Muli"/>
                <a:cs typeface="Muli"/>
                <a:sym typeface="Muli"/>
              </a:rPr>
              <a:t> de colores dentro de la </a:t>
            </a:r>
            <a:r>
              <a:rPr b="1" lang="es" sz="1100">
                <a:solidFill>
                  <a:srgbClr val="7F7F7F"/>
                </a:solidFill>
                <a:latin typeface="Muli"/>
                <a:ea typeface="Muli"/>
                <a:cs typeface="Muli"/>
                <a:sym typeface="Muli"/>
              </a:rPr>
              <a:t>página.</a:t>
            </a:r>
            <a:endParaRPr b="1" sz="1100">
              <a:solidFill>
                <a:srgbClr val="7F7F7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1" lang="es" sz="1100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Back: </a:t>
            </a:r>
            <a:r>
              <a:rPr b="1" lang="es" sz="1100">
                <a:solidFill>
                  <a:srgbClr val="7F7F7F"/>
                </a:solidFill>
                <a:latin typeface="Muli"/>
                <a:ea typeface="Muli"/>
                <a:cs typeface="Muli"/>
                <a:sym typeface="Muli"/>
              </a:rPr>
              <a:t>Mejorar CRUD en Service y Controller. Especialmente el endpoint de tipo PUT.</a:t>
            </a:r>
            <a:endParaRPr b="1" sz="1100">
              <a:solidFill>
                <a:srgbClr val="7F7F7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1" lang="es" sz="1100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BBDD:</a:t>
            </a:r>
            <a:r>
              <a:rPr b="1" lang="es" sz="1100">
                <a:solidFill>
                  <a:srgbClr val="7F7F7F"/>
                </a:solidFill>
                <a:latin typeface="Muli"/>
                <a:ea typeface="Muli"/>
                <a:cs typeface="Muli"/>
                <a:sym typeface="Muli"/>
              </a:rPr>
              <a:t> Ninguna.</a:t>
            </a:r>
            <a:endParaRPr b="1" sz="1100">
              <a:solidFill>
                <a:srgbClr val="7F7F7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1" lang="es" sz="1100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Infraestructura:</a:t>
            </a:r>
            <a:r>
              <a:rPr b="1" lang="es" sz="1100">
                <a:solidFill>
                  <a:srgbClr val="7F7F7F"/>
                </a:solidFill>
                <a:latin typeface="Muli"/>
                <a:ea typeface="Muli"/>
                <a:cs typeface="Muli"/>
                <a:sym typeface="Muli"/>
              </a:rPr>
              <a:t> Ninguna.</a:t>
            </a:r>
            <a:endParaRPr b="1" sz="1100">
              <a:solidFill>
                <a:srgbClr val="7F7F7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1" lang="es" sz="1100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Testing: </a:t>
            </a:r>
            <a:r>
              <a:rPr b="1" lang="es" sz="1100">
                <a:solidFill>
                  <a:srgbClr val="7F7F7F"/>
                </a:solidFill>
                <a:latin typeface="Muli"/>
                <a:ea typeface="Muli"/>
                <a:cs typeface="Muli"/>
                <a:sym typeface="Muli"/>
              </a:rPr>
              <a:t>Completar la aplicación de casos y revisión de templates</a:t>
            </a:r>
            <a:endParaRPr b="1" sz="1100">
              <a:solidFill>
                <a:srgbClr val="7F7F7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0073A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0073A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1019500" y="3395800"/>
            <a:ext cx="668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El equipo pudo cumplir con 13 de 14 issues para el primer sprint.</a:t>
            </a:r>
            <a:endParaRPr b="1">
              <a:solidFill>
                <a:srgbClr val="0073A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C78D8"/>
            </a:gs>
            <a:gs pos="56000">
              <a:srgbClr val="9E928C"/>
            </a:gs>
            <a:gs pos="100000">
              <a:schemeClr val="accent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/>
          <p:nvPr/>
        </p:nvSpPr>
        <p:spPr>
          <a:xfrm>
            <a:off x="197400" y="169650"/>
            <a:ext cx="8749200" cy="4804200"/>
          </a:xfrm>
          <a:prstGeom prst="rect">
            <a:avLst/>
          </a:prstGeom>
          <a:noFill/>
          <a:ln cap="flat" cmpd="sng" w="28575">
            <a:solidFill>
              <a:srgbClr val="4CD4D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4" name="Google Shape;254;p27"/>
          <p:cNvGrpSpPr/>
          <p:nvPr/>
        </p:nvGrpSpPr>
        <p:grpSpPr>
          <a:xfrm>
            <a:off x="975975" y="3995000"/>
            <a:ext cx="1505400" cy="475500"/>
            <a:chOff x="297925" y="349800"/>
            <a:chExt cx="1505400" cy="475500"/>
          </a:xfrm>
        </p:grpSpPr>
        <p:sp>
          <p:nvSpPr>
            <p:cNvPr id="255" name="Google Shape;255;p27"/>
            <p:cNvSpPr/>
            <p:nvPr/>
          </p:nvSpPr>
          <p:spPr>
            <a:xfrm>
              <a:off x="297925" y="349800"/>
              <a:ext cx="1505400" cy="475500"/>
            </a:xfrm>
            <a:prstGeom prst="rect">
              <a:avLst/>
            </a:prstGeom>
            <a:solidFill>
              <a:srgbClr val="0073A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6" name="Google Shape;256;p27"/>
            <p:cNvPicPr preferRelativeResize="0"/>
            <p:nvPr/>
          </p:nvPicPr>
          <p:blipFill rotWithShape="1">
            <a:blip r:embed="rId3">
              <a:alphaModFix/>
            </a:blip>
            <a:srcRect b="30157" l="0" r="0" t="0"/>
            <a:stretch/>
          </p:blipFill>
          <p:spPr>
            <a:xfrm>
              <a:off x="326500" y="372012"/>
              <a:ext cx="1448250" cy="431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7" name="Google Shape;257;p27"/>
          <p:cNvSpPr txBox="1"/>
          <p:nvPr/>
        </p:nvSpPr>
        <p:spPr>
          <a:xfrm>
            <a:off x="1774750" y="785550"/>
            <a:ext cx="4944300" cy="14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73AC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>
            <a:off x="2038500" y="1845900"/>
            <a:ext cx="6018000" cy="1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Gracias,</a:t>
            </a:r>
            <a:endParaRPr b="1" sz="46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¡Hasta</a:t>
            </a:r>
            <a:r>
              <a:rPr b="1" lang="es" sz="35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 el próximo sprint!</a:t>
            </a:r>
            <a:endParaRPr b="1" sz="35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1030724" y="1917449"/>
            <a:ext cx="842403" cy="768590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7044" y="3981662"/>
            <a:ext cx="1940656" cy="50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91000">
              <a:schemeClr val="lt2"/>
            </a:gs>
            <a:gs pos="100000">
              <a:srgbClr val="FF9F1E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197400" y="169650"/>
            <a:ext cx="8749200" cy="4804200"/>
          </a:xfrm>
          <a:prstGeom prst="rect">
            <a:avLst/>
          </a:prstGeom>
          <a:noFill/>
          <a:ln cap="flat" cmpd="sng" w="28575">
            <a:solidFill>
              <a:srgbClr val="4CD4D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" name="Google Shape;64;p14"/>
          <p:cNvGrpSpPr/>
          <p:nvPr/>
        </p:nvGrpSpPr>
        <p:grpSpPr>
          <a:xfrm>
            <a:off x="297925" y="349800"/>
            <a:ext cx="1505400" cy="475500"/>
            <a:chOff x="297925" y="349800"/>
            <a:chExt cx="1505400" cy="475500"/>
          </a:xfrm>
        </p:grpSpPr>
        <p:sp>
          <p:nvSpPr>
            <p:cNvPr id="65" name="Google Shape;65;p14"/>
            <p:cNvSpPr/>
            <p:nvPr/>
          </p:nvSpPr>
          <p:spPr>
            <a:xfrm>
              <a:off x="297925" y="349800"/>
              <a:ext cx="1505400" cy="475500"/>
            </a:xfrm>
            <a:prstGeom prst="rect">
              <a:avLst/>
            </a:prstGeom>
            <a:solidFill>
              <a:srgbClr val="0073A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6" name="Google Shape;66;p14"/>
            <p:cNvPicPr preferRelativeResize="0"/>
            <p:nvPr/>
          </p:nvPicPr>
          <p:blipFill rotWithShape="1">
            <a:blip r:embed="rId3">
              <a:alphaModFix/>
            </a:blip>
            <a:srcRect b="30157" l="0" r="0" t="0"/>
            <a:stretch/>
          </p:blipFill>
          <p:spPr>
            <a:xfrm>
              <a:off x="326500" y="372012"/>
              <a:ext cx="1448250" cy="4310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8839" y="372025"/>
            <a:ext cx="511992" cy="4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1774750" y="785550"/>
            <a:ext cx="4944300" cy="14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73AC"/>
                </a:solidFill>
                <a:latin typeface="Nixie One"/>
                <a:ea typeface="Nixie One"/>
                <a:cs typeface="Nixie One"/>
                <a:sym typeface="Nixie One"/>
              </a:rPr>
              <a:t>Sobre nuestro proyecto</a:t>
            </a:r>
            <a:endParaRPr b="1" sz="4000">
              <a:solidFill>
                <a:srgbClr val="0073AC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390525" y="2328350"/>
            <a:ext cx="1747200" cy="1200900"/>
          </a:xfrm>
          <a:prstGeom prst="homePlate">
            <a:avLst>
              <a:gd fmla="val 30129" name="adj"/>
            </a:avLst>
          </a:prstGeom>
          <a:noFill/>
          <a:ln cap="flat" cmpd="sng" w="114300">
            <a:solidFill>
              <a:schemeClr val="accent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Proyecto</a:t>
            </a:r>
            <a:endParaRPr>
              <a:solidFill>
                <a:srgbClr val="0073A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5289495" y="2328350"/>
            <a:ext cx="1781100" cy="12009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FF9F1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Desarrollo de producto</a:t>
            </a:r>
            <a:endParaRPr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6895866" y="2328350"/>
            <a:ext cx="1781100" cy="12009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0073A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Ejecución y Testeo </a:t>
            </a:r>
            <a:endParaRPr>
              <a:solidFill>
                <a:srgbClr val="0073A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2016755" y="2328350"/>
            <a:ext cx="1781100" cy="12009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0073A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Equipo de desarrollo</a:t>
            </a:r>
            <a:endParaRPr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3653030" y="2328350"/>
            <a:ext cx="1781100" cy="12009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4CD4D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Propuesta de marca</a:t>
            </a:r>
            <a:endParaRPr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91000">
              <a:schemeClr val="lt2"/>
            </a:gs>
            <a:gs pos="100000">
              <a:srgbClr val="FF9F1E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197400" y="169650"/>
            <a:ext cx="8749200" cy="4804200"/>
          </a:xfrm>
          <a:prstGeom prst="rect">
            <a:avLst/>
          </a:prstGeom>
          <a:noFill/>
          <a:ln cap="flat" cmpd="sng" w="28575">
            <a:solidFill>
              <a:srgbClr val="4CD4D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" name="Google Shape;79;p15"/>
          <p:cNvGrpSpPr/>
          <p:nvPr/>
        </p:nvGrpSpPr>
        <p:grpSpPr>
          <a:xfrm>
            <a:off x="297925" y="349800"/>
            <a:ext cx="1505400" cy="475500"/>
            <a:chOff x="297925" y="349800"/>
            <a:chExt cx="1505400" cy="475500"/>
          </a:xfrm>
        </p:grpSpPr>
        <p:sp>
          <p:nvSpPr>
            <p:cNvPr id="80" name="Google Shape;80;p15"/>
            <p:cNvSpPr/>
            <p:nvPr/>
          </p:nvSpPr>
          <p:spPr>
            <a:xfrm>
              <a:off x="297925" y="349800"/>
              <a:ext cx="1505400" cy="475500"/>
            </a:xfrm>
            <a:prstGeom prst="rect">
              <a:avLst/>
            </a:prstGeom>
            <a:solidFill>
              <a:srgbClr val="0073A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1" name="Google Shape;81;p15"/>
            <p:cNvPicPr preferRelativeResize="0"/>
            <p:nvPr/>
          </p:nvPicPr>
          <p:blipFill rotWithShape="1">
            <a:blip r:embed="rId3">
              <a:alphaModFix/>
            </a:blip>
            <a:srcRect b="30157" l="0" r="0" t="0"/>
            <a:stretch/>
          </p:blipFill>
          <p:spPr>
            <a:xfrm>
              <a:off x="326500" y="372012"/>
              <a:ext cx="1448250" cy="4310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8839" y="372025"/>
            <a:ext cx="511992" cy="4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1774750" y="785550"/>
            <a:ext cx="4944300" cy="14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73AC"/>
                </a:solidFill>
                <a:latin typeface="Nixie One"/>
                <a:ea typeface="Nixie One"/>
                <a:cs typeface="Nixie One"/>
                <a:sym typeface="Nixie One"/>
              </a:rPr>
              <a:t>Proyecto </a:t>
            </a:r>
            <a:endParaRPr b="1" sz="4000">
              <a:solidFill>
                <a:srgbClr val="0073AC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73AC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1020475" y="2051675"/>
            <a:ext cx="7735800" cy="16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7F7F7F"/>
                </a:solidFill>
                <a:latin typeface="Nixie One"/>
                <a:ea typeface="Nixie One"/>
                <a:cs typeface="Nixie One"/>
                <a:sym typeface="Nixie One"/>
              </a:rPr>
              <a:t>Objetivos </a:t>
            </a:r>
            <a:endParaRPr b="1" sz="1800">
              <a:solidFill>
                <a:srgbClr val="7F7F7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1- Desarrollar una web que consuma una API</a:t>
            </a:r>
            <a:endParaRPr sz="1100">
              <a:solidFill>
                <a:srgbClr val="0073A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2- Crear una API</a:t>
            </a:r>
            <a:endParaRPr sz="1100">
              <a:solidFill>
                <a:srgbClr val="0073A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3- Definir una base de datos que, contenga la información que estas requieren</a:t>
            </a:r>
            <a:endParaRPr sz="1100">
              <a:solidFill>
                <a:srgbClr val="0073A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4- Generar la infraestructura para desplegarlas</a:t>
            </a:r>
            <a:endParaRPr sz="1100">
              <a:solidFill>
                <a:srgbClr val="0073A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5- Testear los procesos necesarios y los resultados de la implementación de estas instancias</a:t>
            </a:r>
            <a:endParaRPr sz="1100">
              <a:solidFill>
                <a:srgbClr val="0073A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956875" y="1651475"/>
            <a:ext cx="70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El equipo lleva adelante la creación de una web de reservas de hoteles y posadas</a:t>
            </a:r>
            <a:endParaRPr>
              <a:solidFill>
                <a:srgbClr val="0073A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91000">
              <a:schemeClr val="lt2"/>
            </a:gs>
            <a:gs pos="100000">
              <a:srgbClr val="FF9F1E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197400" y="169650"/>
            <a:ext cx="8749200" cy="4804200"/>
          </a:xfrm>
          <a:prstGeom prst="rect">
            <a:avLst/>
          </a:prstGeom>
          <a:noFill/>
          <a:ln cap="flat" cmpd="sng" w="28575">
            <a:solidFill>
              <a:srgbClr val="4CD4D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" name="Google Shape;91;p16"/>
          <p:cNvGrpSpPr/>
          <p:nvPr/>
        </p:nvGrpSpPr>
        <p:grpSpPr>
          <a:xfrm>
            <a:off x="297925" y="349800"/>
            <a:ext cx="1505400" cy="475500"/>
            <a:chOff x="297925" y="349800"/>
            <a:chExt cx="1505400" cy="475500"/>
          </a:xfrm>
        </p:grpSpPr>
        <p:sp>
          <p:nvSpPr>
            <p:cNvPr id="92" name="Google Shape;92;p16"/>
            <p:cNvSpPr/>
            <p:nvPr/>
          </p:nvSpPr>
          <p:spPr>
            <a:xfrm>
              <a:off x="297925" y="349800"/>
              <a:ext cx="1505400" cy="475500"/>
            </a:xfrm>
            <a:prstGeom prst="rect">
              <a:avLst/>
            </a:prstGeom>
            <a:solidFill>
              <a:srgbClr val="0073A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3" name="Google Shape;93;p16"/>
            <p:cNvPicPr preferRelativeResize="0"/>
            <p:nvPr/>
          </p:nvPicPr>
          <p:blipFill rotWithShape="1">
            <a:blip r:embed="rId3">
              <a:alphaModFix/>
            </a:blip>
            <a:srcRect b="30157" l="0" r="0" t="0"/>
            <a:stretch/>
          </p:blipFill>
          <p:spPr>
            <a:xfrm>
              <a:off x="326500" y="372012"/>
              <a:ext cx="1448250" cy="4310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8839" y="372025"/>
            <a:ext cx="511992" cy="4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1922525" y="1198425"/>
            <a:ext cx="5647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Hola! </a:t>
            </a:r>
            <a:endParaRPr b="1" sz="52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Somos Wesped</a:t>
            </a:r>
            <a:r>
              <a:rPr lang="es" sz="5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.</a:t>
            </a:r>
            <a:endParaRPr sz="52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73AC"/>
                </a:solidFill>
                <a:latin typeface="Nixie One"/>
                <a:ea typeface="Nixie One"/>
                <a:cs typeface="Nixie One"/>
                <a:sym typeface="Nixie One"/>
              </a:rPr>
              <a:t>Conoce a </a:t>
            </a:r>
            <a:r>
              <a:rPr b="1" lang="es" sz="2000">
                <a:solidFill>
                  <a:srgbClr val="0073AC"/>
                </a:solidFill>
                <a:latin typeface="Nixie One"/>
                <a:ea typeface="Nixie One"/>
                <a:cs typeface="Nixie One"/>
                <a:sym typeface="Nixie One"/>
              </a:rPr>
              <a:t>nuestro equipo de desarrollo:</a:t>
            </a:r>
            <a:endParaRPr b="1" sz="2000">
              <a:solidFill>
                <a:srgbClr val="0073AC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3485957" y="3307568"/>
            <a:ext cx="23349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Pablo Alarcón</a:t>
            </a:r>
            <a:endParaRPr sz="100">
              <a:solidFill>
                <a:srgbClr val="0073A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rol: Back</a:t>
            </a:r>
            <a:endParaRPr>
              <a:solidFill>
                <a:srgbClr val="0073A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693727" y="3307545"/>
            <a:ext cx="23349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Juan Basualdo</a:t>
            </a:r>
            <a:endParaRPr sz="100">
              <a:solidFill>
                <a:srgbClr val="0073A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rol:Front</a:t>
            </a:r>
            <a:endParaRPr>
              <a:solidFill>
                <a:srgbClr val="0073A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5971091" y="2538726"/>
            <a:ext cx="23349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Andrés Fajardo</a:t>
            </a:r>
            <a:endParaRPr sz="100">
              <a:solidFill>
                <a:srgbClr val="0073A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rol: Testing</a:t>
            </a:r>
            <a:endParaRPr>
              <a:solidFill>
                <a:srgbClr val="0073A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728525" y="2538738"/>
            <a:ext cx="23349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Romina Vilatta M.</a:t>
            </a:r>
            <a:endParaRPr sz="100">
              <a:solidFill>
                <a:srgbClr val="0073A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rol: Front</a:t>
            </a:r>
            <a:endParaRPr>
              <a:solidFill>
                <a:srgbClr val="0073A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3527277" y="4146352"/>
            <a:ext cx="23349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Indira Réquiz</a:t>
            </a:r>
            <a:endParaRPr sz="100">
              <a:solidFill>
                <a:srgbClr val="0073A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rol: Infra, Front</a:t>
            </a:r>
            <a:endParaRPr>
              <a:solidFill>
                <a:srgbClr val="0073A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5971102" y="3307570"/>
            <a:ext cx="23349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Dina Perez</a:t>
            </a:r>
            <a:endParaRPr sz="100">
              <a:solidFill>
                <a:srgbClr val="0073A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rol: Testing</a:t>
            </a:r>
            <a:endParaRPr>
              <a:solidFill>
                <a:srgbClr val="0073A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3485957" y="2538739"/>
            <a:ext cx="23349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Alejandra Marín</a:t>
            </a:r>
            <a:endParaRPr sz="100">
              <a:solidFill>
                <a:srgbClr val="0073A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rol: Infra, BBDD, Back</a:t>
            </a:r>
            <a:endParaRPr>
              <a:solidFill>
                <a:srgbClr val="0073A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91000">
              <a:schemeClr val="lt2"/>
            </a:gs>
            <a:gs pos="100000">
              <a:srgbClr val="FF9F1E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>
            <a:off x="197400" y="169650"/>
            <a:ext cx="8749200" cy="4804200"/>
          </a:xfrm>
          <a:prstGeom prst="rect">
            <a:avLst/>
          </a:prstGeom>
          <a:noFill/>
          <a:ln cap="flat" cmpd="sng" w="28575">
            <a:solidFill>
              <a:srgbClr val="4CD4D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17"/>
          <p:cNvGrpSpPr/>
          <p:nvPr/>
        </p:nvGrpSpPr>
        <p:grpSpPr>
          <a:xfrm>
            <a:off x="297925" y="349800"/>
            <a:ext cx="1505400" cy="475500"/>
            <a:chOff x="297925" y="349800"/>
            <a:chExt cx="1505400" cy="475500"/>
          </a:xfrm>
        </p:grpSpPr>
        <p:sp>
          <p:nvSpPr>
            <p:cNvPr id="109" name="Google Shape;109;p17"/>
            <p:cNvSpPr/>
            <p:nvPr/>
          </p:nvSpPr>
          <p:spPr>
            <a:xfrm>
              <a:off x="297925" y="349800"/>
              <a:ext cx="1505400" cy="475500"/>
            </a:xfrm>
            <a:prstGeom prst="rect">
              <a:avLst/>
            </a:prstGeom>
            <a:solidFill>
              <a:srgbClr val="0073A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0" name="Google Shape;110;p17"/>
            <p:cNvPicPr preferRelativeResize="0"/>
            <p:nvPr/>
          </p:nvPicPr>
          <p:blipFill rotWithShape="1">
            <a:blip r:embed="rId3">
              <a:alphaModFix/>
            </a:blip>
            <a:srcRect b="30157" l="0" r="0" t="0"/>
            <a:stretch/>
          </p:blipFill>
          <p:spPr>
            <a:xfrm>
              <a:off x="326500" y="372012"/>
              <a:ext cx="1448250" cy="4310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8839" y="372025"/>
            <a:ext cx="511992" cy="4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1774750" y="785550"/>
            <a:ext cx="4944300" cy="14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73AC"/>
                </a:solidFill>
                <a:latin typeface="Nixie One"/>
                <a:ea typeface="Nixie One"/>
                <a:cs typeface="Nixie One"/>
                <a:sym typeface="Nixie One"/>
              </a:rPr>
              <a:t>Propuesta de marca</a:t>
            </a:r>
            <a:endParaRPr b="1" sz="4000">
              <a:solidFill>
                <a:srgbClr val="0073AC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3328" y="2151425"/>
            <a:ext cx="2830825" cy="224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5153375" y="2120450"/>
            <a:ext cx="3191400" cy="23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Wesped</a:t>
            </a:r>
            <a:endParaRPr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1" lang="es" sz="1100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Este nombre nos acerca a la palabra Huésped; un vocablo que  reúne tanto a “aquel que recibe como al que es recibido”. </a:t>
            </a:r>
            <a:endParaRPr b="1" sz="1100">
              <a:solidFill>
                <a:srgbClr val="0073A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1" lang="es" sz="1100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Por ello, el objetivo de nuestra marca es acercar a nuestros clientes a los lugares dónde serán recibidos como huéspedes. </a:t>
            </a:r>
            <a:endParaRPr b="1" sz="1100">
              <a:solidFill>
                <a:srgbClr val="0073A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1" lang="es" sz="1100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Lugares dónde se sentirán como en casa y podrán construir los mejores momentos de su vida.</a:t>
            </a:r>
            <a:endParaRPr b="1" sz="1100">
              <a:solidFill>
                <a:srgbClr val="0073A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91000">
              <a:schemeClr val="lt2"/>
            </a:gs>
            <a:gs pos="100000">
              <a:srgbClr val="FF9F1E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197400" y="169650"/>
            <a:ext cx="8749200" cy="4804200"/>
          </a:xfrm>
          <a:prstGeom prst="rect">
            <a:avLst/>
          </a:prstGeom>
          <a:noFill/>
          <a:ln cap="flat" cmpd="sng" w="28575">
            <a:solidFill>
              <a:srgbClr val="4CD4D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" name="Google Shape;120;p18"/>
          <p:cNvGrpSpPr/>
          <p:nvPr/>
        </p:nvGrpSpPr>
        <p:grpSpPr>
          <a:xfrm>
            <a:off x="297925" y="349800"/>
            <a:ext cx="1505400" cy="475500"/>
            <a:chOff x="297925" y="349800"/>
            <a:chExt cx="1505400" cy="475500"/>
          </a:xfrm>
        </p:grpSpPr>
        <p:sp>
          <p:nvSpPr>
            <p:cNvPr id="121" name="Google Shape;121;p18"/>
            <p:cNvSpPr/>
            <p:nvPr/>
          </p:nvSpPr>
          <p:spPr>
            <a:xfrm>
              <a:off x="297925" y="349800"/>
              <a:ext cx="1505400" cy="475500"/>
            </a:xfrm>
            <a:prstGeom prst="rect">
              <a:avLst/>
            </a:prstGeom>
            <a:solidFill>
              <a:srgbClr val="0073A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2" name="Google Shape;122;p18"/>
            <p:cNvPicPr preferRelativeResize="0"/>
            <p:nvPr/>
          </p:nvPicPr>
          <p:blipFill rotWithShape="1">
            <a:blip r:embed="rId3">
              <a:alphaModFix/>
            </a:blip>
            <a:srcRect b="30157" l="0" r="0" t="0"/>
            <a:stretch/>
          </p:blipFill>
          <p:spPr>
            <a:xfrm>
              <a:off x="326500" y="372012"/>
              <a:ext cx="1448250" cy="4310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8839" y="372025"/>
            <a:ext cx="511992" cy="4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1774750" y="785550"/>
            <a:ext cx="5897400" cy="14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73AC"/>
                </a:solidFill>
                <a:latin typeface="Nixie One"/>
                <a:ea typeface="Nixie One"/>
                <a:cs typeface="Nixie One"/>
                <a:sym typeface="Nixie One"/>
              </a:rPr>
              <a:t>Paleta de colores </a:t>
            </a:r>
            <a:endParaRPr b="1" sz="4000">
              <a:solidFill>
                <a:srgbClr val="0073AC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73AC"/>
                </a:solidFill>
                <a:latin typeface="Nixie One"/>
                <a:ea typeface="Nixie One"/>
                <a:cs typeface="Nixie One"/>
                <a:sym typeface="Nixie One"/>
              </a:rPr>
              <a:t>y aplicación de logo</a:t>
            </a:r>
            <a:endParaRPr b="1" sz="4000">
              <a:solidFill>
                <a:srgbClr val="0073AC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 rotWithShape="1">
          <a:blip r:embed="rId5">
            <a:alphaModFix/>
          </a:blip>
          <a:srcRect b="20015" l="11629" r="9846" t="29847"/>
          <a:stretch/>
        </p:blipFill>
        <p:spPr>
          <a:xfrm>
            <a:off x="418425" y="2506775"/>
            <a:ext cx="5692151" cy="204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49475" y="2212650"/>
            <a:ext cx="1020550" cy="9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0025" y="3390700"/>
            <a:ext cx="693950" cy="6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08700" y="3388288"/>
            <a:ext cx="959300" cy="8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91000">
              <a:schemeClr val="lt2"/>
            </a:gs>
            <a:gs pos="100000">
              <a:srgbClr val="FF9F1E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9"/>
          <p:cNvPicPr preferRelativeResize="0"/>
          <p:nvPr/>
        </p:nvPicPr>
        <p:blipFill rotWithShape="1">
          <a:blip r:embed="rId3">
            <a:alphaModFix amt="78000"/>
          </a:blip>
          <a:srcRect b="7858" l="0" r="0" t="40201"/>
          <a:stretch/>
        </p:blipFill>
        <p:spPr>
          <a:xfrm>
            <a:off x="0" y="1646700"/>
            <a:ext cx="9144001" cy="2673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/>
          <p:nvPr/>
        </p:nvSpPr>
        <p:spPr>
          <a:xfrm>
            <a:off x="197400" y="169650"/>
            <a:ext cx="8749200" cy="4804200"/>
          </a:xfrm>
          <a:prstGeom prst="rect">
            <a:avLst/>
          </a:prstGeom>
          <a:noFill/>
          <a:ln cap="flat" cmpd="sng" w="28575">
            <a:solidFill>
              <a:srgbClr val="4CD4D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297925" y="349800"/>
            <a:ext cx="1505400" cy="475500"/>
            <a:chOff x="297925" y="349800"/>
            <a:chExt cx="1505400" cy="475500"/>
          </a:xfrm>
        </p:grpSpPr>
        <p:sp>
          <p:nvSpPr>
            <p:cNvPr id="136" name="Google Shape;136;p19"/>
            <p:cNvSpPr/>
            <p:nvPr/>
          </p:nvSpPr>
          <p:spPr>
            <a:xfrm>
              <a:off x="297925" y="349800"/>
              <a:ext cx="1505400" cy="475500"/>
            </a:xfrm>
            <a:prstGeom prst="rect">
              <a:avLst/>
            </a:prstGeom>
            <a:solidFill>
              <a:srgbClr val="0073A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7" name="Google Shape;137;p19"/>
            <p:cNvPicPr preferRelativeResize="0"/>
            <p:nvPr/>
          </p:nvPicPr>
          <p:blipFill rotWithShape="1">
            <a:blip r:embed="rId4">
              <a:alphaModFix/>
            </a:blip>
            <a:srcRect b="30157" l="0" r="0" t="0"/>
            <a:stretch/>
          </p:blipFill>
          <p:spPr>
            <a:xfrm>
              <a:off x="326500" y="372012"/>
              <a:ext cx="1448250" cy="4310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8" name="Google Shape;13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8839" y="372025"/>
            <a:ext cx="511992" cy="4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/>
        </p:nvSpPr>
        <p:spPr>
          <a:xfrm>
            <a:off x="1803325" y="825300"/>
            <a:ext cx="4944300" cy="14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73AC"/>
                </a:solidFill>
                <a:latin typeface="Nixie One"/>
                <a:ea typeface="Nixie One"/>
                <a:cs typeface="Nixie One"/>
                <a:sym typeface="Nixie One"/>
              </a:rPr>
              <a:t>Fuentes</a:t>
            </a:r>
            <a:endParaRPr b="1" sz="4000">
              <a:solidFill>
                <a:srgbClr val="0073AC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91000">
              <a:schemeClr val="lt2"/>
            </a:gs>
            <a:gs pos="100000">
              <a:srgbClr val="FF9F1E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>
            <a:off x="152675" y="0"/>
            <a:ext cx="8749200" cy="4804200"/>
          </a:xfrm>
          <a:prstGeom prst="rect">
            <a:avLst/>
          </a:prstGeom>
          <a:noFill/>
          <a:ln cap="flat" cmpd="sng" w="28575">
            <a:solidFill>
              <a:srgbClr val="4CD4D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" name="Google Shape;145;p20"/>
          <p:cNvGrpSpPr/>
          <p:nvPr/>
        </p:nvGrpSpPr>
        <p:grpSpPr>
          <a:xfrm>
            <a:off x="297925" y="349800"/>
            <a:ext cx="1505400" cy="475500"/>
            <a:chOff x="297925" y="349800"/>
            <a:chExt cx="1505400" cy="475500"/>
          </a:xfrm>
        </p:grpSpPr>
        <p:sp>
          <p:nvSpPr>
            <p:cNvPr id="146" name="Google Shape;146;p20"/>
            <p:cNvSpPr/>
            <p:nvPr/>
          </p:nvSpPr>
          <p:spPr>
            <a:xfrm>
              <a:off x="297925" y="349800"/>
              <a:ext cx="1505400" cy="475500"/>
            </a:xfrm>
            <a:prstGeom prst="rect">
              <a:avLst/>
            </a:prstGeom>
            <a:solidFill>
              <a:srgbClr val="0073A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7" name="Google Shape;147;p20"/>
            <p:cNvPicPr preferRelativeResize="0"/>
            <p:nvPr/>
          </p:nvPicPr>
          <p:blipFill rotWithShape="1">
            <a:blip r:embed="rId3">
              <a:alphaModFix/>
            </a:blip>
            <a:srcRect b="30157" l="0" r="0" t="0"/>
            <a:stretch/>
          </p:blipFill>
          <p:spPr>
            <a:xfrm>
              <a:off x="326500" y="372012"/>
              <a:ext cx="1448250" cy="4310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8" name="Google Shape;14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8839" y="372025"/>
            <a:ext cx="511992" cy="4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/>
        </p:nvSpPr>
        <p:spPr>
          <a:xfrm>
            <a:off x="1803325" y="754925"/>
            <a:ext cx="49443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73AC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422400" y="969075"/>
            <a:ext cx="30840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73AC"/>
                </a:solidFill>
                <a:latin typeface="Nixie One"/>
                <a:ea typeface="Nixie One"/>
                <a:cs typeface="Nixie One"/>
                <a:sym typeface="Nixie One"/>
              </a:rPr>
              <a:t>Front-end</a:t>
            </a:r>
            <a:endParaRPr b="1" sz="4000">
              <a:solidFill>
                <a:srgbClr val="0073AC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5">
            <a:alphaModFix/>
          </a:blip>
          <a:srcRect b="0" l="0" r="0" t="882"/>
          <a:stretch/>
        </p:blipFill>
        <p:spPr>
          <a:xfrm>
            <a:off x="3570475" y="555275"/>
            <a:ext cx="4509451" cy="400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91000">
              <a:schemeClr val="lt2"/>
            </a:gs>
            <a:gs pos="100000">
              <a:srgbClr val="FF9F1E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152675" y="0"/>
            <a:ext cx="8749200" cy="4804200"/>
          </a:xfrm>
          <a:prstGeom prst="rect">
            <a:avLst/>
          </a:prstGeom>
          <a:noFill/>
          <a:ln cap="flat" cmpd="sng" w="28575">
            <a:solidFill>
              <a:srgbClr val="4CD4D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21"/>
          <p:cNvGrpSpPr/>
          <p:nvPr/>
        </p:nvGrpSpPr>
        <p:grpSpPr>
          <a:xfrm>
            <a:off x="297925" y="349800"/>
            <a:ext cx="1505400" cy="475500"/>
            <a:chOff x="297925" y="349800"/>
            <a:chExt cx="1505400" cy="475500"/>
          </a:xfrm>
        </p:grpSpPr>
        <p:sp>
          <p:nvSpPr>
            <p:cNvPr id="158" name="Google Shape;158;p21"/>
            <p:cNvSpPr/>
            <p:nvPr/>
          </p:nvSpPr>
          <p:spPr>
            <a:xfrm>
              <a:off x="297925" y="349800"/>
              <a:ext cx="1505400" cy="475500"/>
            </a:xfrm>
            <a:prstGeom prst="rect">
              <a:avLst/>
            </a:prstGeom>
            <a:solidFill>
              <a:srgbClr val="0073A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9" name="Google Shape;159;p21"/>
            <p:cNvPicPr preferRelativeResize="0"/>
            <p:nvPr/>
          </p:nvPicPr>
          <p:blipFill rotWithShape="1">
            <a:blip r:embed="rId3">
              <a:alphaModFix/>
            </a:blip>
            <a:srcRect b="30157" l="0" r="0" t="0"/>
            <a:stretch/>
          </p:blipFill>
          <p:spPr>
            <a:xfrm>
              <a:off x="326500" y="372012"/>
              <a:ext cx="1448250" cy="4310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0" name="Google Shape;16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8839" y="372025"/>
            <a:ext cx="511992" cy="4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/>
        </p:nvSpPr>
        <p:spPr>
          <a:xfrm>
            <a:off x="1803325" y="754925"/>
            <a:ext cx="49443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73AC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1774750" y="709350"/>
            <a:ext cx="60591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73AC"/>
                </a:solidFill>
                <a:latin typeface="Nixie One"/>
                <a:ea typeface="Nixie One"/>
                <a:cs typeface="Nixie One"/>
                <a:sym typeface="Nixie One"/>
              </a:rPr>
              <a:t>Front-end responsive</a:t>
            </a:r>
            <a:endParaRPr b="1" sz="4000">
              <a:solidFill>
                <a:srgbClr val="0073AC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163" name="Google Shape;163;p21"/>
          <p:cNvGrpSpPr/>
          <p:nvPr/>
        </p:nvGrpSpPr>
        <p:grpSpPr>
          <a:xfrm>
            <a:off x="7324084" y="1866399"/>
            <a:ext cx="1173934" cy="2322862"/>
            <a:chOff x="2547150" y="238125"/>
            <a:chExt cx="2525675" cy="5238750"/>
          </a:xfrm>
        </p:grpSpPr>
        <p:sp>
          <p:nvSpPr>
            <p:cNvPr id="164" name="Google Shape;164;p21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E293C"/>
            </a:solidFill>
            <a:ln cap="flat" cmpd="sng" w="19050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184769"/>
            </a:solidFill>
            <a:ln cap="flat" cmpd="sng" w="19050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184769"/>
            </a:solidFill>
            <a:ln cap="flat" cmpd="sng" w="19050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184769"/>
            </a:solidFill>
            <a:ln cap="flat" cmpd="sng" w="19050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" name="Google Shape;168;p21"/>
          <p:cNvGrpSpPr/>
          <p:nvPr/>
        </p:nvGrpSpPr>
        <p:grpSpPr>
          <a:xfrm>
            <a:off x="5382691" y="1866401"/>
            <a:ext cx="1583451" cy="2322862"/>
            <a:chOff x="2112475" y="238125"/>
            <a:chExt cx="3395050" cy="5238750"/>
          </a:xfrm>
        </p:grpSpPr>
        <p:sp>
          <p:nvSpPr>
            <p:cNvPr id="169" name="Google Shape;169;p21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0E293C"/>
            </a:solidFill>
            <a:ln cap="flat" cmpd="sng" w="19050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184769"/>
            </a:solidFill>
            <a:ln cap="flat" cmpd="sng" w="19050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184769"/>
            </a:solidFill>
            <a:ln cap="flat" cmpd="sng" w="19050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184769"/>
            </a:solidFill>
            <a:ln cap="flat" cmpd="sng" w="19050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489848" y="1799123"/>
            <a:ext cx="4687237" cy="2457052"/>
            <a:chOff x="3438912" y="1241123"/>
            <a:chExt cx="5046552" cy="2953897"/>
          </a:xfrm>
        </p:grpSpPr>
        <p:sp>
          <p:nvSpPr>
            <p:cNvPr id="174" name="Google Shape;174;p21"/>
            <p:cNvSpPr/>
            <p:nvPr/>
          </p:nvSpPr>
          <p:spPr>
            <a:xfrm>
              <a:off x="3851203" y="1241123"/>
              <a:ext cx="4219613" cy="2824440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rgbClr val="184769"/>
            </a:solidFill>
            <a:ln cap="flat" cmpd="sng" w="19050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3438912" y="4117212"/>
              <a:ext cx="5046552" cy="7780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84769"/>
            </a:solidFill>
            <a:ln cap="flat" cmpd="sng" w="19050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3438912" y="4055026"/>
              <a:ext cx="5045774" cy="62246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293C"/>
            </a:solidFill>
            <a:ln cap="flat" cmpd="sng" w="19050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5585935" y="4055026"/>
              <a:ext cx="738956" cy="38904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393E2"/>
                </a:gs>
                <a:gs pos="100000">
                  <a:srgbClr val="00E2C7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8" name="Google Shape;17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0075" y="1921325"/>
            <a:ext cx="3739500" cy="2102450"/>
          </a:xfrm>
          <a:prstGeom prst="rect">
            <a:avLst/>
          </a:prstGeom>
          <a:noFill/>
          <a:ln cap="flat" cmpd="sng" w="28575">
            <a:solidFill>
              <a:srgbClr val="4CD4D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9" name="Google Shape;17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3525" y="2080950"/>
            <a:ext cx="1457075" cy="1888514"/>
          </a:xfrm>
          <a:prstGeom prst="rect">
            <a:avLst/>
          </a:prstGeom>
          <a:noFill/>
          <a:ln cap="flat" cmpd="sng" w="28575">
            <a:solidFill>
              <a:srgbClr val="4CD4D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0" name="Google Shape;18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68800" y="2093425"/>
            <a:ext cx="1072820" cy="188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1"/>
          <p:cNvSpPr txBox="1"/>
          <p:nvPr/>
        </p:nvSpPr>
        <p:spPr>
          <a:xfrm>
            <a:off x="1232700" y="1373800"/>
            <a:ext cx="567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73AC"/>
                </a:solidFill>
                <a:latin typeface="Muli"/>
                <a:ea typeface="Muli"/>
                <a:cs typeface="Muli"/>
                <a:sym typeface="Muli"/>
              </a:rPr>
              <a:t>Secciones en responsive para tablet, mobile y desktop.</a:t>
            </a:r>
            <a:endParaRPr sz="1000">
              <a:solidFill>
                <a:srgbClr val="0073A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