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98C1E-88B6-4291-AA4B-8D709F5E4D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A960A-AAA0-4038-A61C-6C39B6EF218C}">
      <dgm:prSet/>
      <dgm:spPr/>
      <dgm:t>
        <a:bodyPr/>
        <a:lstStyle/>
        <a:p>
          <a:r>
            <a:rPr lang="zh-CN" b="1" dirty="0">
              <a:solidFill>
                <a:srgbClr val="FF0000"/>
              </a:solidFill>
            </a:rPr>
            <a:t>SM 的作用</a:t>
          </a:r>
          <a:r>
            <a:rPr lang="zh-CN" dirty="0"/>
            <a:t>: SM 是 NVIDIA GPU 中的核心计算单元，负责执行 CUDA 核函数（kernels）。</a:t>
          </a:r>
          <a:endParaRPr lang="en-US" dirty="0"/>
        </a:p>
      </dgm:t>
    </dgm:pt>
    <dgm:pt modelId="{AFC00DD4-ECC0-40B8-9FEE-CA3B39FF872C}" type="parTrans" cxnId="{8022DA36-74DD-4A1D-88BB-C94DDD101499}">
      <dgm:prSet/>
      <dgm:spPr/>
      <dgm:t>
        <a:bodyPr/>
        <a:lstStyle/>
        <a:p>
          <a:endParaRPr lang="en-US"/>
        </a:p>
      </dgm:t>
    </dgm:pt>
    <dgm:pt modelId="{160D1EA6-D0DA-4B8A-8751-5D37941308E5}" type="sibTrans" cxnId="{8022DA36-74DD-4A1D-88BB-C94DDD101499}">
      <dgm:prSet/>
      <dgm:spPr/>
      <dgm:t>
        <a:bodyPr/>
        <a:lstStyle/>
        <a:p>
          <a:endParaRPr lang="en-US"/>
        </a:p>
      </dgm:t>
    </dgm:pt>
    <dgm:pt modelId="{467DA200-2CA1-4F94-9FCB-DA1A6FA28D86}">
      <dgm:prSet/>
      <dgm:spPr/>
      <dgm:t>
        <a:bodyPr/>
        <a:lstStyle/>
        <a:p>
          <a:r>
            <a:rPr lang="zh-CN" b="1" dirty="0">
              <a:solidFill>
                <a:srgbClr val="FF0000"/>
              </a:solidFill>
            </a:rPr>
            <a:t>并行处理</a:t>
          </a:r>
          <a:r>
            <a:rPr lang="zh-CN" dirty="0"/>
            <a:t> : GPU 包含多个 SM，</a:t>
          </a:r>
          <a:r>
            <a:rPr lang="zh-CN" altLang="en-US" dirty="0"/>
            <a:t>每个</a:t>
          </a:r>
          <a:r>
            <a:rPr lang="en-US" altLang="zh-CN" dirty="0"/>
            <a:t>SM</a:t>
          </a:r>
          <a:r>
            <a:rPr lang="zh-CN" altLang="en-US" dirty="0"/>
            <a:t>可以同时执行多个线程，</a:t>
          </a:r>
          <a:r>
            <a:rPr lang="zh-CN" dirty="0"/>
            <a:t>这些线程是以 warp（一般情况下为 32 个线程）为执行单位的。在任何给定时刻，一个 SM 可以同时执行一个或多个 warp。所以</a:t>
          </a:r>
          <a:r>
            <a:rPr lang="en-US" dirty="0"/>
            <a:t>GPU</a:t>
          </a:r>
          <a:r>
            <a:rPr lang="zh-CN" dirty="0"/>
            <a:t>能同时执行成百成千个线程。</a:t>
          </a:r>
          <a:endParaRPr lang="en-US" dirty="0"/>
        </a:p>
      </dgm:t>
    </dgm:pt>
    <dgm:pt modelId="{BAE94979-6315-4CFA-A83D-A185D31EE949}" type="parTrans" cxnId="{398283BC-4741-497A-96BD-DF5D6CDD5136}">
      <dgm:prSet/>
      <dgm:spPr/>
      <dgm:t>
        <a:bodyPr/>
        <a:lstStyle/>
        <a:p>
          <a:endParaRPr lang="en-US"/>
        </a:p>
      </dgm:t>
    </dgm:pt>
    <dgm:pt modelId="{F85C2117-581C-4F34-8B34-B848F5698E1B}" type="sibTrans" cxnId="{398283BC-4741-497A-96BD-DF5D6CDD5136}">
      <dgm:prSet/>
      <dgm:spPr/>
      <dgm:t>
        <a:bodyPr/>
        <a:lstStyle/>
        <a:p>
          <a:endParaRPr lang="en-US"/>
        </a:p>
      </dgm:t>
    </dgm:pt>
    <dgm:pt modelId="{D2D41230-0279-4301-B4B8-16AAC5B30B50}" type="pres">
      <dgm:prSet presAssocID="{74198C1E-88B6-4291-AA4B-8D709F5E4D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5F6812-242A-492D-AA7F-E4D0B5A98A47}" type="pres">
      <dgm:prSet presAssocID="{4D9A960A-AAA0-4038-A61C-6C39B6EF218C}" presName="hierRoot1" presStyleCnt="0"/>
      <dgm:spPr/>
    </dgm:pt>
    <dgm:pt modelId="{945C4FC7-0BC5-4CE8-BA19-3DF341EE3FDC}" type="pres">
      <dgm:prSet presAssocID="{4D9A960A-AAA0-4038-A61C-6C39B6EF218C}" presName="composite" presStyleCnt="0"/>
      <dgm:spPr/>
    </dgm:pt>
    <dgm:pt modelId="{13098249-9C84-41A0-BC57-8E0A976E54F6}" type="pres">
      <dgm:prSet presAssocID="{4D9A960A-AAA0-4038-A61C-6C39B6EF218C}" presName="background" presStyleLbl="node0" presStyleIdx="0" presStyleCnt="2"/>
      <dgm:spPr/>
    </dgm:pt>
    <dgm:pt modelId="{0B344D3B-EF5A-418A-982A-F931356B7C06}" type="pres">
      <dgm:prSet presAssocID="{4D9A960A-AAA0-4038-A61C-6C39B6EF218C}" presName="text" presStyleLbl="fgAcc0" presStyleIdx="0" presStyleCnt="2">
        <dgm:presLayoutVars>
          <dgm:chPref val="3"/>
        </dgm:presLayoutVars>
      </dgm:prSet>
      <dgm:spPr/>
    </dgm:pt>
    <dgm:pt modelId="{1903E883-2EE1-4080-9E10-D6936790C34A}" type="pres">
      <dgm:prSet presAssocID="{4D9A960A-AAA0-4038-A61C-6C39B6EF218C}" presName="hierChild2" presStyleCnt="0"/>
      <dgm:spPr/>
    </dgm:pt>
    <dgm:pt modelId="{FB274A69-9375-4A4E-8399-D960DC8705D5}" type="pres">
      <dgm:prSet presAssocID="{467DA200-2CA1-4F94-9FCB-DA1A6FA28D86}" presName="hierRoot1" presStyleCnt="0"/>
      <dgm:spPr/>
    </dgm:pt>
    <dgm:pt modelId="{39C5A197-442E-4291-ADEB-BA303E189B6A}" type="pres">
      <dgm:prSet presAssocID="{467DA200-2CA1-4F94-9FCB-DA1A6FA28D86}" presName="composite" presStyleCnt="0"/>
      <dgm:spPr/>
    </dgm:pt>
    <dgm:pt modelId="{7BEBC386-202D-473A-AD7F-C6518B989629}" type="pres">
      <dgm:prSet presAssocID="{467DA200-2CA1-4F94-9FCB-DA1A6FA28D86}" presName="background" presStyleLbl="node0" presStyleIdx="1" presStyleCnt="2"/>
      <dgm:spPr/>
    </dgm:pt>
    <dgm:pt modelId="{7A1E8D9E-58F0-47CC-9A00-FE9328C30A8E}" type="pres">
      <dgm:prSet presAssocID="{467DA200-2CA1-4F94-9FCB-DA1A6FA28D86}" presName="text" presStyleLbl="fgAcc0" presStyleIdx="1" presStyleCnt="2">
        <dgm:presLayoutVars>
          <dgm:chPref val="3"/>
        </dgm:presLayoutVars>
      </dgm:prSet>
      <dgm:spPr/>
    </dgm:pt>
    <dgm:pt modelId="{111C1A6C-9612-46DC-A0D2-ACA3D9878074}" type="pres">
      <dgm:prSet presAssocID="{467DA200-2CA1-4F94-9FCB-DA1A6FA28D86}" presName="hierChild2" presStyleCnt="0"/>
      <dgm:spPr/>
    </dgm:pt>
  </dgm:ptLst>
  <dgm:cxnLst>
    <dgm:cxn modelId="{A4B67935-4E32-41E6-9EE1-C484FBB72DD9}" type="presOf" srcId="{74198C1E-88B6-4291-AA4B-8D709F5E4D82}" destId="{D2D41230-0279-4301-B4B8-16AAC5B30B50}" srcOrd="0" destOrd="0" presId="urn:microsoft.com/office/officeart/2005/8/layout/hierarchy1"/>
    <dgm:cxn modelId="{8022DA36-74DD-4A1D-88BB-C94DDD101499}" srcId="{74198C1E-88B6-4291-AA4B-8D709F5E4D82}" destId="{4D9A960A-AAA0-4038-A61C-6C39B6EF218C}" srcOrd="0" destOrd="0" parTransId="{AFC00DD4-ECC0-40B8-9FEE-CA3B39FF872C}" sibTransId="{160D1EA6-D0DA-4B8A-8751-5D37941308E5}"/>
    <dgm:cxn modelId="{C665EE75-DF04-4A09-B514-E47C425963FF}" type="presOf" srcId="{4D9A960A-AAA0-4038-A61C-6C39B6EF218C}" destId="{0B344D3B-EF5A-418A-982A-F931356B7C06}" srcOrd="0" destOrd="0" presId="urn:microsoft.com/office/officeart/2005/8/layout/hierarchy1"/>
    <dgm:cxn modelId="{5084E8AD-1015-430B-BAB4-3AEACCD5666A}" type="presOf" srcId="{467DA200-2CA1-4F94-9FCB-DA1A6FA28D86}" destId="{7A1E8D9E-58F0-47CC-9A00-FE9328C30A8E}" srcOrd="0" destOrd="0" presId="urn:microsoft.com/office/officeart/2005/8/layout/hierarchy1"/>
    <dgm:cxn modelId="{398283BC-4741-497A-96BD-DF5D6CDD5136}" srcId="{74198C1E-88B6-4291-AA4B-8D709F5E4D82}" destId="{467DA200-2CA1-4F94-9FCB-DA1A6FA28D86}" srcOrd="1" destOrd="0" parTransId="{BAE94979-6315-4CFA-A83D-A185D31EE949}" sibTransId="{F85C2117-581C-4F34-8B34-B848F5698E1B}"/>
    <dgm:cxn modelId="{7C3C8162-8267-43EF-A070-28D3F031906A}" type="presParOf" srcId="{D2D41230-0279-4301-B4B8-16AAC5B30B50}" destId="{875F6812-242A-492D-AA7F-E4D0B5A98A47}" srcOrd="0" destOrd="0" presId="urn:microsoft.com/office/officeart/2005/8/layout/hierarchy1"/>
    <dgm:cxn modelId="{CF55D572-63E3-46DB-B452-81DEA16B1A62}" type="presParOf" srcId="{875F6812-242A-492D-AA7F-E4D0B5A98A47}" destId="{945C4FC7-0BC5-4CE8-BA19-3DF341EE3FDC}" srcOrd="0" destOrd="0" presId="urn:microsoft.com/office/officeart/2005/8/layout/hierarchy1"/>
    <dgm:cxn modelId="{92D2164B-3973-4C2B-AD74-699F40227E95}" type="presParOf" srcId="{945C4FC7-0BC5-4CE8-BA19-3DF341EE3FDC}" destId="{13098249-9C84-41A0-BC57-8E0A976E54F6}" srcOrd="0" destOrd="0" presId="urn:microsoft.com/office/officeart/2005/8/layout/hierarchy1"/>
    <dgm:cxn modelId="{F38B1636-AB89-4A95-AC6E-5EC94D7BCD4C}" type="presParOf" srcId="{945C4FC7-0BC5-4CE8-BA19-3DF341EE3FDC}" destId="{0B344D3B-EF5A-418A-982A-F931356B7C06}" srcOrd="1" destOrd="0" presId="urn:microsoft.com/office/officeart/2005/8/layout/hierarchy1"/>
    <dgm:cxn modelId="{74F2BD26-1771-4119-A812-BEFD02AAF435}" type="presParOf" srcId="{875F6812-242A-492D-AA7F-E4D0B5A98A47}" destId="{1903E883-2EE1-4080-9E10-D6936790C34A}" srcOrd="1" destOrd="0" presId="urn:microsoft.com/office/officeart/2005/8/layout/hierarchy1"/>
    <dgm:cxn modelId="{1DEDAB7A-39FF-461C-B4EB-458A299444E9}" type="presParOf" srcId="{D2D41230-0279-4301-B4B8-16AAC5B30B50}" destId="{FB274A69-9375-4A4E-8399-D960DC8705D5}" srcOrd="1" destOrd="0" presId="urn:microsoft.com/office/officeart/2005/8/layout/hierarchy1"/>
    <dgm:cxn modelId="{CA22A289-D4D6-4894-A672-2CD780F735BD}" type="presParOf" srcId="{FB274A69-9375-4A4E-8399-D960DC8705D5}" destId="{39C5A197-442E-4291-ADEB-BA303E189B6A}" srcOrd="0" destOrd="0" presId="urn:microsoft.com/office/officeart/2005/8/layout/hierarchy1"/>
    <dgm:cxn modelId="{792C9C4C-F6DC-4EA0-AAA9-EC9A12E5048D}" type="presParOf" srcId="{39C5A197-442E-4291-ADEB-BA303E189B6A}" destId="{7BEBC386-202D-473A-AD7F-C6518B989629}" srcOrd="0" destOrd="0" presId="urn:microsoft.com/office/officeart/2005/8/layout/hierarchy1"/>
    <dgm:cxn modelId="{964C12AD-6AA7-49C4-821E-55BA89D1C31C}" type="presParOf" srcId="{39C5A197-442E-4291-ADEB-BA303E189B6A}" destId="{7A1E8D9E-58F0-47CC-9A00-FE9328C30A8E}" srcOrd="1" destOrd="0" presId="urn:microsoft.com/office/officeart/2005/8/layout/hierarchy1"/>
    <dgm:cxn modelId="{EA3894BF-B8B0-4E12-B1EC-E6549774EEEA}" type="presParOf" srcId="{FB274A69-9375-4A4E-8399-D960DC8705D5}" destId="{111C1A6C-9612-46DC-A0D2-ACA3D98780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98C1E-88B6-4291-AA4B-8D709F5E4D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9A960A-AAA0-4038-A61C-6C39B6EF218C}">
      <dgm:prSet/>
      <dgm:spPr/>
      <dgm:t>
        <a:bodyPr/>
        <a:lstStyle/>
        <a:p>
          <a:r>
            <a:rPr lang="zh-CN" altLang="en-US" b="1" dirty="0"/>
            <a:t>单指令</a:t>
          </a:r>
          <a:r>
            <a:rPr lang="zh-CN" altLang="en-US" dirty="0"/>
            <a:t>：在 SIMT 模型中，每个线程束</a:t>
          </a:r>
          <a:r>
            <a:rPr lang="en-US" altLang="zh-CN" dirty="0"/>
            <a:t>warp</a:t>
          </a:r>
          <a:r>
            <a:rPr lang="zh-CN" altLang="en-US" dirty="0"/>
            <a:t>在同一时刻执行相同的指令，这就是“单指令”（Single Instruction）的概念。</a:t>
          </a:r>
          <a:endParaRPr lang="en-US" dirty="0"/>
        </a:p>
      </dgm:t>
    </dgm:pt>
    <dgm:pt modelId="{AFC00DD4-ECC0-40B8-9FEE-CA3B39FF872C}" type="parTrans" cxnId="{8022DA36-74DD-4A1D-88BB-C94DDD101499}">
      <dgm:prSet/>
      <dgm:spPr/>
      <dgm:t>
        <a:bodyPr/>
        <a:lstStyle/>
        <a:p>
          <a:endParaRPr lang="en-US"/>
        </a:p>
      </dgm:t>
    </dgm:pt>
    <dgm:pt modelId="{160D1EA6-D0DA-4B8A-8751-5D37941308E5}" type="sibTrans" cxnId="{8022DA36-74DD-4A1D-88BB-C94DDD101499}">
      <dgm:prSet/>
      <dgm:spPr/>
      <dgm:t>
        <a:bodyPr/>
        <a:lstStyle/>
        <a:p>
          <a:endParaRPr lang="en-US"/>
        </a:p>
      </dgm:t>
    </dgm:pt>
    <dgm:pt modelId="{467DA200-2CA1-4F94-9FCB-DA1A6FA28D86}">
      <dgm:prSet/>
      <dgm:spPr/>
      <dgm:t>
        <a:bodyPr/>
        <a:lstStyle/>
        <a:p>
          <a:r>
            <a:rPr lang="zh-CN" altLang="en-US" b="1" dirty="0"/>
            <a:t>多线程</a:t>
          </a:r>
          <a:r>
            <a:rPr lang="zh-CN" altLang="en-US" dirty="0"/>
            <a:t>：尽管线程束</a:t>
          </a:r>
          <a:r>
            <a:rPr lang="en-US" altLang="zh-CN"/>
            <a:t>warp</a:t>
          </a:r>
          <a:r>
            <a:rPr lang="zh-CN" altLang="en-US"/>
            <a:t>所有</a:t>
          </a:r>
          <a:r>
            <a:rPr lang="zh-CN" altLang="en-US" dirty="0"/>
            <a:t>核心执行相同的指令，但是他们可以执行不同的数据，这就是“多线程”（Multiple Thread）。</a:t>
          </a:r>
          <a:endParaRPr lang="en-US" dirty="0"/>
        </a:p>
      </dgm:t>
    </dgm:pt>
    <dgm:pt modelId="{BAE94979-6315-4CFA-A83D-A185D31EE949}" type="parTrans" cxnId="{398283BC-4741-497A-96BD-DF5D6CDD5136}">
      <dgm:prSet/>
      <dgm:spPr/>
      <dgm:t>
        <a:bodyPr/>
        <a:lstStyle/>
        <a:p>
          <a:endParaRPr lang="en-US"/>
        </a:p>
      </dgm:t>
    </dgm:pt>
    <dgm:pt modelId="{F85C2117-581C-4F34-8B34-B848F5698E1B}" type="sibTrans" cxnId="{398283BC-4741-497A-96BD-DF5D6CDD5136}">
      <dgm:prSet/>
      <dgm:spPr/>
      <dgm:t>
        <a:bodyPr/>
        <a:lstStyle/>
        <a:p>
          <a:endParaRPr lang="en-US"/>
        </a:p>
      </dgm:t>
    </dgm:pt>
    <dgm:pt modelId="{A262C57D-A874-4501-A88F-008C06ABA8A7}" type="pres">
      <dgm:prSet presAssocID="{74198C1E-88B6-4291-AA4B-8D709F5E4D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9E41A-A7AF-4107-9867-83F5B97AFECC}" type="pres">
      <dgm:prSet presAssocID="{4D9A960A-AAA0-4038-A61C-6C39B6EF218C}" presName="hierRoot1" presStyleCnt="0"/>
      <dgm:spPr/>
    </dgm:pt>
    <dgm:pt modelId="{689E8F0D-9C73-477E-9AA4-5157DDF0E1A1}" type="pres">
      <dgm:prSet presAssocID="{4D9A960A-AAA0-4038-A61C-6C39B6EF218C}" presName="composite" presStyleCnt="0"/>
      <dgm:spPr/>
    </dgm:pt>
    <dgm:pt modelId="{25B1448E-143A-4D22-84C1-1D09FCB2F91D}" type="pres">
      <dgm:prSet presAssocID="{4D9A960A-AAA0-4038-A61C-6C39B6EF218C}" presName="background" presStyleLbl="node0" presStyleIdx="0" presStyleCnt="2"/>
      <dgm:spPr/>
    </dgm:pt>
    <dgm:pt modelId="{FC12217C-1949-4286-A9C6-80F2A491360E}" type="pres">
      <dgm:prSet presAssocID="{4D9A960A-AAA0-4038-A61C-6C39B6EF218C}" presName="text" presStyleLbl="fgAcc0" presStyleIdx="0" presStyleCnt="2">
        <dgm:presLayoutVars>
          <dgm:chPref val="3"/>
        </dgm:presLayoutVars>
      </dgm:prSet>
      <dgm:spPr/>
    </dgm:pt>
    <dgm:pt modelId="{A2B3F363-59E0-465F-8F3A-712BE2081708}" type="pres">
      <dgm:prSet presAssocID="{4D9A960A-AAA0-4038-A61C-6C39B6EF218C}" presName="hierChild2" presStyleCnt="0"/>
      <dgm:spPr/>
    </dgm:pt>
    <dgm:pt modelId="{621B95F6-8CB1-46D3-9B61-BCCF6DC562CA}" type="pres">
      <dgm:prSet presAssocID="{467DA200-2CA1-4F94-9FCB-DA1A6FA28D86}" presName="hierRoot1" presStyleCnt="0"/>
      <dgm:spPr/>
    </dgm:pt>
    <dgm:pt modelId="{CAB25A38-994D-490A-8F74-79BB90CE3D03}" type="pres">
      <dgm:prSet presAssocID="{467DA200-2CA1-4F94-9FCB-DA1A6FA28D86}" presName="composite" presStyleCnt="0"/>
      <dgm:spPr/>
    </dgm:pt>
    <dgm:pt modelId="{436C3F21-8C35-4ACA-B4E8-03A3875CE940}" type="pres">
      <dgm:prSet presAssocID="{467DA200-2CA1-4F94-9FCB-DA1A6FA28D86}" presName="background" presStyleLbl="node0" presStyleIdx="1" presStyleCnt="2"/>
      <dgm:spPr/>
    </dgm:pt>
    <dgm:pt modelId="{2E9BC1D7-FD7C-4EBF-97AA-F89BAB43768D}" type="pres">
      <dgm:prSet presAssocID="{467DA200-2CA1-4F94-9FCB-DA1A6FA28D86}" presName="text" presStyleLbl="fgAcc0" presStyleIdx="1" presStyleCnt="2">
        <dgm:presLayoutVars>
          <dgm:chPref val="3"/>
        </dgm:presLayoutVars>
      </dgm:prSet>
      <dgm:spPr/>
    </dgm:pt>
    <dgm:pt modelId="{75EF2CC4-94F2-45F7-BFF3-BAAE3F721D52}" type="pres">
      <dgm:prSet presAssocID="{467DA200-2CA1-4F94-9FCB-DA1A6FA28D86}" presName="hierChild2" presStyleCnt="0"/>
      <dgm:spPr/>
    </dgm:pt>
  </dgm:ptLst>
  <dgm:cxnLst>
    <dgm:cxn modelId="{8022DA36-74DD-4A1D-88BB-C94DDD101499}" srcId="{74198C1E-88B6-4291-AA4B-8D709F5E4D82}" destId="{4D9A960A-AAA0-4038-A61C-6C39B6EF218C}" srcOrd="0" destOrd="0" parTransId="{AFC00DD4-ECC0-40B8-9FEE-CA3B39FF872C}" sibTransId="{160D1EA6-D0DA-4B8A-8751-5D37941308E5}"/>
    <dgm:cxn modelId="{9F048957-2AA1-47C0-AC7F-4CDC5444617A}" type="presOf" srcId="{4D9A960A-AAA0-4038-A61C-6C39B6EF218C}" destId="{FC12217C-1949-4286-A9C6-80F2A491360E}" srcOrd="0" destOrd="0" presId="urn:microsoft.com/office/officeart/2005/8/layout/hierarchy1"/>
    <dgm:cxn modelId="{24A92389-A891-486A-AB96-57DD89306DA6}" type="presOf" srcId="{467DA200-2CA1-4F94-9FCB-DA1A6FA28D86}" destId="{2E9BC1D7-FD7C-4EBF-97AA-F89BAB43768D}" srcOrd="0" destOrd="0" presId="urn:microsoft.com/office/officeart/2005/8/layout/hierarchy1"/>
    <dgm:cxn modelId="{398283BC-4741-497A-96BD-DF5D6CDD5136}" srcId="{74198C1E-88B6-4291-AA4B-8D709F5E4D82}" destId="{467DA200-2CA1-4F94-9FCB-DA1A6FA28D86}" srcOrd="1" destOrd="0" parTransId="{BAE94979-6315-4CFA-A83D-A185D31EE949}" sibTransId="{F85C2117-581C-4F34-8B34-B848F5698E1B}"/>
    <dgm:cxn modelId="{81AB0CBE-3502-4A15-853C-80C55EF9FE0C}" type="presOf" srcId="{74198C1E-88B6-4291-AA4B-8D709F5E4D82}" destId="{A262C57D-A874-4501-A88F-008C06ABA8A7}" srcOrd="0" destOrd="0" presId="urn:microsoft.com/office/officeart/2005/8/layout/hierarchy1"/>
    <dgm:cxn modelId="{928013F3-039B-4890-9FBE-008329CC6C4F}" type="presParOf" srcId="{A262C57D-A874-4501-A88F-008C06ABA8A7}" destId="{5E59E41A-A7AF-4107-9867-83F5B97AFECC}" srcOrd="0" destOrd="0" presId="urn:microsoft.com/office/officeart/2005/8/layout/hierarchy1"/>
    <dgm:cxn modelId="{D3C7474B-D8EC-4052-976F-624E83203155}" type="presParOf" srcId="{5E59E41A-A7AF-4107-9867-83F5B97AFECC}" destId="{689E8F0D-9C73-477E-9AA4-5157DDF0E1A1}" srcOrd="0" destOrd="0" presId="urn:microsoft.com/office/officeart/2005/8/layout/hierarchy1"/>
    <dgm:cxn modelId="{1CB50FCB-8A43-49EF-9760-B84AEDECA81D}" type="presParOf" srcId="{689E8F0D-9C73-477E-9AA4-5157DDF0E1A1}" destId="{25B1448E-143A-4D22-84C1-1D09FCB2F91D}" srcOrd="0" destOrd="0" presId="urn:microsoft.com/office/officeart/2005/8/layout/hierarchy1"/>
    <dgm:cxn modelId="{ACCB8E25-7FE3-4F0C-B15B-7132823313B0}" type="presParOf" srcId="{689E8F0D-9C73-477E-9AA4-5157DDF0E1A1}" destId="{FC12217C-1949-4286-A9C6-80F2A491360E}" srcOrd="1" destOrd="0" presId="urn:microsoft.com/office/officeart/2005/8/layout/hierarchy1"/>
    <dgm:cxn modelId="{855E2E3C-BF09-4001-B016-2CAB0C342A27}" type="presParOf" srcId="{5E59E41A-A7AF-4107-9867-83F5B97AFECC}" destId="{A2B3F363-59E0-465F-8F3A-712BE2081708}" srcOrd="1" destOrd="0" presId="urn:microsoft.com/office/officeart/2005/8/layout/hierarchy1"/>
    <dgm:cxn modelId="{22D2BF47-5115-4EF8-82D8-F9BE384AE416}" type="presParOf" srcId="{A262C57D-A874-4501-A88F-008C06ABA8A7}" destId="{621B95F6-8CB1-46D3-9B61-BCCF6DC562CA}" srcOrd="1" destOrd="0" presId="urn:microsoft.com/office/officeart/2005/8/layout/hierarchy1"/>
    <dgm:cxn modelId="{DFCFD3E1-A781-43AA-8452-86B4538002A0}" type="presParOf" srcId="{621B95F6-8CB1-46D3-9B61-BCCF6DC562CA}" destId="{CAB25A38-994D-490A-8F74-79BB90CE3D03}" srcOrd="0" destOrd="0" presId="urn:microsoft.com/office/officeart/2005/8/layout/hierarchy1"/>
    <dgm:cxn modelId="{F8CEBF1F-F080-42FC-A7C8-138A14FF14A4}" type="presParOf" srcId="{CAB25A38-994D-490A-8F74-79BB90CE3D03}" destId="{436C3F21-8C35-4ACA-B4E8-03A3875CE940}" srcOrd="0" destOrd="0" presId="urn:microsoft.com/office/officeart/2005/8/layout/hierarchy1"/>
    <dgm:cxn modelId="{6CB2E4F4-594B-45FC-8942-1431F26B7DAC}" type="presParOf" srcId="{CAB25A38-994D-490A-8F74-79BB90CE3D03}" destId="{2E9BC1D7-FD7C-4EBF-97AA-F89BAB43768D}" srcOrd="1" destOrd="0" presId="urn:microsoft.com/office/officeart/2005/8/layout/hierarchy1"/>
    <dgm:cxn modelId="{4FBF5B6D-9948-4405-9E42-C415115DCE5C}" type="presParOf" srcId="{621B95F6-8CB1-46D3-9B61-BCCF6DC562CA}" destId="{75EF2CC4-94F2-45F7-BFF3-BAAE3F721D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98249-9C84-41A0-BC57-8E0A976E54F6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4D3B-EF5A-418A-982A-F931356B7C06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>
              <a:solidFill>
                <a:srgbClr val="FF0000"/>
              </a:solidFill>
            </a:rPr>
            <a:t>SM 的作用</a:t>
          </a:r>
          <a:r>
            <a:rPr lang="zh-CN" sz="2300" kern="1200" dirty="0"/>
            <a:t>: SM 是 NVIDIA GPU 中的核心计算单元，负责执行 CUDA 核函数（kernels）。</a:t>
          </a:r>
          <a:endParaRPr lang="en-US" sz="2300" kern="1200" dirty="0"/>
        </a:p>
      </dsp:txBody>
      <dsp:txXfrm>
        <a:off x="602678" y="725825"/>
        <a:ext cx="4463730" cy="2771523"/>
      </dsp:txXfrm>
    </dsp:sp>
    <dsp:sp modelId="{7BEBC386-202D-473A-AD7F-C6518B989629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E8D9E-58F0-47CC-9A00-FE9328C30A8E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>
              <a:solidFill>
                <a:srgbClr val="FF0000"/>
              </a:solidFill>
            </a:rPr>
            <a:t>并行处理</a:t>
          </a:r>
          <a:r>
            <a:rPr lang="zh-CN" sz="2300" kern="1200" dirty="0"/>
            <a:t> : GPU 包含多个 SM，</a:t>
          </a:r>
          <a:r>
            <a:rPr lang="zh-CN" altLang="en-US" sz="2300" kern="1200" dirty="0"/>
            <a:t>每个</a:t>
          </a:r>
          <a:r>
            <a:rPr lang="en-US" altLang="zh-CN" sz="2300" kern="1200" dirty="0"/>
            <a:t>SM</a:t>
          </a:r>
          <a:r>
            <a:rPr lang="zh-CN" altLang="en-US" sz="2300" kern="1200" dirty="0"/>
            <a:t>可以同时执行多个线程，</a:t>
          </a:r>
          <a:r>
            <a:rPr lang="zh-CN" sz="2300" kern="1200" dirty="0"/>
            <a:t>这些线程是以 warp（一般情况下为 32 个线程）为执行单位的。在任何给定时刻，一个 SM 可以同时执行一个或多个 warp。所以</a:t>
          </a:r>
          <a:r>
            <a:rPr lang="en-US" sz="2300" kern="1200" dirty="0"/>
            <a:t>GPU</a:t>
          </a:r>
          <a:r>
            <a:rPr lang="zh-CN" sz="2300" kern="1200" dirty="0"/>
            <a:t>能同时执行成百成千个线程。</a:t>
          </a:r>
          <a:endParaRPr lang="en-US" sz="2300" kern="1200" dirty="0"/>
        </a:p>
      </dsp:txBody>
      <dsp:txXfrm>
        <a:off x="6269123" y="725825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1448E-143A-4D22-84C1-1D09FCB2F91D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17C-1949-4286-A9C6-80F2A491360E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/>
            <a:t>单指令</a:t>
          </a:r>
          <a:r>
            <a:rPr lang="zh-CN" altLang="en-US" sz="2900" kern="1200" dirty="0"/>
            <a:t>：在 SIMT 模型中，每个线程束</a:t>
          </a:r>
          <a:r>
            <a:rPr lang="en-US" altLang="zh-CN" sz="2900" kern="1200" dirty="0"/>
            <a:t>warp</a:t>
          </a:r>
          <a:r>
            <a:rPr lang="zh-CN" altLang="en-US" sz="2900" kern="1200" dirty="0"/>
            <a:t>在同一时刻执行相同的指令，这就是“单指令”（Single Instruction）的概念。</a:t>
          </a:r>
          <a:endParaRPr lang="en-US" sz="2900" kern="1200" dirty="0"/>
        </a:p>
      </dsp:txBody>
      <dsp:txXfrm>
        <a:off x="585701" y="1067340"/>
        <a:ext cx="4337991" cy="2693452"/>
      </dsp:txXfrm>
    </dsp:sp>
    <dsp:sp modelId="{436C3F21-8C35-4ACA-B4E8-03A3875CE940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BC1D7-FD7C-4EBF-97AA-F89BAB43768D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1" kern="1200" dirty="0"/>
            <a:t>多线程</a:t>
          </a:r>
          <a:r>
            <a:rPr lang="zh-CN" altLang="en-US" sz="2900" kern="1200" dirty="0"/>
            <a:t>：尽管线程束</a:t>
          </a:r>
          <a:r>
            <a:rPr lang="en-US" altLang="zh-CN" sz="2900" kern="1200"/>
            <a:t>warp</a:t>
          </a:r>
          <a:r>
            <a:rPr lang="zh-CN" altLang="en-US" sz="2900" kern="1200"/>
            <a:t>所有</a:t>
          </a:r>
          <a:r>
            <a:rPr lang="zh-CN" altLang="en-US" sz="2900" kern="1200" dirty="0"/>
            <a:t>核心执行相同的指令，但是他们可以执行不同的数据，这就是“多线程”（Multiple Thread）。</a:t>
          </a:r>
          <a:endParaRPr lang="en-US" sz="2900" kern="1200" dirty="0"/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C7AF-D833-FA78-291E-073414F9A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6A846-F26C-BCEB-DE9F-9DE301CB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7052A-DC4C-AC67-D33F-A76AC596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52287-5E4C-7055-C411-4D4CC2AE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CD043-5128-FE16-0A6F-392A2A26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3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49B3-6A1E-C7CE-EB4B-AFC93C2A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ADA69-0FDC-4B68-D59A-A5DDE46F0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F46F4-1EDA-276A-BB56-8FFBE86E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C88C6-9B7E-68F1-C450-A816E461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3ABA4-5221-7A5C-F5DD-4D3B0D4C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5A45E-68F0-910B-4A69-E780F6AC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6BB38-1E26-A978-E113-34AE4375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301BE-F2F1-4BAA-B032-2B088D4F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3DB69-B025-E211-3D6C-6BC48AC1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3C364-667E-847D-5ACB-A1D18C3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8B82-69BD-C9B0-F9D4-CD995272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D21F5-5C60-ED17-C997-4BFAED1E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1B029-A7F0-8B8B-6379-5CF01927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5853-10F7-F28B-FCB2-398BA0EA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CA9B-41EF-5628-8F0D-5802F88D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C2F7-5587-A548-2E00-79A4D7DC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6346C-A6AB-2ADB-087E-A374384C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2B46C-8EA5-3A08-9176-64C24EC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8933D-4C9E-B113-4C6B-C374DDE9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F86E1-A35D-F33C-FFA1-E34B39D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B7F53-DA8D-15F2-884E-B2EBEB48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F8E3F-0C38-81CA-364A-64EAF47F1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D8C64-56F2-E9DC-9807-96E7E5FC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98E8A-9B08-71D6-5C2D-16E9E27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0A113-ED3E-6BD8-0212-B0241D22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299DB-9779-A7F3-3BD8-D539DBEC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7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29F9E-EA90-CC31-B071-45151643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BB3FF-7524-6987-310E-1F478424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C84BC-141C-87B2-C270-12C4D097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488F7-1D95-C861-23F3-BDB09D54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83E0B-25FC-BDD2-A91D-726F2C3A1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7174F-CC5A-EDA7-68D7-C0DC2C83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DFC88C-92A9-9F75-4BE8-7FC4333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5E5EB-11D1-76B5-BC0E-93290D8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5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CC35C-01EE-4454-556A-F5BC8BA5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FB630-E100-53AA-2C33-208DC70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F1CFE2-6DF9-9BF5-319E-692F9B8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E173F-3C47-C3CD-567D-BA784BA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87B39F-86DD-5A93-1EC6-63549E6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66181E-3CFA-FBA9-1456-0642A41E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6D26F-A649-F048-DAFF-4248633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0C11-6739-90E6-DC3D-531D4DD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CBE16-91DB-D353-77B5-8D58F707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3B499-D0B8-8DC5-45A8-390F8219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94AA1-660D-ECBF-7E7B-B7E8B495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8E645-96BB-4B8E-179F-66B2E49F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E2B20-1B62-1F03-D9E5-FF4DC7A2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5E007-FCBB-479D-85B1-B4593AE8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42D87-BD7A-6855-64EF-E917AC6AF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FD993-8A4D-A879-B7EF-4AE99656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5EE7-C9F1-3030-9D01-0EAD6FC1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6EA67-241E-8587-2217-8045AA3D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DCA80-DA3E-4556-5A3F-D809C817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0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BFD816-0B75-EFB5-78BD-B7F04AB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C1C6A-A3E0-6726-AD67-25424F1A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9443-E921-8BE6-4399-00455A3F0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6AA4-3791-4FAD-94E9-B2DE0431663A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8D138-5C7A-0C4F-653E-D5C5DBF7C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944BC-32B8-6AC3-1A8C-5B5F4B22A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849D-034C-4749-AB4D-94BF57ABB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792EA9-2A1D-4320-8E05-DB5F2A5B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3635"/>
            <a:ext cx="10264062" cy="66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1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5D24BF-DEB1-BCEA-3A09-F12219E9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" y="295666"/>
            <a:ext cx="11714286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0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F23D2B-63FE-3D3F-9256-7252E94D0F81}"/>
              </a:ext>
            </a:extLst>
          </p:cNvPr>
          <p:cNvSpPr txBox="1"/>
          <p:nvPr/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7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流多处理器（</a:t>
            </a:r>
            <a:r>
              <a:rPr lang="en-US" altLang="zh-CN" dirty="0"/>
              <a:t>SM</a:t>
            </a:r>
            <a:r>
              <a:rPr lang="zh-CN" altLang="en-US" dirty="0"/>
              <a:t>：</a:t>
            </a:r>
            <a:r>
              <a:rPr lang="en-US" altLang="zh-CN" dirty="0"/>
              <a:t>Streaming Multiprocessors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8" name="文本框 8">
            <a:extLst>
              <a:ext uri="{FF2B5EF4-FFF2-40B4-BE49-F238E27FC236}">
                <a16:creationId xmlns:a16="http://schemas.microsoft.com/office/drawing/2014/main" id="{6EFB7BF0-9D89-2A43-ED14-D37031958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93347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10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C661E-F7D8-F80B-9489-9FB0F6E6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832C7E-1692-157E-9331-84C62894A821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SIMT</a:t>
            </a:r>
            <a:r>
              <a: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（单指令、多线程，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Instruction, Multiple Thread</a:t>
            </a:r>
            <a:r>
              <a: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</a:p>
        </p:txBody>
      </p:sp>
      <p:graphicFrame>
        <p:nvGraphicFramePr>
          <p:cNvPr id="28" name="文本框 8">
            <a:extLst>
              <a:ext uri="{FF2B5EF4-FFF2-40B4-BE49-F238E27FC236}">
                <a16:creationId xmlns:a16="http://schemas.microsoft.com/office/drawing/2014/main" id="{0E325A7C-F645-1553-A8D5-6A170590F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542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6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renyi fan</dc:creator>
  <cp:lastModifiedBy>renyi fan</cp:lastModifiedBy>
  <cp:revision>17</cp:revision>
  <dcterms:created xsi:type="dcterms:W3CDTF">2024-02-21T13:45:57Z</dcterms:created>
  <dcterms:modified xsi:type="dcterms:W3CDTF">2024-02-21T14:31:28Z</dcterms:modified>
</cp:coreProperties>
</file>