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7" r:id="rId7"/>
    <p:sldId id="338" r:id="rId8"/>
    <p:sldId id="339" r:id="rId9"/>
    <p:sldId id="340" r:id="rId10"/>
    <p:sldId id="335" r:id="rId11"/>
    <p:sldId id="3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32" y="25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/>
            <a:t>문단과 질의간</a:t>
          </a:r>
          <a:endParaRPr lang="en-US" altLang="ko-KR" sz="1400"/>
        </a:p>
        <a:p>
          <a:pPr latinLnBrk="1"/>
          <a:r>
            <a:rPr lang="ko-KR" altLang="en-US" sz="1400"/>
            <a:t> 유사도 측정</a:t>
          </a:r>
          <a:endParaRPr lang="en-US" altLang="ko-KR" sz="1400"/>
        </a:p>
        <a:p>
          <a:pPr latinLnBrk="1"/>
          <a:r>
            <a:rPr lang="en-US" altLang="ko-KR" sz="1400"/>
            <a:t>(</a:t>
          </a:r>
          <a:r>
            <a:rPr lang="ko-KR" altLang="en-US" sz="1400"/>
            <a:t>모델 학습</a:t>
          </a:r>
          <a:r>
            <a:rPr lang="en-US" altLang="ko-KR" sz="140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/>
            <a:t>유사도 측정</a:t>
          </a:r>
          <a:endParaRPr lang="en-US" altLang="ko-KR" sz="1400"/>
        </a:p>
        <a:p>
          <a:pPr latinLnBrk="1"/>
          <a:r>
            <a:rPr lang="en-US" altLang="ko-KR" sz="1400"/>
            <a:t>(</a:t>
          </a:r>
          <a:r>
            <a:rPr lang="ko-KR" altLang="en-US" sz="1400"/>
            <a:t>해당 문단 제시</a:t>
          </a:r>
          <a:r>
            <a:rPr lang="en-US" altLang="ko-KR" sz="1400"/>
            <a:t>)</a:t>
          </a:r>
          <a:endParaRPr lang="ko-KR" altLang="en-US" sz="140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/>
            <a:t>문단과 질의간</a:t>
          </a:r>
          <a:endParaRPr lang="en-US" altLang="ko-KR" sz="1400" kern="120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/>
            <a:t> 유사도 측정</a:t>
          </a:r>
          <a:endParaRPr lang="en-US" altLang="ko-KR" sz="1400" kern="120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(</a:t>
          </a:r>
          <a:r>
            <a:rPr lang="ko-KR" altLang="en-US" sz="1400" kern="1200"/>
            <a:t>모델 학습</a:t>
          </a:r>
          <a:r>
            <a:rPr lang="en-US" altLang="ko-KR" sz="1400" kern="120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/>
            <a:t>유사도 측정</a:t>
          </a:r>
          <a:endParaRPr lang="en-US" altLang="ko-KR" sz="1400" kern="120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(</a:t>
          </a:r>
          <a:r>
            <a:rPr lang="ko-KR" altLang="en-US" sz="1400" kern="1200"/>
            <a:t>해당 문단 제시</a:t>
          </a:r>
          <a:r>
            <a:rPr lang="en-US" altLang="ko-KR" sz="1400" kern="1200"/>
            <a:t>)</a:t>
          </a:r>
          <a:endParaRPr lang="ko-KR" altLang="en-US" sz="1400" kern="120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26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4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7" Type="http://schemas.openxmlformats.org/officeDocument/2006/relationships/image" Target="../media/image22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23" Type="http://schemas.openxmlformats.org/officeDocument/2006/relationships/image" Target="../media/image37.svg"/><Relationship Id="rId19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7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30.png"/><Relationship Id="rId18" Type="http://schemas.openxmlformats.org/officeDocument/2006/relationships/image" Target="../media/image88.svg"/><Relationship Id="rId26" Type="http://schemas.openxmlformats.org/officeDocument/2006/relationships/image" Target="../media/image34.png"/><Relationship Id="rId3" Type="http://schemas.openxmlformats.org/officeDocument/2006/relationships/image" Target="../media/image61.svg"/><Relationship Id="rId7" Type="http://schemas.openxmlformats.org/officeDocument/2006/relationships/image" Target="../media/image27.png"/><Relationship Id="rId12" Type="http://schemas.openxmlformats.org/officeDocument/2006/relationships/image" Target="../media/image82.svg"/><Relationship Id="rId17" Type="http://schemas.openxmlformats.org/officeDocument/2006/relationships/image" Target="../media/image32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9.png"/><Relationship Id="rId24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26.png"/><Relationship Id="rId10" Type="http://schemas.openxmlformats.org/officeDocument/2006/relationships/image" Target="../media/image80.svg"/><Relationship Id="rId19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4" Type="http://schemas.openxmlformats.org/officeDocument/2006/relationships/image" Target="../media/image35.png"/><Relationship Id="rId9" Type="http://schemas.openxmlformats.org/officeDocument/2006/relationships/image" Target="../media/image4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5" Type="http://schemas.openxmlformats.org/officeDocument/2006/relationships/image" Target="../media/image26.png"/><Relationship Id="rId10" Type="http://schemas.openxmlformats.org/officeDocument/2006/relationships/image" Target="../media/image40.png"/><Relationship Id="rId4" Type="http://schemas.openxmlformats.org/officeDocument/2006/relationships/image" Target="../media/image20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70340"/>
            <a:chOff x="6747213" y="1370504"/>
            <a:chExt cx="4736481" cy="1670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연세</a:t>
              </a:r>
              <a:r>
                <a:rPr lang="en-US" altLang="ko-KR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미래교육원</a:t>
              </a:r>
              <a:r>
                <a:rPr lang="en-US" altLang="ko-KR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장안문캠퍼스</a:t>
              </a:r>
              <a:r>
                <a:rPr lang="en-US" altLang="ko-KR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2311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불법 주차단속 데이터 분석을 통한 공영주차장 필요성 검토</a:t>
              </a:r>
              <a:endParaRPr lang="ko-KR" altLang="en-US" sz="4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700802"/>
            <a:chOff x="6768048" y="3882051"/>
            <a:chExt cx="5236249" cy="1700802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</a:t>
              </a:r>
              <a:r>
                <a:rPr lang="en-US" altLang="ko-KR" sz="24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4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공포의 </a:t>
              </a:r>
              <a:r>
                <a:rPr lang="ko-KR" altLang="en-US" sz="24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외인구단</a:t>
              </a:r>
              <a:endParaRPr lang="en-US" altLang="ko-KR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문성현</a:t>
              </a:r>
              <a:r>
                <a:rPr lang="en-US" altLang="ko-KR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이의형</a:t>
              </a:r>
              <a:r>
                <a:rPr lang="en-US" altLang="ko-KR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홍현하</a:t>
              </a:r>
              <a:r>
                <a:rPr lang="en-US" altLang="ko-KR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이종안</a:t>
              </a:r>
              <a:endParaRPr lang="en-US" altLang="ko-KR" sz="2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윤성혁</a:t>
              </a:r>
              <a:r>
                <a:rPr lang="ko-KR" altLang="en-US" sz="20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 선생님</a:t>
              </a:r>
              <a:endParaRPr lang="en-US" altLang="ko-KR" sz="2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불법 주정차 가상 시뮬레이션 구현</a:t>
              </a:r>
              <a:endParaRPr lang="ko-KR" altLang="en-US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67094" y="2738115"/>
              <a:ext cx="5051965" cy="1052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</a:t>
              </a:r>
              <a:r>
                <a:rPr lang="ko-KR" altLang="en-US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평가</a:t>
              </a:r>
              <a:endParaRPr lang="en-US" altLang="ko-KR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  - </a:t>
              </a:r>
              <a:r>
                <a:rPr lang="en-US" altLang="ko-KR" sz="16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10</a:t>
              </a:r>
              <a:r>
                <a:rPr lang="ko-KR" altLang="en-US" sz="16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만점중 </a:t>
              </a:r>
              <a:r>
                <a:rPr lang="en-US" altLang="ko-KR" sz="16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8</a:t>
              </a:r>
              <a:r>
                <a:rPr lang="ko-KR" altLang="en-US" sz="16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</a:t>
              </a:r>
              <a:endPara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5" y="4765869"/>
              <a:ext cx="4622911" cy="1274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</a:t>
              </a:r>
              <a:endParaRPr lang="en-US" altLang="ko-KR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20000"/>
                </a:lnSpc>
                <a:buFontTx/>
                <a:buChar char="-"/>
                <a:defRPr/>
              </a:pP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공원을 주차장으로 설치 가능한지 법적 검토 필요</a:t>
              </a:r>
              <a:endParaRPr lang="en-US" altLang="ko-KR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20000"/>
                </a:lnSpc>
                <a:buFontTx/>
                <a:buChar char="-"/>
                <a:defRPr/>
              </a:pP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머신러닝 등 빅데이터 분석기법 도입</a:t>
              </a:r>
              <a:r>
                <a:rPr lang="en-US" altLang="ko-KR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858214" y="4695995"/>
              <a:ext cx="4622911" cy="1532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</a:t>
              </a:r>
              <a:r>
                <a:rPr lang="ko-KR" altLang="en-US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성과 </a:t>
              </a:r>
              <a:r>
                <a:rPr lang="ko-KR" altLang="en-US" sz="16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</a:t>
              </a:r>
              <a:endPara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20000"/>
                </a:lnSpc>
                <a:buFontTx/>
                <a:buChar char="-"/>
                <a:defRPr/>
              </a:pP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</a:rPr>
                <a:t>지자체 공영주차장 설치 타당성 검토용역 등 과업 수행시 참여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</a:endParaRPr>
            </a:p>
            <a:p>
              <a:pPr marL="285750" indent="-285750">
                <a:lnSpc>
                  <a:spcPct val="120000"/>
                </a:lnSpc>
                <a:buFontTx/>
                <a:buChar char="-"/>
                <a:defRPr/>
              </a:pP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</a:rPr>
                <a:t>팀원 능력을 최대한 발휘하여 프로젝트를 마무리함</a:t>
              </a:r>
              <a:endPara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42026" y="2749707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843023" y="3175899"/>
              <a:ext cx="469605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잘한 점 </a:t>
              </a:r>
              <a:r>
                <a:rPr lang="en-US" altLang="ko-KR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팀결성이 조금 늦었음에도 불구하고 최상의 조합을 이뤄냈음</a:t>
              </a:r>
              <a:endParaRPr lang="en-US" altLang="ko-KR" sz="1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아쉬운 점 </a:t>
              </a:r>
              <a:r>
                <a:rPr lang="en-US" altLang="ko-KR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진행 중 배운 바 모든 기법을 적용을 못해본 점이 아쉬었음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09" y="2376079"/>
            <a:ext cx="4444752" cy="584775"/>
            <a:chOff x="6242109" y="2376079"/>
            <a:chExt cx="4444752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09" y="2376079"/>
              <a:ext cx="7716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628801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022761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6069391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2841309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1952836"/>
            <a:ext cx="2199087" cy="4115938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1952836"/>
            <a:ext cx="2199088" cy="4115938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주민 불편이 가장 많은 주차 민원 해소를 위해</a:t>
              </a:r>
              <a:r>
                <a:rPr lang="en-US" altLang="ko-KR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분석을 통한 문제해결 방안 도출 시도</a:t>
              </a:r>
              <a:endParaRPr lang="en-US" altLang="ko-KR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1952836"/>
            <a:ext cx="2199087" cy="4115938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399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생산가능인구 분석</a:t>
              </a:r>
              <a:endParaRPr lang="en-US" altLang="ko-KR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건축물대장</a:t>
              </a:r>
              <a:r>
                <a:rPr lang="en-US" altLang="ko-KR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공용주차자 등 주차 가능면적 산출</a:t>
              </a:r>
              <a:endPara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불법주정차 단속건수</a:t>
              </a:r>
              <a:r>
                <a:rPr lang="en-US" altLang="ko-KR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금원 분석</a:t>
              </a:r>
              <a:endPara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공영주차장 입지 분석</a:t>
              </a:r>
              <a:r>
                <a:rPr lang="en-US" altLang="ko-KR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A4A06D-5101-B6C5-2F44-97F7FFB0E367}"/>
              </a:ext>
            </a:extLst>
          </p:cNvPr>
          <p:cNvGrpSpPr/>
          <p:nvPr/>
        </p:nvGrpSpPr>
        <p:grpSpPr>
          <a:xfrm>
            <a:off x="5056724" y="2162785"/>
            <a:ext cx="2199087" cy="3905989"/>
            <a:chOff x="541891" y="2567441"/>
            <a:chExt cx="2122307" cy="3609702"/>
          </a:xfrm>
          <a:effectLst/>
        </p:grpSpPr>
        <p:sp>
          <p:nvSpPr>
            <p:cNvPr id="111" name="사각형: 둥근 위쪽 모서리 110">
              <a:extLst>
                <a:ext uri="{FF2B5EF4-FFF2-40B4-BE49-F238E27FC236}">
                  <a16:creationId xmlns:a16="http://schemas.microsoft.com/office/drawing/2014/main" id="{F72DAD37-8C9C-A1D9-B260-16DAC4007425}"/>
                </a:ext>
              </a:extLst>
            </p:cNvPr>
            <p:cNvSpPr/>
            <p:nvPr/>
          </p:nvSpPr>
          <p:spPr>
            <a:xfrm>
              <a:off x="541891" y="2567441"/>
              <a:ext cx="2122307" cy="3609702"/>
            </a:xfrm>
            <a:prstGeom prst="round2SameRect">
              <a:avLst/>
            </a:prstGeom>
            <a:solidFill>
              <a:srgbClr val="FCFDFE"/>
            </a:solidFill>
            <a:ln>
              <a:noFill/>
            </a:ln>
            <a:effectLst>
              <a:outerShdw blurRad="63500" sx="102000" sy="102000" algn="ctr" rotWithShape="0">
                <a:srgbClr val="3378C8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E7EC4F7-D4F8-F4A3-01C4-3E8C77147998}"/>
                </a:ext>
              </a:extLst>
            </p:cNvPr>
            <p:cNvSpPr/>
            <p:nvPr/>
          </p:nvSpPr>
          <p:spPr>
            <a:xfrm>
              <a:off x="541891" y="6034088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410AAFA-ABAB-A573-8432-15C5B3A0C32F}"/>
              </a:ext>
            </a:extLst>
          </p:cNvPr>
          <p:cNvGrpSpPr/>
          <p:nvPr/>
        </p:nvGrpSpPr>
        <p:grpSpPr>
          <a:xfrm>
            <a:off x="5944741" y="1952836"/>
            <a:ext cx="423053" cy="380856"/>
            <a:chOff x="450324" y="2128945"/>
            <a:chExt cx="889526" cy="766832"/>
          </a:xfrm>
        </p:grpSpPr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AE51D1FE-03C0-C049-C523-94B45875B5B1}"/>
                </a:ext>
              </a:extLst>
            </p:cNvPr>
            <p:cNvSpPr/>
            <p:nvPr/>
          </p:nvSpPr>
          <p:spPr>
            <a:xfrm>
              <a:off x="450324" y="2128945"/>
              <a:ext cx="889526" cy="766832"/>
            </a:xfrm>
            <a:prstGeom prst="hexagon">
              <a:avLst/>
            </a:prstGeom>
            <a:solidFill>
              <a:srgbClr val="3378C8"/>
            </a:solidFill>
            <a:ln w="12700">
              <a:solidFill>
                <a:srgbClr val="337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364AFCE3-9443-9AA3-E7F4-393D5C3EC046}"/>
                </a:ext>
              </a:extLst>
            </p:cNvPr>
            <p:cNvSpPr/>
            <p:nvPr/>
          </p:nvSpPr>
          <p:spPr>
            <a:xfrm rot="4666750">
              <a:off x="505813" y="2117833"/>
              <a:ext cx="667576" cy="698546"/>
            </a:xfrm>
            <a:custGeom>
              <a:avLst/>
              <a:gdLst>
                <a:gd name="connsiteX0" fmla="*/ 0 w 751712"/>
                <a:gd name="connsiteY0" fmla="*/ 497894 h 766419"/>
                <a:gd name="connsiteX1" fmla="*/ 107134 w 751712"/>
                <a:gd name="connsiteY1" fmla="*/ 3253 h 766419"/>
                <a:gd name="connsiteX2" fmla="*/ 119855 w 751712"/>
                <a:gd name="connsiteY2" fmla="*/ 0 h 766419"/>
                <a:gd name="connsiteX3" fmla="*/ 751712 w 751712"/>
                <a:gd name="connsiteY3" fmla="*/ 649798 h 766419"/>
                <a:gd name="connsiteX4" fmla="*/ 749455 w 751712"/>
                <a:gd name="connsiteY4" fmla="*/ 660217 h 766419"/>
                <a:gd name="connsiteX5" fmla="*/ 334147 w 751712"/>
                <a:gd name="connsiteY5" fmla="*/ 766419 h 766419"/>
                <a:gd name="connsiteX6" fmla="*/ 0 w 751712"/>
                <a:gd name="connsiteY6" fmla="*/ 497894 h 7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712" h="766419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alpha val="20000"/>
                  </a:schemeClr>
                </a:gs>
                <a:gs pos="0">
                  <a:srgbClr val="2069C2">
                    <a:alpha val="14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BB7FA7-4265-9252-35CB-18E831EA9EE9}"/>
                </a:ext>
              </a:extLst>
            </p:cNvPr>
            <p:cNvSpPr txBox="1"/>
            <p:nvPr/>
          </p:nvSpPr>
          <p:spPr>
            <a:xfrm>
              <a:off x="616568" y="2271884"/>
              <a:ext cx="557043" cy="53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/>
              <a:r>
                <a:rPr lang="en-US" altLang="ko-KR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rPr>
                <a:t>3</a:t>
              </a:r>
              <a:endPara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9313C-4C2B-5EE0-C9F0-90127689E2F1}"/>
              </a:ext>
            </a:extLst>
          </p:cNvPr>
          <p:cNvSpPr txBox="1"/>
          <p:nvPr/>
        </p:nvSpPr>
        <p:spPr>
          <a:xfrm>
            <a:off x="5273319" y="2695819"/>
            <a:ext cx="1765896" cy="73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장비 및</a:t>
            </a:r>
            <a:r>
              <a:rPr lang="en-US" altLang="ko-KR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</a:t>
            </a:r>
            <a:endParaRPr lang="en-US" altLang="ko-KR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5054374" y="4203141"/>
            <a:ext cx="2199087" cy="163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Anconda </a:t>
            </a:r>
            <a:r>
              <a:rPr lang="ko-KR" altLang="en-US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endParaRPr lang="en-US" altLang="ko-KR" sz="1200" b="1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</a:t>
            </a: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200" b="1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Streamlit</a:t>
            </a: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생성형 </a:t>
            </a: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AI(ChatGPT </a:t>
            </a:r>
            <a:r>
              <a:rPr lang="ko-KR" altLang="en-US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endParaRPr lang="en-US" altLang="ko-KR" sz="12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374B2A9-7830-9D16-5469-6D770935621E}"/>
              </a:ext>
            </a:extLst>
          </p:cNvPr>
          <p:cNvCxnSpPr>
            <a:cxnSpLocks/>
          </p:cNvCxnSpPr>
          <p:nvPr/>
        </p:nvCxnSpPr>
        <p:spPr>
          <a:xfrm>
            <a:off x="6045924" y="3994410"/>
            <a:ext cx="215986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1952836"/>
            <a:ext cx="2203786" cy="4115938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514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공용주차장 설치 필요성 및 근거 제시</a:t>
              </a:r>
              <a:endPara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공유주차장</a:t>
              </a:r>
              <a:r>
                <a:rPr lang="en-US" altLang="ko-KR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UAM(Urban Air Mobility) 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스테이션 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 아이디어 제시</a:t>
              </a:r>
              <a:endPara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인구 소멸 위기에 대한 </a:t>
              </a: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경각심 </a:t>
              </a:r>
              <a:r>
                <a:rPr lang="ko-KR" altLang="en-US" sz="1200" b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고취</a:t>
              </a:r>
              <a:endParaRPr lang="en-US" altLang="ko-KR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374B2A9-7830-9D16-5469-6D770935621E}"/>
              </a:ext>
            </a:extLst>
          </p:cNvPr>
          <p:cNvCxnSpPr>
            <a:cxnSpLocks/>
          </p:cNvCxnSpPr>
          <p:nvPr/>
        </p:nvCxnSpPr>
        <p:spPr>
          <a:xfrm>
            <a:off x="8364290" y="3996751"/>
            <a:ext cx="215986" cy="0"/>
          </a:xfrm>
          <a:prstGeom prst="line">
            <a:avLst/>
          </a:prstGeom>
          <a:ln w="19050">
            <a:solidFill>
              <a:srgbClr val="FFD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6140" y="4202715"/>
            <a:ext cx="2199087" cy="27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???</a:t>
            </a:r>
            <a:endParaRPr lang="en-US" altLang="ko-KR" sz="12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03668"/>
              </p:ext>
            </p:extLst>
          </p:nvPr>
        </p:nvGraphicFramePr>
        <p:xfrm>
          <a:off x="524528" y="2032404"/>
          <a:ext cx="11209117" cy="355981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224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737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69497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문성현</a:t>
                      </a:r>
                      <a:endParaRPr lang="ko-KR" altLang="en-US" sz="1600" b="1" i="0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총괄팀장</a:t>
                      </a:r>
                      <a:endParaRPr lang="ko-KR" altLang="en-US" sz="1600" b="1" i="0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이의형</a:t>
                      </a:r>
                      <a:endParaRPr lang="ko-KR" altLang="en-US" sz="1600" b="1" i="0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개발팀장</a:t>
                      </a:r>
                      <a:endParaRPr lang="en-US" altLang="ko-KR" sz="1600" b="1" i="0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홍현하</a:t>
                      </a:r>
                      <a:endParaRPr lang="ko-KR" altLang="en-US" sz="1600" b="1" i="0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lang="en-US" altLang="ko-KR" sz="1600" b="1" i="0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19527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이종완</a:t>
                      </a:r>
                      <a:endParaRPr lang="ko-KR" altLang="en-US" sz="1600" b="1" i="0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마케팅팀장</a:t>
                      </a:r>
                      <a:endParaRPr lang="ko-KR" altLang="en-US" sz="1600" b="1" i="0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93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윤성혁</a:t>
                      </a:r>
                      <a:endParaRPr lang="ko-KR" altLang="en-US" sz="1600" b="1" i="0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589305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2803014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2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811364" y="2803014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331559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331559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3342147"/>
            <a:ext cx="2283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시뮬레이션 구현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3399740"/>
            <a:ext cx="216867" cy="193294"/>
          </a:xfrm>
          <a:prstGeom prst="rect">
            <a:avLst/>
          </a:prstGeom>
        </p:spPr>
      </p:pic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03154F9-B8AC-372E-0CDB-A0DDCCE0AED9}"/>
              </a:ext>
            </a:extLst>
          </p:cNvPr>
          <p:cNvSpPr/>
          <p:nvPr/>
        </p:nvSpPr>
        <p:spPr>
          <a:xfrm>
            <a:off x="4525872" y="4541131"/>
            <a:ext cx="2974284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ACC4B7D-2BE7-C756-2D53-813C9C1FF2EE}"/>
              </a:ext>
            </a:extLst>
          </p:cNvPr>
          <p:cNvSpPr/>
          <p:nvPr/>
        </p:nvSpPr>
        <p:spPr>
          <a:xfrm>
            <a:off x="4525872" y="454113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EA2092-389C-0AA3-CDE5-12283C706BA3}"/>
              </a:ext>
            </a:extLst>
          </p:cNvPr>
          <p:cNvSpPr txBox="1"/>
          <p:nvPr/>
        </p:nvSpPr>
        <p:spPr>
          <a:xfrm>
            <a:off x="4943872" y="4628165"/>
            <a:ext cx="2572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방향 및 아이디어 제시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2" name="그래픽 181">
            <a:extLst>
              <a:ext uri="{FF2B5EF4-FFF2-40B4-BE49-F238E27FC236}">
                <a16:creationId xmlns:a16="http://schemas.microsoft.com/office/drawing/2014/main" id="{868BBF98-12BA-9238-1643-BF7C1BA2E8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02565" y="4615867"/>
            <a:ext cx="219805" cy="20148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823575" y="4541131"/>
            <a:ext cx="3244474" cy="358635"/>
            <a:chOff x="7579407" y="5045671"/>
            <a:chExt cx="3488642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0" y="5072228"/>
              <a:ext cx="29343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121785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476441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0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41805" y="3893059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41805" y="3893059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38969" y="3919616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09030" y="3977209"/>
            <a:ext cx="216867" cy="193294"/>
          </a:xfrm>
          <a:prstGeom prst="rect">
            <a:avLst/>
          </a:prstGeom>
        </p:spPr>
      </p:pic>
      <p:sp>
        <p:nvSpPr>
          <p:cNvPr id="65" name="사각형: 둥근 모서리 157">
            <a:extLst>
              <a:ext uri="{FF2B5EF4-FFF2-40B4-BE49-F238E27FC236}">
                <a16:creationId xmlns:a16="http://schemas.microsoft.com/office/drawing/2014/main" id="{FEA7CFED-846E-5236-EA65-8F066B703370}"/>
              </a:ext>
            </a:extLst>
          </p:cNvPr>
          <p:cNvSpPr/>
          <p:nvPr/>
        </p:nvSpPr>
        <p:spPr>
          <a:xfrm>
            <a:off x="7811363" y="3893059"/>
            <a:ext cx="3649233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F6B7CC6-DD9D-E65B-295A-7E37D0E9510A}"/>
              </a:ext>
            </a:extLst>
          </p:cNvPr>
          <p:cNvSpPr/>
          <p:nvPr/>
        </p:nvSpPr>
        <p:spPr>
          <a:xfrm>
            <a:off x="7811364" y="3893059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E9FBEB-C5FB-ED00-2326-8673D24E284C}"/>
              </a:ext>
            </a:extLst>
          </p:cNvPr>
          <p:cNvSpPr txBox="1"/>
          <p:nvPr/>
        </p:nvSpPr>
        <p:spPr>
          <a:xfrm>
            <a:off x="8365678" y="3919616"/>
            <a:ext cx="3166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생성형</a:t>
            </a:r>
            <a:r>
              <a:rPr lang="en-US" altLang="ko-KR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 등 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 시도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래픽 185">
            <a:extLst>
              <a:ext uri="{FF2B5EF4-FFF2-40B4-BE49-F238E27FC236}">
                <a16:creationId xmlns:a16="http://schemas.microsoft.com/office/drawing/2014/main" id="{F0589C36-6558-DE35-D2A0-47812F4991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882434" y="3958376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1009"/>
              </p:ext>
            </p:extLst>
          </p:nvPr>
        </p:nvGraphicFramePr>
        <p:xfrm>
          <a:off x="524528" y="1995956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7/5(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7/8(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 회의를 통해 지속적인 문제점 해결 노력 및 아이디어 도출</a:t>
                      </a:r>
                      <a:endParaRPr lang="en-US" altLang="ko-KR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7/15(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7/19(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7/22(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7/26(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중간보고 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7/29(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결과물 시각화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4641756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2471613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2471613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E9A50F4-E71B-661C-F76E-57AAD92A8ACF}"/>
              </a:ext>
            </a:extLst>
          </p:cNvPr>
          <p:cNvGrpSpPr/>
          <p:nvPr/>
        </p:nvGrpSpPr>
        <p:grpSpPr>
          <a:xfrm>
            <a:off x="4574111" y="3005013"/>
            <a:ext cx="2456768" cy="326913"/>
            <a:chOff x="4665552" y="3307757"/>
            <a:chExt cx="2629855" cy="35863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C02287B-1188-F76D-E52E-E08196FE2CEA}"/>
                </a:ext>
              </a:extLst>
            </p:cNvPr>
            <p:cNvSpPr/>
            <p:nvPr/>
          </p:nvSpPr>
          <p:spPr>
            <a:xfrm>
              <a:off x="4665552" y="3307757"/>
              <a:ext cx="2629855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1BC6DA3-FFD4-0534-D4E1-8B56407D7977}"/>
                </a:ext>
              </a:extLst>
            </p:cNvPr>
            <p:cNvSpPr/>
            <p:nvPr/>
          </p:nvSpPr>
          <p:spPr>
            <a:xfrm>
              <a:off x="4665552" y="3307757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8405A1-81F1-1A77-3467-B61984F7C156}"/>
              </a:ext>
            </a:extLst>
          </p:cNvPr>
          <p:cNvSpPr txBox="1"/>
          <p:nvPr/>
        </p:nvSpPr>
        <p:spPr>
          <a:xfrm>
            <a:off x="4927219" y="2941570"/>
            <a:ext cx="2121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데이터  및 수집 절차 정의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F0E84F05-8158-F45F-6103-1BF5031C7D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89702" y="3083446"/>
            <a:ext cx="149803" cy="1805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005013"/>
            <a:ext cx="1813239" cy="326913"/>
            <a:chOff x="7383738" y="3841157"/>
            <a:chExt cx="1813239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13239" cy="326913"/>
              <a:chOff x="4665552" y="3307757"/>
              <a:chExt cx="1813239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6013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b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3533650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결측치</a:t>
                </a:r>
                <a:r>
                  <a:rPr lang="en-US" altLang="ko-KR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 </a:t>
                </a:r>
                <a:r>
                  <a:rPr lang="ko-KR" altLang="en-US" sz="12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09A3379-4631-8276-AF8A-10994CDEF097}"/>
              </a:ext>
            </a:extLst>
          </p:cNvPr>
          <p:cNvSpPr/>
          <p:nvPr/>
        </p:nvSpPr>
        <p:spPr>
          <a:xfrm>
            <a:off x="4574111" y="4060700"/>
            <a:ext cx="2456768" cy="3269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907868" y="4093131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불법 주정차 단속건수 예측 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85CAA8B-560C-951E-7A12-FF6ED0E82B03}"/>
              </a:ext>
            </a:extLst>
          </p:cNvPr>
          <p:cNvSpPr/>
          <p:nvPr/>
        </p:nvSpPr>
        <p:spPr>
          <a:xfrm>
            <a:off x="4574110" y="4590925"/>
            <a:ext cx="3754137" cy="32691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A64813E-02E1-AB0E-776B-F41AF9BB336B}"/>
              </a:ext>
            </a:extLst>
          </p:cNvPr>
          <p:cNvSpPr/>
          <p:nvPr/>
        </p:nvSpPr>
        <p:spPr>
          <a:xfrm>
            <a:off x="4574111" y="4590925"/>
            <a:ext cx="335031" cy="326913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6BC604-1341-255F-4D68-038320EDB4D1}"/>
              </a:ext>
            </a:extLst>
          </p:cNvPr>
          <p:cNvSpPr txBox="1"/>
          <p:nvPr/>
        </p:nvSpPr>
        <p:spPr>
          <a:xfrm>
            <a:off x="4927219" y="4628165"/>
            <a:ext cx="35464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ctr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결과물 스트림릿으로 웹페이지 구현 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래픽 116">
            <a:extLst>
              <a:ext uri="{FF2B5EF4-FFF2-40B4-BE49-F238E27FC236}">
                <a16:creationId xmlns:a16="http://schemas.microsoft.com/office/drawing/2014/main" id="{01B09901-6B22-2819-F326-A2CC1AA6BA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89702" y="4669358"/>
            <a:ext cx="149803" cy="180532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id="{D020AD65-5473-489B-22AE-45FCA857C2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0054" y="4669358"/>
            <a:ext cx="149803" cy="180532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7383648" y="3537012"/>
            <a:ext cx="2324617" cy="326913"/>
            <a:chOff x="4574111" y="4369794"/>
            <a:chExt cx="2324617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024720" cy="326913"/>
                <a:chOff x="4665552" y="3307757"/>
                <a:chExt cx="2167368" cy="358635"/>
              </a:xfrm>
            </p:grpSpPr>
            <p:sp>
              <p:nvSpPr>
                <p:cNvPr id="96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1673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자료형 등 데이터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정규화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D4AF9CA9-195E-A7C9-670D-7BCD3B05EC8A}"/>
              </a:ext>
            </a:extLst>
          </p:cNvPr>
          <p:cNvSpPr/>
          <p:nvPr/>
        </p:nvSpPr>
        <p:spPr>
          <a:xfrm>
            <a:off x="4572837" y="4038191"/>
            <a:ext cx="335031" cy="326913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99" name="그래픽 117">
            <a:extLst>
              <a:ext uri="{FF2B5EF4-FFF2-40B4-BE49-F238E27FC236}">
                <a16:creationId xmlns:a16="http://schemas.microsoft.com/office/drawing/2014/main" id="{D020AD65-5473-489B-22AE-45FCA857C2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9153" y="4116623"/>
            <a:ext cx="149803" cy="180532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CB7853C-4AC9-1069-44B0-8817D1F1FD55}"/>
              </a:ext>
            </a:extLst>
          </p:cNvPr>
          <p:cNvGrpSpPr/>
          <p:nvPr/>
        </p:nvGrpSpPr>
        <p:grpSpPr>
          <a:xfrm>
            <a:off x="7392144" y="4038191"/>
            <a:ext cx="2024720" cy="326913"/>
            <a:chOff x="4665552" y="3307757"/>
            <a:chExt cx="2167368" cy="358635"/>
          </a:xfrm>
        </p:grpSpPr>
        <p:sp>
          <p:nvSpPr>
            <p:cNvPr id="113" name="사각형: 둥근 모서리 72">
              <a:extLst>
                <a:ext uri="{FF2B5EF4-FFF2-40B4-BE49-F238E27FC236}">
                  <a16:creationId xmlns:a16="http://schemas.microsoft.com/office/drawing/2014/main" id="{8E545408-E50B-6F90-D463-953D3929A35B}"/>
                </a:ext>
              </a:extLst>
            </p:cNvPr>
            <p:cNvSpPr/>
            <p:nvPr/>
          </p:nvSpPr>
          <p:spPr>
            <a:xfrm>
              <a:off x="4665552" y="3307757"/>
              <a:ext cx="216736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9F59F47-FAF7-0CDE-8C5F-5CB9BE8DB0C8}"/>
                </a:ext>
              </a:extLst>
            </p:cNvPr>
            <p:cNvSpPr/>
            <p:nvPr/>
          </p:nvSpPr>
          <p:spPr>
            <a:xfrm>
              <a:off x="4665552" y="3307757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7DBD37F-43AA-5CBF-7186-802468863128}"/>
              </a:ext>
            </a:extLst>
          </p:cNvPr>
          <p:cNvSpPr txBox="1"/>
          <p:nvPr/>
        </p:nvSpPr>
        <p:spPr>
          <a:xfrm>
            <a:off x="7745252" y="3969060"/>
            <a:ext cx="1971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주차문제 시물</a:t>
            </a:r>
            <a:endParaRPr lang="en-US" altLang="ko-KR" sz="1200" b="1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레이션 시도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래픽 109">
            <a:extLst>
              <a:ext uri="{FF2B5EF4-FFF2-40B4-BE49-F238E27FC236}">
                <a16:creationId xmlns:a16="http://schemas.microsoft.com/office/drawing/2014/main" id="{15183D72-F3C9-5CD5-A80E-1E66FBC59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07735" y="4111861"/>
            <a:ext cx="149803" cy="1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수집</a:t>
              </a:r>
              <a:r>
                <a:rPr lang="en-US" altLang="ko-KR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정제</a:t>
              </a:r>
              <a:r>
                <a:rPr lang="en-US" altLang="ko-KR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정규화</a:t>
              </a: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ARIMA </a:t>
              </a:r>
              <a:r>
                <a:rPr lang="ko-KR" altLang="en-US" b="1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모델을  활용한 불법 주정차 단속건수</a:t>
              </a:r>
              <a:r>
                <a:rPr lang="en-US" altLang="ko-KR" b="1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/</a:t>
              </a:r>
              <a:r>
                <a:rPr lang="ko-KR" altLang="en-US" b="1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금원 예측</a:t>
              </a: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공영주차장 입지 분석</a:t>
              </a:r>
              <a:endPara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공영주차장 설치시 효과 분석</a:t>
              </a:r>
              <a:r>
                <a:rPr lang="en-US" altLang="ko-KR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가설검정</a:t>
              </a:r>
              <a:r>
                <a:rPr lang="en-US" altLang="ko-KR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상관관계</a:t>
              </a:r>
              <a:r>
                <a:rPr lang="en-US" altLang="ko-KR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파급효과</a:t>
              </a:r>
              <a:r>
                <a:rPr lang="en-US" altLang="ko-KR" b="1" spc="-1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endPara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700</Words>
  <Application>Microsoft Office PowerPoint</Application>
  <PresentationFormat>와이드스크린</PresentationFormat>
  <Paragraphs>166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Charlie</cp:lastModifiedBy>
  <cp:revision>36</cp:revision>
  <dcterms:created xsi:type="dcterms:W3CDTF">2023-12-20T03:00:25Z</dcterms:created>
  <dcterms:modified xsi:type="dcterms:W3CDTF">2024-07-24T02:26:04Z</dcterms:modified>
</cp:coreProperties>
</file>