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864" r:id="rId2"/>
    <p:sldMasterId id="2147483866" r:id="rId3"/>
    <p:sldMasterId id="2147483869" r:id="rId4"/>
    <p:sldMasterId id="2147483872" r:id="rId5"/>
  </p:sldMasterIdLst>
  <p:notesMasterIdLst>
    <p:notesMasterId r:id="rId15"/>
  </p:notesMasterIdLst>
  <p:handoutMasterIdLst>
    <p:handoutMasterId r:id="rId16"/>
  </p:handoutMasterIdLst>
  <p:sldIdLst>
    <p:sldId id="300" r:id="rId6"/>
    <p:sldId id="298" r:id="rId7"/>
    <p:sldId id="309" r:id="rId8"/>
    <p:sldId id="310" r:id="rId9"/>
    <p:sldId id="311" r:id="rId10"/>
    <p:sldId id="313" r:id="rId11"/>
    <p:sldId id="312" r:id="rId12"/>
    <p:sldId id="314" r:id="rId13"/>
    <p:sldId id="315" r:id="rId14"/>
  </p:sldIdLst>
  <p:sldSz cx="12192000" cy="6858000"/>
  <p:notesSz cx="6889750" cy="100187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2"/>
    <a:srgbClr val="000000"/>
    <a:srgbClr val="4A596A"/>
    <a:srgbClr val="0079C2"/>
    <a:srgbClr val="8A9BAE"/>
    <a:srgbClr val="0051A3"/>
    <a:srgbClr val="004181"/>
    <a:srgbClr val="43B7F7"/>
    <a:srgbClr val="929AA4"/>
    <a:srgbClr val="CC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6318" autoAdjust="0"/>
  </p:normalViewPr>
  <p:slideViewPr>
    <p:cSldViewPr snapToGrid="0" showGuides="1">
      <p:cViewPr>
        <p:scale>
          <a:sx n="66" d="100"/>
          <a:sy n="66" d="100"/>
        </p:scale>
        <p:origin x="1354" y="4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52188"/>
    </p:cViewPr>
  </p:sorterViewPr>
  <p:notesViewPr>
    <p:cSldViewPr snapToGrid="0" showGuides="1">
      <p:cViewPr varScale="1">
        <p:scale>
          <a:sx n="77" d="100"/>
          <a:sy n="77" d="100"/>
        </p:scale>
        <p:origin x="2388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D0005-DD6C-4AA6-9543-B01BDE559B4D}" type="datetimeFigureOut">
              <a:rPr lang="ru-RU"/>
              <a:pPr>
                <a:defRPr/>
              </a:pPr>
              <a:t>29.09.2025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8B954-ADF2-4712-AA5A-293394101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57AF103-4D3C-4EA1-B312-535F71B34CD3}" type="datetimeFigureOut">
              <a:rPr lang="ru-RU"/>
              <a:pPr>
                <a:defRPr/>
              </a:pPr>
              <a:t>29.09.2025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90AB973-3156-4A16-9C53-876BCC91B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B973-3156-4A16-9C53-876BCC91BF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замены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50" y="-3175"/>
            <a:ext cx="6356350" cy="3648755"/>
          </a:xfrm>
          <a:prstGeom prst="rect">
            <a:avLst/>
          </a:prstGeom>
          <a:effectLst/>
        </p:spPr>
      </p:pic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-1" y="0"/>
            <a:ext cx="10056813" cy="2336800"/>
          </a:xfrm>
          <a:prstGeom prst="snip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/>
              </a:gs>
              <a:gs pos="80000">
                <a:srgbClr val="FFFFFF">
                  <a:alpha val="90000"/>
                </a:srgbClr>
              </a:gs>
              <a:gs pos="67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139" y="6340515"/>
            <a:ext cx="9182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00" b="0" kern="1200" spc="6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43139" y="1665289"/>
            <a:ext cx="7453312" cy="2342788"/>
          </a:xfrm>
          <a:prstGeom prst="rect">
            <a:avLst/>
          </a:prstGeom>
        </p:spPr>
        <p:txBody>
          <a:bodyPr lIns="0" tIns="0" rIns="0" bIns="72000" anchor="ctr" anchorCtr="0"/>
          <a:lstStyle>
            <a:lvl1pPr marL="0" marR="0" indent="0" algn="l" defTabSz="1217613" rtl="0" eaLnBrk="0" fontAlgn="base" latinLnBrk="0" hangingPunct="0">
              <a:lnSpc>
                <a:spcPts val="4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40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072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/>
        </p:nvSpPr>
        <p:spPr>
          <a:xfrm>
            <a:off x="0" y="1268413"/>
            <a:ext cx="10056814" cy="4537301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38" y="1665287"/>
            <a:ext cx="7453312" cy="3635375"/>
          </a:xfrm>
          <a:prstGeom prst="rect">
            <a:avLst/>
          </a:prstGeom>
        </p:spPr>
        <p:txBody>
          <a:bodyPr lIns="0" tIns="0" rIns="0" bIns="72000" anchor="ctr" anchorCtr="0"/>
          <a:lstStyle>
            <a:lvl1pPr>
              <a:lnSpc>
                <a:spcPts val="4400"/>
              </a:lnSpc>
              <a:spcBef>
                <a:spcPts val="0"/>
              </a:spcBef>
              <a:defRPr sz="4000" b="0" spc="6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 с долж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2662" y="1665287"/>
            <a:ext cx="7443788" cy="2339978"/>
          </a:xfrm>
          <a:prstGeom prst="rect">
            <a:avLst/>
          </a:prstGeom>
        </p:spPr>
        <p:txBody>
          <a:bodyPr lIns="0" tIns="0" rIns="0" bIns="72000" anchor="ctr" anchorCtr="0"/>
          <a:lstStyle>
            <a:lvl1pPr indent="0">
              <a:lnSpc>
                <a:spcPts val="4400"/>
              </a:lnSpc>
              <a:spcBef>
                <a:spcPts val="0"/>
              </a:spcBef>
              <a:defRPr sz="4000" b="0" spc="4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</p:spTree>
    <p:extLst>
      <p:ext uri="{BB962C8B-B14F-4D97-AF65-F5344CB8AC3E}">
        <p14:creationId xmlns:p14="http://schemas.microsoft.com/office/powerpoint/2010/main" val="324146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246928" y="152400"/>
            <a:ext cx="9681547" cy="8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ru-RU" altLang="ru-RU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6200000">
            <a:off x="1567877" y="591822"/>
            <a:ext cx="926302" cy="0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Текст 5"/>
          <p:cNvSpPr txBox="1">
            <a:spLocks/>
          </p:cNvSpPr>
          <p:nvPr/>
        </p:nvSpPr>
        <p:spPr>
          <a:xfrm>
            <a:off x="2243138" y="1665288"/>
            <a:ext cx="7453312" cy="2339977"/>
          </a:xfrm>
          <a:prstGeom prst="rect">
            <a:avLst/>
          </a:prstGeom>
        </p:spPr>
        <p:txBody>
          <a:bodyPr lIns="0" tIns="0" rIns="0" bIns="72000" anchor="ctr" anchorCtr="0">
            <a:noAutofit/>
          </a:bodyPr>
          <a:lstStyle>
            <a:lvl1pPr marL="0" marR="0" indent="0" algn="l" defTabSz="1217613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4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  <a:lvl2pPr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2pPr>
            <a:lvl3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3pPr>
            <a:lvl4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4pPr>
            <a:lvl5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045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335">
          <p15:clr>
            <a:srgbClr val="FBAE40"/>
          </p15:clr>
        </p15:guide>
        <p15:guide id="7" pos="6108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14">
          <p15:clr>
            <a:srgbClr val="F26B43"/>
          </p15:clr>
        </p15:guide>
        <p15:guide id="2" pos="166">
          <p15:clr>
            <a:srgbClr val="F26B43"/>
          </p15:clr>
        </p15:guide>
        <p15:guide id="3" pos="1277">
          <p15:clr>
            <a:srgbClr val="F26B43"/>
          </p15:clr>
        </p15:guide>
        <p15:guide id="4" pos="1413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1049">
          <p15:clr>
            <a:srgbClr val="F26B43"/>
          </p15:clr>
        </p15:guide>
        <p15:guide id="12" orient="horz" pos="2296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2976">
          <p15:clr>
            <a:srgbClr val="F26B43"/>
          </p15:clr>
        </p15:guide>
        <p15:guide id="15" pos="6108">
          <p15:clr>
            <a:srgbClr val="F26B43"/>
          </p15:clr>
        </p15:guide>
        <p15:guide id="16" pos="6335">
          <p15:clr>
            <a:srgbClr val="F26B43"/>
          </p15:clr>
        </p15:guide>
        <p15:guide id="17" pos="7197">
          <p15:clr>
            <a:srgbClr val="F26B43"/>
          </p15:clr>
        </p15:guide>
        <p15:guide id="18" orient="horz" pos="2523">
          <p15:clr>
            <a:srgbClr val="F26B43"/>
          </p15:clr>
        </p15:guide>
        <p15:guide id="19" orient="horz" pos="3498">
          <p15:clr>
            <a:srgbClr val="F26B43"/>
          </p15:clr>
        </p15:guide>
        <p15:guide id="20" orient="horz" pos="365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 txBox="1">
            <a:spLocks/>
          </p:cNvSpPr>
          <p:nvPr/>
        </p:nvSpPr>
        <p:spPr>
          <a:xfrm>
            <a:off x="279400" y="6351587"/>
            <a:ext cx="1228725" cy="2873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CA8AB40-D8E0-485A-87A4-1EECBD8ABE01}" type="slidenum">
              <a:rPr lang="ru-RU" sz="1867" b="1">
                <a:solidFill>
                  <a:srgbClr val="0079C2"/>
                </a:solidFill>
                <a:latin typeface="Arial Narrow" pitchFamily="34" charset="0"/>
              </a:rPr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867" b="1" dirty="0">
              <a:solidFill>
                <a:srgbClr val="0079C2"/>
              </a:solidFill>
              <a:latin typeface="Arial Narrow" pitchFamily="34" charset="0"/>
            </a:endParaRP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2025650" y="6307301"/>
            <a:ext cx="0" cy="371149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46928" y="6318250"/>
            <a:ext cx="9681547" cy="354013"/>
          </a:xfrm>
          <a:prstGeom prst="rect">
            <a:avLst/>
          </a:prstGeom>
        </p:spPr>
        <p:txBody>
          <a:bodyPr lIns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79C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Введение в </a:t>
            </a:r>
            <a:r>
              <a:rPr lang="en-US" altLang="ru-RU" smtClean="0"/>
              <a:t>Python</a:t>
            </a:r>
            <a:endParaRPr lang="ru-RU" alt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</p:sldLayoutIdLst>
  <p:hf sldNum="0" hdr="0" dt="0"/>
  <p:txStyles>
    <p:titleStyle>
      <a:lvl1pPr algn="l" defTabSz="1217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lang="ru-RU" sz="2600" b="1" kern="1200" dirty="0">
          <a:solidFill>
            <a:srgbClr val="0079C2"/>
          </a:solidFill>
          <a:latin typeface="Arial Narrow" pitchFamily="34" charset="0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2000" kern="1200" dirty="0">
          <a:solidFill>
            <a:srgbClr val="000000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orient="horz" pos="84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1277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pos="1413">
          <p15:clr>
            <a:srgbClr val="F26B43"/>
          </p15:clr>
        </p15:guide>
        <p15:guide id="8" pos="7514">
          <p15:clr>
            <a:srgbClr val="F26B43"/>
          </p15:clr>
        </p15:guide>
        <p15:guide id="9" pos="16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2274696" y="2127996"/>
            <a:ext cx="7443788" cy="2339978"/>
          </a:xfrm>
        </p:spPr>
        <p:txBody>
          <a:bodyPr/>
          <a:lstStyle/>
          <a:p>
            <a:pPr algn="ctr">
              <a:lnSpc>
                <a:spcPts val="6000"/>
              </a:lnSpc>
            </a:pPr>
            <a:r>
              <a:rPr lang="ru-RU" sz="4400" b="1" dirty="0"/>
              <a:t>Технология программирования и автоматизация обработки данных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Google Shape;97;p15"/>
          <p:cNvSpPr txBox="1">
            <a:spLocks/>
          </p:cNvSpPr>
          <p:nvPr/>
        </p:nvSpPr>
        <p:spPr>
          <a:xfrm>
            <a:off x="2390148" y="2252205"/>
            <a:ext cx="10653824" cy="1704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1217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ru-RU" sz="2600" b="1" kern="1200" dirty="0">
                <a:solidFill>
                  <a:srgbClr val="0079C2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2pPr>
            <a:lvl3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3pPr>
            <a:lvl4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4pPr>
            <a:lvl5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5pPr>
            <a:lvl6pPr marL="4572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6pPr>
            <a:lvl7pPr marL="9144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7pPr>
            <a:lvl8pPr marL="13716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8pPr>
            <a:lvl9pPr marL="18288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/>
              <a:t>Логические выражения, условный оператор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5088" y="1576867"/>
            <a:ext cx="1531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3</a:t>
            </a:r>
            <a:r>
              <a:rPr lang="ru-RU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endParaRPr lang="ru-RU" sz="1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5931" y="1847259"/>
            <a:ext cx="3090935" cy="2075769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(равно)</a:t>
            </a: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!=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(не равно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(больше)</a:t>
            </a: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(меньше)</a:t>
            </a: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(больше или равно)</a:t>
            </a:r>
          </a:p>
          <a:p>
            <a:pPr marL="0" lvl="1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&lt;=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(меньше или равно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20099" y="1407459"/>
            <a:ext cx="7273906" cy="2963902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 сравнения возвращают логическое значение: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ru-RU" altLang="ru-RU" sz="1800" b="1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можно использовать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многоместные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сравнения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вида: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&gt; b &gt; c &gt; 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Length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Width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!= </a:t>
            </a:r>
            <a:r>
              <a:rPr lang="ru-RU" altLang="ru-RU" sz="1800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Это эквивалентно логическому "И": (a &gt; b)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 &gt; c)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 &gt; d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0"/>
            <a:endParaRPr lang="en-US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Любое сравнение является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выражением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 его результат можно:</a:t>
            </a:r>
          </a:p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Выводить: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 &gt; b)</a:t>
            </a:r>
          </a:p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Присваивать имени: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is_greater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a &gt; b</a:t>
            </a:r>
          </a:p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Использовать в других выражениях: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(a + 1) &gt; (b - c / 2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7459" y="4563036"/>
            <a:ext cx="11286546" cy="1115206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Дополнительные операторы сравнения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Проверяет, являются ли операнды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и тем же объектом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(сравнивает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Проверяет, содержится ли элемент в последовательности (например, списке, строке, кортеже).</a:t>
            </a:r>
            <a:endParaRPr lang="en-US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25045" y="1315957"/>
            <a:ext cx="10417656" cy="1687219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Логические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операторы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спользуются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комбинирования условий: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(логическое И):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если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оба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операнда истинны.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(логическое ИЛИ):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если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хотя бы один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операнд истинен.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(логическое НЕ): Инвертирует логическое значение (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ru-RU" sz="1800" b="1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исключающее ИЛИ)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только один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операнд истинен.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25045" y="4665667"/>
            <a:ext cx="10417656" cy="1469309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вычисляет операнды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останавливается, как только результат становится известен: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Если a ложно, b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вычисляется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lvl="0" indent="-28575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Если a истинно, b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вычисляется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Операторы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возвращают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один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 операндов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(а не просто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25045" y="3216090"/>
            <a:ext cx="10417656" cy="1236663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безопасного сравнения чисел с плавающей точкой (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используйте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math.isclose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Пример: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math.isclose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(0.1 + 0.2, 0.3)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Прямое сравнение (==) может дать неверный результат из-за особенностей внутреннего представления.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83341" y="3706297"/>
            <a:ext cx="9861177" cy="2435427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3341" y="1161947"/>
            <a:ext cx="9861177" cy="2435427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Алгебра логики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77692"/>
              </p:ext>
            </p:extLst>
          </p:nvPr>
        </p:nvGraphicFramePr>
        <p:xfrm>
          <a:off x="3618753" y="1272121"/>
          <a:ext cx="34834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or </a:t>
                      </a:r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41367"/>
              </p:ext>
            </p:extLst>
          </p:nvPr>
        </p:nvGraphicFramePr>
        <p:xfrm>
          <a:off x="3618753" y="3801529"/>
          <a:ext cx="34834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or </a:t>
                      </a:r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  <a:endParaRPr lang="ru-RU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8593"/>
              </p:ext>
            </p:extLst>
          </p:nvPr>
        </p:nvGraphicFramePr>
        <p:xfrm>
          <a:off x="7422776" y="3796549"/>
          <a:ext cx="34834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and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and </a:t>
                      </a:r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  <a:endParaRPr lang="ru-RU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Пусто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  <a:endParaRPr lang="ru-RU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Непусто</a:t>
                      </a:r>
                      <a:endParaRPr lang="ru-RU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65295"/>
              </p:ext>
            </p:extLst>
          </p:nvPr>
        </p:nvGraphicFramePr>
        <p:xfrm>
          <a:off x="7422775" y="1267141"/>
          <a:ext cx="34834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and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and </a:t>
                      </a:r>
                      <a:r>
                        <a:rPr lang="en-US" sz="18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US" sz="18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False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True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537157" y="2108104"/>
            <a:ext cx="1727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математике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1364" y="4724403"/>
            <a:ext cx="95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8174" y="1267430"/>
            <a:ext cx="10984113" cy="710450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Блок кода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(тело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определяется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обязательным отступом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(обычно 4 пробела).</a:t>
            </a: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отступ — это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часть синтаксиса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8173" y="2161953"/>
            <a:ext cx="10984114" cy="1693108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Условием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может быть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любой объект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Объекты делятся на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пустые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False)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непустые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(True)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b="1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Эквивалентно </a:t>
            </a:r>
            <a:r>
              <a:rPr lang="ru-RU" altLang="ru-RU" sz="1800" b="1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b="1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0.0, 0+0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j,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""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(пустая строка),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[]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(пустой список),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(пустой кортеж),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{}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(пустой словарь),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(пустое множество)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остальные объекты (например, непустые строки, ненулевые числа) считаются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эквивалентны 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08904" y="4188662"/>
            <a:ext cx="2429005" cy="86177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>
                <a:solidFill>
                  <a:srgbClr val="4477FF"/>
                </a:solidFill>
                <a:latin typeface="courier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lang="ru-RU" sz="1400" dirty="0" err="1" smtClean="0">
                <a:solidFill>
                  <a:srgbClr val="7030A0"/>
                </a:solidFill>
                <a:latin typeface="courier"/>
              </a:rPr>
              <a:t>if</a:t>
            </a:r>
            <a:r>
              <a:rPr lang="ru-RU" sz="1400" dirty="0" smtClean="0">
                <a:latin typeface="courier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"/>
              </a:rPr>
              <a:t>условие</a:t>
            </a:r>
            <a:r>
              <a:rPr lang="ru-RU" sz="1400" dirty="0">
                <a:latin typeface="courier"/>
              </a:rPr>
              <a:t>: </a:t>
            </a:r>
            <a:endParaRPr lang="ru-RU" sz="1400" dirty="0" smtClean="0"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2</a:t>
            </a:r>
            <a:r>
              <a:rPr lang="ru-RU" sz="1400" dirty="0" smtClean="0">
                <a:latin typeface="courier"/>
              </a:rPr>
              <a:t>    </a:t>
            </a:r>
            <a:r>
              <a:rPr lang="en-US" sz="1400" dirty="0" smtClean="0">
                <a:latin typeface="courier"/>
              </a:rPr>
              <a:t> </a:t>
            </a:r>
            <a:r>
              <a:rPr lang="ru-RU" sz="1400" dirty="0" smtClean="0">
                <a:latin typeface="courier"/>
              </a:rPr>
              <a:t> # </a:t>
            </a:r>
            <a:r>
              <a:rPr lang="ru-RU" sz="1400" dirty="0">
                <a:latin typeface="courier"/>
              </a:rPr>
              <a:t>Блок </a:t>
            </a:r>
            <a:r>
              <a:rPr lang="ru-RU" sz="1400" dirty="0" smtClean="0">
                <a:latin typeface="courier"/>
              </a:rPr>
              <a:t>для </a:t>
            </a:r>
            <a:r>
              <a:rPr lang="en-US" sz="1400" dirty="0" smtClean="0">
                <a:latin typeface="courier"/>
              </a:rPr>
              <a:t>True</a:t>
            </a:r>
            <a:endParaRPr lang="ru-RU" sz="1400" dirty="0" smtClean="0"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3</a:t>
            </a:r>
            <a:r>
              <a:rPr lang="ru-RU" sz="1400" dirty="0" smtClean="0">
                <a:latin typeface="courier"/>
              </a:rPr>
              <a:t>   </a:t>
            </a:r>
            <a:r>
              <a:rPr lang="en-US" sz="1400" dirty="0" smtClean="0">
                <a:latin typeface="courier"/>
              </a:rPr>
              <a:t> </a:t>
            </a:r>
            <a:r>
              <a:rPr lang="ru-RU" sz="1400" dirty="0" smtClean="0">
                <a:latin typeface="courier"/>
              </a:rPr>
              <a:t>  команда-1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4</a:t>
            </a:r>
            <a:r>
              <a:rPr lang="ru-RU" altLang="ru-RU" sz="1400" dirty="0">
                <a:latin typeface="courier"/>
              </a:rPr>
              <a:t> </a:t>
            </a:r>
            <a:r>
              <a:rPr lang="ru-RU" altLang="ru-RU" sz="1400" dirty="0" smtClean="0">
                <a:latin typeface="courier"/>
              </a:rPr>
              <a:t> </a:t>
            </a:r>
            <a:r>
              <a:rPr lang="en-US" altLang="ru-RU" sz="1400" dirty="0" smtClean="0">
                <a:latin typeface="courier"/>
              </a:rPr>
              <a:t> </a:t>
            </a:r>
            <a:r>
              <a:rPr lang="ru-RU" altLang="ru-RU" sz="1400" dirty="0" smtClean="0">
                <a:latin typeface="courier"/>
              </a:rPr>
              <a:t>   команда-2</a:t>
            </a:r>
            <a:endParaRPr lang="ru-RU" sz="1400" dirty="0" smtClean="0">
              <a:latin typeface="courier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03351" y="4131591"/>
            <a:ext cx="2429005" cy="1292662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</a:rPr>
              <a:t>if</a:t>
            </a:r>
            <a:r>
              <a:rPr lang="en-US" sz="1400" dirty="0">
                <a:latin typeface="courier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"/>
              </a:rPr>
              <a:t>условие</a:t>
            </a:r>
            <a:r>
              <a:rPr lang="ru-RU" sz="1400" dirty="0">
                <a:latin typeface="courier"/>
              </a:rPr>
              <a:t>: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2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  </a:t>
            </a:r>
            <a:r>
              <a:rPr lang="ru-RU" sz="1400" dirty="0">
                <a:latin typeface="courier"/>
              </a:rPr>
              <a:t># Блок для </a:t>
            </a:r>
            <a:r>
              <a:rPr lang="en-US" sz="1400" dirty="0">
                <a:latin typeface="courier"/>
              </a:rPr>
              <a:t>True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3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   </a:t>
            </a:r>
            <a:r>
              <a:rPr lang="ru-RU" sz="1400" dirty="0">
                <a:latin typeface="courier"/>
              </a:rPr>
              <a:t>…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4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"/>
              </a:rPr>
              <a:t>е</a:t>
            </a:r>
            <a:r>
              <a:rPr lang="en-US" sz="1400" dirty="0" err="1">
                <a:solidFill>
                  <a:srgbClr val="7030A0"/>
                </a:solidFill>
                <a:latin typeface="courier"/>
              </a:rPr>
              <a:t>lse</a:t>
            </a:r>
            <a:r>
              <a:rPr lang="ru-RU" sz="1400" dirty="0">
                <a:latin typeface="courier"/>
              </a:rPr>
              <a:t>:</a:t>
            </a:r>
            <a:endParaRPr lang="ru-RU" altLang="ru-RU" sz="1400" dirty="0">
              <a:solidFill>
                <a:srgbClr val="7030A0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5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  </a:t>
            </a:r>
            <a:r>
              <a:rPr lang="ru-RU" sz="1400" dirty="0">
                <a:latin typeface="courier"/>
              </a:rPr>
              <a:t># Блок для </a:t>
            </a:r>
            <a:r>
              <a:rPr lang="en-US" sz="1400" dirty="0">
                <a:latin typeface="courier"/>
              </a:rPr>
              <a:t>False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6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   </a:t>
            </a:r>
            <a:r>
              <a:rPr lang="ru-RU" sz="1400" dirty="0" smtClean="0">
                <a:latin typeface="courier"/>
              </a:rPr>
              <a:t>…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919612" y="4092624"/>
            <a:ext cx="2773029" cy="1938992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"/>
              </a:rPr>
              <a:t>if</a:t>
            </a:r>
            <a:r>
              <a:rPr lang="en-US" sz="1400" dirty="0" smtClean="0">
                <a:latin typeface="courier"/>
              </a:rPr>
              <a:t> </a:t>
            </a:r>
            <a:r>
              <a:rPr lang="ru-RU" sz="1400" dirty="0" smtClean="0">
                <a:solidFill>
                  <a:srgbClr val="FF0000"/>
                </a:solidFill>
                <a:latin typeface="courier"/>
              </a:rPr>
              <a:t>условие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-1</a:t>
            </a:r>
            <a:r>
              <a:rPr lang="ru-RU" sz="1400" dirty="0" smtClean="0">
                <a:latin typeface="courier"/>
              </a:rPr>
              <a:t>:</a:t>
            </a:r>
            <a:endParaRPr lang="ru-RU" altLang="ru-RU" sz="1400" dirty="0" smtClean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2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  </a:t>
            </a:r>
            <a:r>
              <a:rPr lang="ru-RU" sz="1400" dirty="0" smtClean="0">
                <a:latin typeface="courier"/>
              </a:rPr>
              <a:t># Блок </a:t>
            </a:r>
            <a:r>
              <a:rPr lang="en-US" sz="1400" dirty="0" smtClean="0">
                <a:latin typeface="courier"/>
              </a:rPr>
              <a:t>1</a:t>
            </a:r>
            <a:endParaRPr lang="ru-RU" altLang="ru-RU" sz="1400" dirty="0" smtClean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3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"/>
              </a:rPr>
              <a:t>е</a:t>
            </a:r>
            <a:r>
              <a:rPr lang="en-US" sz="1400" dirty="0" err="1" smtClean="0">
                <a:solidFill>
                  <a:srgbClr val="7030A0"/>
                </a:solidFill>
                <a:latin typeface="courier"/>
              </a:rPr>
              <a:t>lif</a:t>
            </a:r>
            <a:r>
              <a:rPr lang="en-US" sz="1400" dirty="0" smtClean="0">
                <a:solidFill>
                  <a:srgbClr val="7030A0"/>
                </a:solidFill>
                <a:latin typeface="courier"/>
              </a:rPr>
              <a:t> </a:t>
            </a:r>
            <a:r>
              <a:rPr lang="ru-RU" sz="1400" dirty="0" smtClean="0">
                <a:solidFill>
                  <a:srgbClr val="FF0000"/>
                </a:solidFill>
                <a:latin typeface="courier"/>
              </a:rPr>
              <a:t>условие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-2</a:t>
            </a:r>
            <a:r>
              <a:rPr lang="ru-RU" sz="1400" dirty="0" smtClean="0">
                <a:latin typeface="courier"/>
              </a:rPr>
              <a:t>:</a:t>
            </a:r>
            <a:endParaRPr lang="ru-RU" altLang="ru-RU" sz="1400" dirty="0">
              <a:solidFill>
                <a:srgbClr val="7030A0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4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   </a:t>
            </a:r>
            <a:r>
              <a:rPr lang="ru-RU" sz="1400" dirty="0">
                <a:latin typeface="courier"/>
              </a:rPr>
              <a:t># Блок </a:t>
            </a:r>
            <a:r>
              <a:rPr lang="en-US" sz="1400" dirty="0" smtClean="0">
                <a:latin typeface="courier"/>
              </a:rPr>
              <a:t>2 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5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</a:t>
            </a:r>
            <a:r>
              <a:rPr lang="ru-RU" sz="1400" dirty="0" smtClean="0">
                <a:latin typeface="courier"/>
              </a:rPr>
              <a:t>…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6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err="1">
                <a:solidFill>
                  <a:srgbClr val="7030A0"/>
                </a:solidFill>
                <a:latin typeface="courier"/>
              </a:rPr>
              <a:t>e</a:t>
            </a:r>
            <a:r>
              <a:rPr lang="en-US" sz="1400" dirty="0" err="1" smtClean="0">
                <a:solidFill>
                  <a:srgbClr val="7030A0"/>
                </a:solidFill>
                <a:latin typeface="courier"/>
              </a:rPr>
              <a:t>lif</a:t>
            </a:r>
            <a:r>
              <a:rPr lang="en-US" sz="1400" dirty="0" smtClean="0">
                <a:solidFill>
                  <a:srgbClr val="7030A0"/>
                </a:solidFill>
                <a:latin typeface="courier"/>
              </a:rPr>
              <a:t> </a:t>
            </a:r>
            <a:r>
              <a:rPr lang="ru-RU" sz="1400" dirty="0" smtClean="0">
                <a:solidFill>
                  <a:srgbClr val="FF0000"/>
                </a:solidFill>
                <a:latin typeface="courier"/>
              </a:rPr>
              <a:t>условие-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N</a:t>
            </a:r>
            <a:r>
              <a:rPr lang="ru-RU" sz="1400" dirty="0" smtClean="0">
                <a:latin typeface="courier"/>
              </a:rPr>
              <a:t>:</a:t>
            </a:r>
            <a:endParaRPr lang="ru-RU" altLang="ru-RU" sz="1400" dirty="0">
              <a:solidFill>
                <a:srgbClr val="7030A0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7</a:t>
            </a: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   </a:t>
            </a:r>
            <a:r>
              <a:rPr lang="ru-RU" sz="1400" dirty="0">
                <a:latin typeface="courier"/>
              </a:rPr>
              <a:t># </a:t>
            </a:r>
            <a:r>
              <a:rPr lang="ru-RU" sz="1400" dirty="0" smtClean="0">
                <a:latin typeface="courier"/>
              </a:rPr>
              <a:t>Блок</a:t>
            </a:r>
            <a:r>
              <a:rPr lang="en-US" sz="1400" dirty="0" smtClean="0">
                <a:latin typeface="courier"/>
              </a:rPr>
              <a:t> </a:t>
            </a:r>
            <a:r>
              <a:rPr lang="en-US" sz="1400" dirty="0">
                <a:latin typeface="courier"/>
              </a:rPr>
              <a:t>N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8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  </a:t>
            </a:r>
            <a:r>
              <a:rPr lang="ru-RU" sz="1400" dirty="0">
                <a:solidFill>
                  <a:srgbClr val="7030A0"/>
                </a:solidFill>
                <a:latin typeface="courier"/>
              </a:rPr>
              <a:t>е</a:t>
            </a:r>
            <a:r>
              <a:rPr lang="en-US" sz="1400" dirty="0" err="1">
                <a:solidFill>
                  <a:srgbClr val="7030A0"/>
                </a:solidFill>
                <a:latin typeface="courier"/>
              </a:rPr>
              <a:t>lse</a:t>
            </a:r>
            <a:r>
              <a:rPr lang="ru-RU" sz="1400" dirty="0">
                <a:latin typeface="courier"/>
              </a:rPr>
              <a:t>:</a:t>
            </a:r>
            <a:endParaRPr lang="ru-RU" altLang="ru-RU" sz="1400" dirty="0">
              <a:solidFill>
                <a:srgbClr val="7030A0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9      </a:t>
            </a:r>
            <a:r>
              <a:rPr lang="ru-RU" sz="1400" dirty="0">
                <a:latin typeface="courier"/>
              </a:rPr>
              <a:t># </a:t>
            </a:r>
            <a:r>
              <a:rPr lang="ru-RU" sz="1400" dirty="0" smtClean="0">
                <a:latin typeface="courier"/>
              </a:rPr>
              <a:t>Все условия </a:t>
            </a:r>
            <a:r>
              <a:rPr lang="en-US" sz="1400" dirty="0" smtClean="0">
                <a:latin typeface="courier"/>
              </a:rPr>
              <a:t>False</a:t>
            </a:r>
            <a:endParaRPr lang="ru-RU" altLang="ru-RU" sz="1400" dirty="0">
              <a:solidFill>
                <a:srgbClr val="4477FF"/>
              </a:solidFill>
              <a:latin typeface="courier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08904" y="5798069"/>
            <a:ext cx="6188894" cy="21544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 err="1">
                <a:solidFill>
                  <a:srgbClr val="0077C2"/>
                </a:solidFill>
                <a:latin typeface="courier"/>
              </a:rPr>
              <a:t>выражение_для_True</a:t>
            </a:r>
            <a:r>
              <a:rPr lang="ru-RU" sz="1400" dirty="0">
                <a:latin typeface="courier"/>
              </a:rPr>
              <a:t> </a:t>
            </a:r>
            <a:r>
              <a:rPr lang="ru-RU" sz="1400" dirty="0" err="1">
                <a:solidFill>
                  <a:srgbClr val="7030A0"/>
                </a:solidFill>
                <a:latin typeface="courier"/>
              </a:rPr>
              <a:t>if</a:t>
            </a:r>
            <a:r>
              <a:rPr lang="ru-RU" sz="1400" dirty="0">
                <a:latin typeface="courier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urier"/>
              </a:rPr>
              <a:t>условие</a:t>
            </a:r>
            <a:r>
              <a:rPr lang="ru-RU" sz="1400" dirty="0">
                <a:latin typeface="courier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"/>
              </a:rPr>
              <a:t>е</a:t>
            </a:r>
            <a:r>
              <a:rPr lang="en-US" sz="1400" dirty="0" err="1">
                <a:solidFill>
                  <a:srgbClr val="7030A0"/>
                </a:solidFill>
                <a:latin typeface="courier"/>
              </a:rPr>
              <a:t>lse</a:t>
            </a:r>
            <a:r>
              <a:rPr lang="en-US" sz="1400" dirty="0">
                <a:solidFill>
                  <a:srgbClr val="7030A0"/>
                </a:solidFill>
                <a:latin typeface="courier"/>
              </a:rPr>
              <a:t> </a:t>
            </a:r>
            <a:r>
              <a:rPr lang="ru-RU" sz="1400" dirty="0" err="1">
                <a:solidFill>
                  <a:srgbClr val="0077C2"/>
                </a:solidFill>
                <a:latin typeface="courier"/>
              </a:rPr>
              <a:t>выражение_для_False</a:t>
            </a:r>
            <a:endParaRPr lang="ru-RU" sz="1400" dirty="0">
              <a:solidFill>
                <a:srgbClr val="0077C2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603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7493" y="1676839"/>
            <a:ext cx="6621849" cy="3125276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сравнивает значение выражения (слева) с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шаблонами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справа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altLang="ru-RU" sz="18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Типы шаблонов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Константа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Шаблон — это константа (1, '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'). Происходит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сопоставление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(проверка на равенство).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Имя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(Переменная):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Шаблон — это новое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имя.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Происходит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связывание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имени с объектом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Имя-заглушка _</a:t>
            </a:r>
            <a:r>
              <a:rPr lang="en-US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шаблона по умолчанию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Catch-all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сохраняет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полученное значение в текущем пространстве имен.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845425" y="2260271"/>
            <a:ext cx="3651641" cy="1508105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>
                <a:solidFill>
                  <a:srgbClr val="4477FF"/>
                </a:solidFill>
                <a:latin typeface="courier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match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int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(input()):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lang="en-US" altLang="ru-RU" sz="1400" dirty="0" smtClean="0">
                <a:solidFill>
                  <a:srgbClr val="A00000"/>
                </a:solidFill>
                <a:latin typeface="courier"/>
              </a:rPr>
              <a:t>    case 1: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lang="en-US" altLang="ru-RU" sz="1400" dirty="0">
                <a:latin typeface="courier"/>
              </a:rPr>
              <a:t> </a:t>
            </a:r>
            <a:r>
              <a:rPr lang="en-US" altLang="ru-RU" sz="1400" dirty="0" smtClean="0">
                <a:latin typeface="courier"/>
              </a:rPr>
              <a:t>   print(“One”)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lang="en-US" altLang="ru-RU" sz="1400" dirty="0" smtClean="0">
                <a:solidFill>
                  <a:srgbClr val="A00000"/>
                </a:solidFill>
                <a:latin typeface="courier"/>
              </a:rPr>
              <a:t>case 10: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lang="en-US" altLang="ru-RU" sz="1400" dirty="0" smtClean="0">
                <a:latin typeface="courier"/>
              </a:rPr>
              <a:t>print(“Ten”)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lang="en-US" altLang="ru-RU" sz="1400" dirty="0" smtClean="0">
                <a:solidFill>
                  <a:srgbClr val="A00000"/>
                </a:solidFill>
                <a:latin typeface="courier"/>
              </a:rPr>
              <a:t>case </a:t>
            </a:r>
            <a:r>
              <a:rPr lang="en-US" altLang="ru-RU" sz="1400" dirty="0" err="1" smtClean="0">
                <a:solidFill>
                  <a:srgbClr val="A00000"/>
                </a:solidFill>
                <a:latin typeface="courier"/>
              </a:rPr>
              <a:t>var</a:t>
            </a:r>
            <a:r>
              <a:rPr lang="en-US" altLang="ru-RU" sz="1400" dirty="0" smtClean="0">
                <a:solidFill>
                  <a:srgbClr val="A00000"/>
                </a:solidFill>
                <a:latin typeface="courier"/>
              </a:rPr>
              <a:t>: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7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lang="en-US" altLang="ru-RU" sz="1400" dirty="0" smtClean="0">
                <a:latin typeface="courier"/>
              </a:rPr>
              <a:t>print(</a:t>
            </a:r>
            <a:r>
              <a:rPr lang="en-US" altLang="ru-RU" sz="1400" dirty="0" err="1" smtClean="0">
                <a:latin typeface="courier"/>
              </a:rPr>
              <a:t>var</a:t>
            </a:r>
            <a:r>
              <a:rPr lang="en-US" altLang="ru-RU" sz="1400" dirty="0" smtClean="0">
                <a:latin typeface="courier"/>
              </a:rPr>
              <a:t>,”is unknown”)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727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20811" y="3929409"/>
            <a:ext cx="3634100" cy="984885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solidFill>
                  <a:srgbClr val="4477FF"/>
                </a:solidFill>
                <a:latin typeface="courier"/>
              </a:rPr>
              <a:t>1 </a:t>
            </a:r>
            <a:r>
              <a:rPr lang="ru-RU" altLang="ru-RU" sz="1600" dirty="0" smtClean="0">
                <a:solidFill>
                  <a:srgbClr val="A00000"/>
                </a:solidFill>
                <a:latin typeface="courier"/>
              </a:rPr>
              <a:t>Инициализация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solidFill>
                  <a:srgbClr val="4477FF"/>
                </a:solidFill>
                <a:latin typeface="courier"/>
              </a:rPr>
              <a:t>2 </a:t>
            </a:r>
            <a:r>
              <a:rPr lang="ru-RU" altLang="ru-RU" sz="1600" dirty="0" err="1">
                <a:solidFill>
                  <a:srgbClr val="A00000"/>
                </a:solidFill>
                <a:latin typeface="courier"/>
              </a:rPr>
              <a:t>while</a:t>
            </a:r>
            <a:r>
              <a:rPr lang="ru-RU" altLang="ru-RU" sz="1600" dirty="0">
                <a:solidFill>
                  <a:srgbClr val="A00000"/>
                </a:solidFill>
                <a:latin typeface="courier"/>
              </a:rPr>
              <a:t> </a:t>
            </a:r>
            <a:r>
              <a:rPr lang="ru-RU" altLang="ru-RU" sz="1600" dirty="0" smtClean="0">
                <a:solidFill>
                  <a:srgbClr val="A00000"/>
                </a:solidFill>
                <a:latin typeface="courier"/>
              </a:rPr>
              <a:t>условие</a:t>
            </a:r>
            <a:r>
              <a:rPr lang="ru-RU" altLang="ru-RU" sz="1600" dirty="0" smtClean="0">
                <a:latin typeface="courier"/>
              </a:rPr>
              <a:t>:</a:t>
            </a:r>
            <a:endParaRPr lang="ru-RU" altLang="ru-RU" sz="1600" dirty="0">
              <a:solidFill>
                <a:srgbClr val="4477FF"/>
              </a:solidFill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solidFill>
                  <a:srgbClr val="4477FF"/>
                </a:solidFill>
                <a:latin typeface="courier"/>
              </a:rPr>
              <a:t>3     </a:t>
            </a:r>
            <a:r>
              <a:rPr lang="ru-RU" altLang="ru-RU" sz="1600" dirty="0">
                <a:solidFill>
                  <a:srgbClr val="A00000"/>
                </a:solidFill>
                <a:latin typeface="courier"/>
              </a:rPr>
              <a:t>Т</a:t>
            </a:r>
            <a:r>
              <a:rPr lang="ru-RU" altLang="ru-RU" sz="1600" dirty="0" smtClean="0">
                <a:solidFill>
                  <a:srgbClr val="A00000"/>
                </a:solidFill>
                <a:latin typeface="courier"/>
              </a:rPr>
              <a:t>ело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 smtClean="0">
                <a:solidFill>
                  <a:srgbClr val="4477FF"/>
                </a:solidFill>
                <a:latin typeface="courier"/>
              </a:rPr>
              <a:t>4     </a:t>
            </a:r>
            <a:r>
              <a:rPr lang="ru-RU" altLang="ru-RU" sz="1600" dirty="0" smtClean="0">
                <a:solidFill>
                  <a:srgbClr val="A00000"/>
                </a:solidFill>
                <a:latin typeface="courier"/>
              </a:rPr>
              <a:t>Изменение условий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20811" y="5255685"/>
            <a:ext cx="2962349" cy="49244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solidFill>
                  <a:srgbClr val="4477FF"/>
                </a:solidFill>
                <a:latin typeface="courier"/>
              </a:rPr>
              <a:t>1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str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:=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input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600" dirty="0">
                <a:solidFill>
                  <a:srgbClr val="4477FF"/>
                </a:solidFill>
                <a:latin typeface="courier"/>
              </a:rPr>
              <a:t>2 </a:t>
            </a:r>
            <a:r>
              <a:rPr lang="en-US" altLang="ru-RU" sz="1600" dirty="0" smtClean="0">
                <a:solidFill>
                  <a:srgbClr val="4477FF"/>
                </a:solidFill>
                <a:latin typeface="courier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print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str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70055" y="3559036"/>
            <a:ext cx="3436838" cy="280076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>
                <a:solidFill>
                  <a:srgbClr val="4477FF"/>
                </a:solidFill>
                <a:latin typeface="courier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i &lt;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j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34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+i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Starting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from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 j)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5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j &lt;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66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(j)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7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j==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42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Found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 42"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9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break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j +=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4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en-US" altLang="ru-RU" sz="1400" dirty="0">
                <a:solidFill>
                  <a:srgbClr val="4477FF"/>
                </a:solidFill>
                <a:latin typeface="courier"/>
              </a:rPr>
              <a:t>1</a:t>
            </a:r>
            <a:r>
              <a:rPr lang="en-US" altLang="ru-RU" sz="1400" dirty="0" smtClean="0">
                <a:solidFill>
                  <a:srgbClr val="808080"/>
                </a:solidFill>
                <a:latin typeface="courier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print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"42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not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found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400" dirty="0" smtClean="0">
                <a:solidFill>
                  <a:srgbClr val="4477FF"/>
                </a:solidFill>
                <a:latin typeface="courier"/>
              </a:rPr>
              <a:t>1</a:t>
            </a:r>
            <a:r>
              <a:rPr lang="en-US" altLang="ru-RU" sz="1400" dirty="0" smtClean="0">
                <a:solidFill>
                  <a:srgbClr val="4477FF"/>
                </a:solidFill>
                <a:latin typeface="courier"/>
              </a:rPr>
              <a:t>3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 +=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2217" y="1185170"/>
            <a:ext cx="10940277" cy="2174117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Цикл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выполняет блок операторов,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условие истинно.</a:t>
            </a:r>
            <a:endParaRPr lang="en-US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Условие проверяется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перед каждой итерацией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то же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Понятие блока с отступом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что и в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800" b="1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Обязательный элемент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теле цикла должен быть оператор, который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конечном итоге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сделает условие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ложным</a:t>
            </a:r>
            <a:r>
              <a:rPr lang="en-US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условие никогда не станет ложным →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Бесконечный цикл</a:t>
            </a:r>
            <a:r>
              <a:rPr lang="ru-RU" altLang="ru-RU" sz="18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break, continue, else </a:t>
            </a:r>
            <a:r>
              <a:rPr lang="ru-RU" dirty="0" smtClean="0"/>
              <a:t>для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8516" y="1928248"/>
            <a:ext cx="10940277" cy="3433129"/>
          </a:xfrm>
          <a:prstGeom prst="rect">
            <a:avLst/>
          </a:prstGeom>
          <a:solidFill>
            <a:srgbClr val="EEF8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ru-RU" altLang="ru-RU" sz="1800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Операторы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  <a:endParaRPr lang="ru-RU" altLang="ru-RU" sz="1800" b="1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Немедленно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прерывает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выполнение цикла и передает управление оператору, следующему за циклом.</a:t>
            </a:r>
            <a:r>
              <a:rPr lang="en-US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для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досрочного выхода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из цикла.</a:t>
            </a:r>
          </a:p>
          <a:p>
            <a:pPr lvl="0"/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Пропускает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оставшуюся часть текущей итерации и переходит к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следующей проверке условия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для пропуска части кода при выполнении определенного условия.</a:t>
            </a:r>
          </a:p>
          <a:p>
            <a:pPr lvl="0"/>
            <a:endParaRPr lang="ru-RU" altLang="ru-RU" sz="1800" b="1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Блок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для цикла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endParaRPr lang="ru-RU" altLang="ru-RU" sz="1800" b="1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Блок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для цикла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выполняется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один раз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после того, как цикл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нормально завершился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(когда условие стало ложным).</a:t>
            </a: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Блок </a:t>
            </a:r>
            <a:r>
              <a:rPr lang="ru-RU" altLang="ru-RU" sz="1800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800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выполняется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если цикл был прерван оператором </a:t>
            </a:r>
            <a:r>
              <a:rPr lang="ru-RU" altLang="ru-RU" sz="1800" b="1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r>
              <a:rPr lang="ru-RU" altLang="ru-RU" sz="18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Используется для ситуаций, когда нужно выполнить код, только если не было "аварийного" выхода.</a:t>
            </a:r>
            <a:endParaRPr lang="ru-RU" altLang="ru-RU" sz="18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замены титула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азпром ВНИИГАЗ_Основной титул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Основной титул" id="{C397697F-F5E1-4298-A648-3DC45A8263DA}" vid="{9BE9E90D-8CDA-425F-BD50-9BB6D7E31679}"/>
    </a:ext>
  </a:extLst>
</a:theme>
</file>

<file path=ppt/theme/theme3.xml><?xml version="1.0" encoding="utf-8"?>
<a:theme xmlns:a="http://schemas.openxmlformats.org/drawingml/2006/main" name="Газпром ВНИИГАЗ_Шмуцтитулы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Шмуцтитулы" id="{5F303918-08FC-4850-AA74-3F40398BD930}" vid="{354D9BAA-3665-4909-BAE5-D51A27A7D6DF}"/>
    </a:ext>
  </a:extLst>
</a:theme>
</file>

<file path=ppt/theme/theme4.xml><?xml version="1.0" encoding="utf-8"?>
<a:theme xmlns:a="http://schemas.openxmlformats.org/drawingml/2006/main" name="Газпром ВНИИГАЗ_Типовые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Газпром ВНИИГАЗ_Типовые" id="{32D3D2F1-3E8A-4560-A7AD-937C36AE1383}" vid="{2DE00677-BDF2-4C88-86FA-F05D27BA9E75}"/>
    </a:ext>
  </a:extLst>
</a:theme>
</file>

<file path=ppt/theme/theme5.xml><?xml version="1.0" encoding="utf-8"?>
<a:theme xmlns:a="http://schemas.openxmlformats.org/drawingml/2006/main" name="Газпром ВНИИГАЗ_Спасибо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Спасибо" id="{BA32FC82-268B-4C6A-B9AE-63B85559129D}" vid="{9F1884DA-6748-46E7-BE0B-48E86C89EB8C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15123</TotalTime>
  <Words>972</Words>
  <Application>Microsoft Office PowerPoint</Application>
  <PresentationFormat>Широкоэкранный</PresentationFormat>
  <Paragraphs>190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Arial Narrow</vt:lpstr>
      <vt:lpstr>Calibri</vt:lpstr>
      <vt:lpstr>courier</vt:lpstr>
      <vt:lpstr>Segoe UI</vt:lpstr>
      <vt:lpstr>Для замены титула</vt:lpstr>
      <vt:lpstr>Газпром ВНИИГАЗ_Основной титул</vt:lpstr>
      <vt:lpstr>Газпром ВНИИГАЗ_Шмуцтитулы</vt:lpstr>
      <vt:lpstr>Газпром ВНИИГАЗ_Типовые</vt:lpstr>
      <vt:lpstr>Газпром ВНИИГАЗ_Спасибо</vt:lpstr>
      <vt:lpstr>Презентация PowerPoint</vt:lpstr>
      <vt:lpstr>Презентация PowerPoint</vt:lpstr>
      <vt:lpstr>Сравнения</vt:lpstr>
      <vt:lpstr>Логические операторы</vt:lpstr>
      <vt:lpstr>Алгебра логики</vt:lpstr>
      <vt:lpstr>Условный оператор if</vt:lpstr>
      <vt:lpstr>Условный оператор if</vt:lpstr>
      <vt:lpstr>Цикл while</vt:lpstr>
      <vt:lpstr>break, continue, else для while</vt:lpstr>
    </vt:vector>
  </TitlesOfParts>
  <Company>OOO Gazprom VNIIGAZ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K_Remishevskaya</dc:creator>
  <cp:lastModifiedBy>cc</cp:lastModifiedBy>
  <cp:revision>1166</cp:revision>
  <cp:lastPrinted>2019-09-16T14:00:21Z</cp:lastPrinted>
  <dcterms:created xsi:type="dcterms:W3CDTF">2019-09-13T09:31:10Z</dcterms:created>
  <dcterms:modified xsi:type="dcterms:W3CDTF">2025-09-29T08:13:10Z</dcterms:modified>
</cp:coreProperties>
</file>