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  <p:sldMasterId id="2147483864" r:id="rId2"/>
    <p:sldMasterId id="2147483866" r:id="rId3"/>
    <p:sldMasterId id="2147483869" r:id="rId4"/>
    <p:sldMasterId id="2147483872" r:id="rId5"/>
  </p:sldMasterIdLst>
  <p:notesMasterIdLst>
    <p:notesMasterId r:id="rId12"/>
  </p:notesMasterIdLst>
  <p:handoutMasterIdLst>
    <p:handoutMasterId r:id="rId13"/>
  </p:handoutMasterIdLst>
  <p:sldIdLst>
    <p:sldId id="300" r:id="rId6"/>
    <p:sldId id="298" r:id="rId7"/>
    <p:sldId id="306" r:id="rId8"/>
    <p:sldId id="307" r:id="rId9"/>
    <p:sldId id="308" r:id="rId10"/>
    <p:sldId id="309" r:id="rId11"/>
  </p:sldIdLst>
  <p:sldSz cx="12192000" cy="6858000"/>
  <p:notesSz cx="6889750" cy="100187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2"/>
    <a:srgbClr val="000000"/>
    <a:srgbClr val="4A596A"/>
    <a:srgbClr val="0079C2"/>
    <a:srgbClr val="8A9BAE"/>
    <a:srgbClr val="0051A3"/>
    <a:srgbClr val="004181"/>
    <a:srgbClr val="43B7F7"/>
    <a:srgbClr val="929AA4"/>
    <a:srgbClr val="CC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 autoAdjust="0"/>
    <p:restoredTop sz="96318" autoAdjust="0"/>
  </p:normalViewPr>
  <p:slideViewPr>
    <p:cSldViewPr snapToGrid="0" showGuides="1">
      <p:cViewPr varScale="1">
        <p:scale>
          <a:sx n="54" d="100"/>
          <a:sy n="54" d="100"/>
        </p:scale>
        <p:origin x="240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52188"/>
    </p:cViewPr>
  </p:sorterViewPr>
  <p:notesViewPr>
    <p:cSldViewPr snapToGrid="0" showGuides="1">
      <p:cViewPr varScale="1">
        <p:scale>
          <a:sx n="77" d="100"/>
          <a:sy n="77" d="100"/>
        </p:scale>
        <p:origin x="2388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1D0005-DD6C-4AA6-9543-B01BDE559B4D}" type="datetimeFigureOut">
              <a:rPr lang="ru-RU"/>
              <a:pPr>
                <a:defRPr/>
              </a:pPr>
              <a:t>02.10.2025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D8B954-ADF2-4712-AA5A-2933941017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1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57AF103-4D3C-4EA1-B312-535F71B34CD3}" type="datetimeFigureOut">
              <a:rPr lang="ru-RU"/>
              <a:pPr>
                <a:defRPr/>
              </a:pPr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1800" cy="394493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90AB973-3156-4A16-9C53-876BCC91BF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AB973-3156-4A16-9C53-876BCC91BFC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3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я замены титу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9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5650" y="-3175"/>
            <a:ext cx="6356350" cy="3648755"/>
          </a:xfrm>
          <a:prstGeom prst="rect">
            <a:avLst/>
          </a:prstGeom>
          <a:effectLst/>
        </p:spPr>
      </p:pic>
      <p:sp>
        <p:nvSpPr>
          <p:cNvPr id="20" name="Прямоугольник с двумя усеченными противолежащими углами 19"/>
          <p:cNvSpPr/>
          <p:nvPr/>
        </p:nvSpPr>
        <p:spPr>
          <a:xfrm>
            <a:off x="-1" y="0"/>
            <a:ext cx="10056813" cy="2336800"/>
          </a:xfrm>
          <a:prstGeom prst="snip2DiagRect">
            <a:avLst>
              <a:gd name="adj1" fmla="val 0"/>
              <a:gd name="adj2" fmla="val 0"/>
            </a:avLst>
          </a:prstGeom>
          <a:gradFill>
            <a:gsLst>
              <a:gs pos="0">
                <a:schemeClr val="bg1"/>
              </a:gs>
              <a:gs pos="80000">
                <a:srgbClr val="FFFFFF">
                  <a:alpha val="90000"/>
                </a:srgbClr>
              </a:gs>
              <a:gs pos="67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2243139" y="6340515"/>
            <a:ext cx="91820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00" b="0" kern="1200" spc="6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43139" y="1665289"/>
            <a:ext cx="7453312" cy="2342788"/>
          </a:xfrm>
          <a:prstGeom prst="rect">
            <a:avLst/>
          </a:prstGeom>
        </p:spPr>
        <p:txBody>
          <a:bodyPr lIns="0" tIns="0" rIns="0" bIns="72000" anchor="ctr" anchorCtr="0"/>
          <a:lstStyle>
            <a:lvl1pPr marL="0" marR="0" indent="0" algn="l" defTabSz="1217613" rtl="0" eaLnBrk="0" fontAlgn="base" latinLnBrk="0" hangingPunct="0">
              <a:lnSpc>
                <a:spcPts val="4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40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107213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5"/>
          <p:cNvSpPr/>
          <p:nvPr/>
        </p:nvSpPr>
        <p:spPr>
          <a:xfrm>
            <a:off x="0" y="1268413"/>
            <a:ext cx="10056814" cy="4537301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2243138" y="1665287"/>
            <a:ext cx="7453312" cy="3635375"/>
          </a:xfrm>
          <a:prstGeom prst="rect">
            <a:avLst/>
          </a:prstGeom>
        </p:spPr>
        <p:txBody>
          <a:bodyPr lIns="0" tIns="0" rIns="0" bIns="72000" anchor="ctr" anchorCtr="0"/>
          <a:lstStyle>
            <a:lvl1pPr>
              <a:lnSpc>
                <a:spcPts val="4400"/>
              </a:lnSpc>
              <a:spcBef>
                <a:spcPts val="0"/>
              </a:spcBef>
              <a:defRPr sz="4000" b="0" spc="6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256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 с долж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2662" y="1665287"/>
            <a:ext cx="7443788" cy="2339978"/>
          </a:xfrm>
          <a:prstGeom prst="rect">
            <a:avLst/>
          </a:prstGeom>
        </p:spPr>
        <p:txBody>
          <a:bodyPr lIns="0" tIns="0" rIns="0" bIns="72000" anchor="ctr" anchorCtr="0"/>
          <a:lstStyle>
            <a:lvl1pPr indent="0">
              <a:lnSpc>
                <a:spcPts val="4400"/>
              </a:lnSpc>
              <a:spcBef>
                <a:spcPts val="0"/>
              </a:spcBef>
              <a:defRPr sz="4000" b="0" spc="4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</p:spTree>
    <p:extLst>
      <p:ext uri="{BB962C8B-B14F-4D97-AF65-F5344CB8AC3E}">
        <p14:creationId xmlns:p14="http://schemas.microsoft.com/office/powerpoint/2010/main" val="3241463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2246928" y="152400"/>
            <a:ext cx="9681547" cy="83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ru-RU" altLang="ru-RU" dirty="0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rot="16200000">
            <a:off x="1567877" y="591822"/>
            <a:ext cx="926302" cy="0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26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6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Текст 5"/>
          <p:cNvSpPr txBox="1">
            <a:spLocks/>
          </p:cNvSpPr>
          <p:nvPr/>
        </p:nvSpPr>
        <p:spPr>
          <a:xfrm>
            <a:off x="2243138" y="1665288"/>
            <a:ext cx="7453312" cy="2339977"/>
          </a:xfrm>
          <a:prstGeom prst="rect">
            <a:avLst/>
          </a:prstGeom>
        </p:spPr>
        <p:txBody>
          <a:bodyPr lIns="0" tIns="0" rIns="0" bIns="72000" anchor="ctr" anchorCtr="0">
            <a:noAutofit/>
          </a:bodyPr>
          <a:lstStyle>
            <a:lvl1pPr marL="0" marR="0" indent="0" algn="l" defTabSz="1217613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4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  <a:lvl2pPr indent="-3794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2pPr>
            <a:lvl3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3pPr>
            <a:lvl4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4pPr>
            <a:lvl5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2045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335">
          <p15:clr>
            <a:srgbClr val="FBAE40"/>
          </p15:clr>
        </p15:guide>
        <p15:guide id="7" pos="6108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78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14">
          <p15:clr>
            <a:srgbClr val="F26B43"/>
          </p15:clr>
        </p15:guide>
        <p15:guide id="2" pos="166">
          <p15:clr>
            <a:srgbClr val="F26B43"/>
          </p15:clr>
        </p15:guide>
        <p15:guide id="3" pos="1277">
          <p15:clr>
            <a:srgbClr val="F26B43"/>
          </p15:clr>
        </p15:guide>
        <p15:guide id="4" pos="1413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572">
          <p15:clr>
            <a:srgbClr val="F26B43"/>
          </p15:clr>
        </p15:guide>
        <p15:guide id="8" orient="horz" pos="663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1049">
          <p15:clr>
            <a:srgbClr val="F26B43"/>
          </p15:clr>
        </p15:guide>
        <p15:guide id="12" orient="horz" pos="2296">
          <p15:clr>
            <a:srgbClr val="F26B43"/>
          </p15:clr>
        </p15:guide>
        <p15:guide id="13" orient="horz" pos="2772">
          <p15:clr>
            <a:srgbClr val="F26B43"/>
          </p15:clr>
        </p15:guide>
        <p15:guide id="14" orient="horz" pos="2976">
          <p15:clr>
            <a:srgbClr val="F26B43"/>
          </p15:clr>
        </p15:guide>
        <p15:guide id="15" pos="6108">
          <p15:clr>
            <a:srgbClr val="F26B43"/>
          </p15:clr>
        </p15:guide>
        <p15:guide id="16" pos="6335">
          <p15:clr>
            <a:srgbClr val="F26B43"/>
          </p15:clr>
        </p15:guide>
        <p15:guide id="17" pos="7197">
          <p15:clr>
            <a:srgbClr val="F26B43"/>
          </p15:clr>
        </p15:guide>
        <p15:guide id="18" orient="horz" pos="2523">
          <p15:clr>
            <a:srgbClr val="F26B43"/>
          </p15:clr>
        </p15:guide>
        <p15:guide id="19" orient="horz" pos="3498">
          <p15:clr>
            <a:srgbClr val="F26B43"/>
          </p15:clr>
        </p15:guide>
        <p15:guide id="20" orient="horz" pos="365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 txBox="1">
            <a:spLocks/>
          </p:cNvSpPr>
          <p:nvPr/>
        </p:nvSpPr>
        <p:spPr>
          <a:xfrm>
            <a:off x="279400" y="6351587"/>
            <a:ext cx="1228725" cy="2873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CA8AB40-D8E0-485A-87A4-1EECBD8ABE01}" type="slidenum">
              <a:rPr lang="ru-RU" sz="1867" b="1">
                <a:solidFill>
                  <a:srgbClr val="0079C2"/>
                </a:solidFill>
                <a:latin typeface="Arial Narrow" pitchFamily="34" charset="0"/>
              </a:rPr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867" b="1" dirty="0">
              <a:solidFill>
                <a:srgbClr val="0079C2"/>
              </a:solidFill>
              <a:latin typeface="Arial Narrow" pitchFamily="34" charset="0"/>
            </a:endParaRPr>
          </a:p>
        </p:txBody>
      </p:sp>
      <p:sp>
        <p:nvSpPr>
          <p:cNvPr id="3083" name="Line 7"/>
          <p:cNvSpPr>
            <a:spLocks noChangeShapeType="1"/>
          </p:cNvSpPr>
          <p:nvPr/>
        </p:nvSpPr>
        <p:spPr bwMode="auto">
          <a:xfrm>
            <a:off x="2025650" y="6307301"/>
            <a:ext cx="0" cy="371149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4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46928" y="6318250"/>
            <a:ext cx="9681547" cy="354013"/>
          </a:xfrm>
          <a:prstGeom prst="rect">
            <a:avLst/>
          </a:prstGeom>
        </p:spPr>
        <p:txBody>
          <a:bodyPr lIns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79C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Введение в </a:t>
            </a:r>
            <a:r>
              <a:rPr lang="en-US" altLang="ru-RU" smtClean="0"/>
              <a:t>Python</a:t>
            </a:r>
            <a:endParaRPr lang="ru-RU" alt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9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</p:sldLayoutIdLst>
  <p:hf sldNum="0" hdr="0" dt="0"/>
  <p:txStyles>
    <p:titleStyle>
      <a:lvl1pPr algn="l" defTabSz="1217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lang="ru-RU" sz="2600" b="1" kern="1200" dirty="0">
          <a:solidFill>
            <a:srgbClr val="0079C2"/>
          </a:solidFill>
          <a:latin typeface="Arial Narrow" pitchFamily="34" charset="0"/>
          <a:ea typeface="+mj-ea"/>
          <a:cs typeface="+mj-cs"/>
        </a:defRPr>
      </a:lvl1pPr>
      <a:lvl2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2pPr>
      <a:lvl3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3pPr>
      <a:lvl4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4pPr>
      <a:lvl5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5pPr>
      <a:lvl6pPr marL="4572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6pPr>
      <a:lvl7pPr marL="9144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7pPr>
      <a:lvl8pPr marL="13716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8pPr>
      <a:lvl9pPr marL="18288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2000" kern="1200" dirty="0">
          <a:solidFill>
            <a:srgbClr val="000000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orient="horz" pos="845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1277">
          <p15:clr>
            <a:srgbClr val="F26B43"/>
          </p15:clr>
        </p15:guide>
        <p15:guide id="6" orient="horz" pos="572">
          <p15:clr>
            <a:srgbClr val="F26B43"/>
          </p15:clr>
        </p15:guide>
        <p15:guide id="7" pos="1413">
          <p15:clr>
            <a:srgbClr val="F26B43"/>
          </p15:clr>
        </p15:guide>
        <p15:guide id="8" pos="7514">
          <p15:clr>
            <a:srgbClr val="F26B43"/>
          </p15:clr>
        </p15:guide>
        <p15:guide id="9" pos="166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9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8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2274696" y="2127996"/>
            <a:ext cx="7443788" cy="2339978"/>
          </a:xfrm>
        </p:spPr>
        <p:txBody>
          <a:bodyPr/>
          <a:lstStyle/>
          <a:p>
            <a:pPr algn="ctr">
              <a:lnSpc>
                <a:spcPts val="6000"/>
              </a:lnSpc>
            </a:pPr>
            <a:r>
              <a:rPr lang="ru-RU" sz="4400" b="1" dirty="0"/>
              <a:t>Технология программирования и автоматизация обработки данных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69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Google Shape;97;p15"/>
          <p:cNvSpPr txBox="1">
            <a:spLocks/>
          </p:cNvSpPr>
          <p:nvPr/>
        </p:nvSpPr>
        <p:spPr>
          <a:xfrm>
            <a:off x="2390148" y="2252205"/>
            <a:ext cx="10653824" cy="1704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1217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lang="ru-RU" sz="2600" b="1" kern="1200" dirty="0">
                <a:solidFill>
                  <a:srgbClr val="0079C2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2pPr>
            <a:lvl3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3pPr>
            <a:lvl4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4pPr>
            <a:lvl5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5pPr>
            <a:lvl6pPr marL="4572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6pPr>
            <a:lvl7pPr marL="9144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7pPr>
            <a:lvl8pPr marL="13716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8pPr>
            <a:lvl9pPr marL="18288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800" dirty="0"/>
              <a:t>Условный оператор </a:t>
            </a:r>
            <a:endParaRPr lang="ru-RU" sz="4800" dirty="0" smtClean="0"/>
          </a:p>
          <a:p>
            <a:pPr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800" dirty="0" smtClean="0"/>
              <a:t>и </a:t>
            </a:r>
            <a:r>
              <a:rPr lang="ru-RU" sz="4800" dirty="0"/>
              <a:t>сравнения </a:t>
            </a:r>
            <a:endParaRPr lang="ru-RU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65088" y="1576867"/>
            <a:ext cx="15311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5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endParaRPr lang="ru-RU" sz="11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227" y="1205012"/>
            <a:ext cx="115412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1</a:t>
            </a:r>
          </a:p>
          <a:p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математике функция </a:t>
            </a:r>
            <a:r>
              <a:rPr lang="ru-RU" altLang="ru-RU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 (знак числа) определена так: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 = 1,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x &gt; 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 = -1, если x &lt; 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 = 0, если x = 0.</a:t>
            </a:r>
          </a:p>
          <a:p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данного числа x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выведите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значение </a:t>
            </a:r>
            <a:r>
              <a:rPr lang="ru-RU" altLang="ru-RU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(x). 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2</a:t>
            </a:r>
          </a:p>
          <a:p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Дано натуральное число – номер года. Требуется определить, является ли год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високосным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Если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год является високосным, то выведите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иначе выведите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григорианском календаре каждый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четвёртый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год является високосным. Но каждый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сотый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год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является, однако каждый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четырёхсотый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снова является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високосным. То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есть 1900 год не был високосным, но 1600 был.</a:t>
            </a:r>
          </a:p>
          <a:p>
            <a:endParaRPr lang="en-US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3</a:t>
            </a:r>
          </a:p>
          <a:p>
            <a:pPr lvl="0"/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четыре числа от 1 до 8: (x1​,y1​) — координаты первой клетки и (x2​,y2​) — координаты второй клетки. Определите, может ли шахматный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конь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попасть с первой клетки на вторую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одним ходом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Выведите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3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9756" y="1189623"/>
            <a:ext cx="1103329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4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два целых числа A и B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alt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Выведите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все числа от A до B включительно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A&lt;B, выведите их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порядке возрастания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противном случае (A≥B), выведите их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порядке убывания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5</a:t>
            </a: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целые числа (по одному, каждое с новой строки)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пока не будет введён 0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Посчитайте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выведите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количество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чисел, введённых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нуля. (Сам ноль в подсчёт не включается).</a:t>
            </a:r>
            <a:endParaRPr lang="en-US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en-US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целые числа (по одному, каждое с новой строки)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пока не будет введён 0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Найдите среди них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наибольшее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наименьшее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число.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вещественные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числа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 три в строке через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запятую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считаем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их координатами точек (не менее одной тройки). Конец ввода —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пустая строка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Вывести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минимальный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объём содержащего все точки параллелепипеда со сторонами, параллельными осям координат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8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6377" y="1116826"/>
            <a:ext cx="1140794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Заданы две клетки шахматной доски координатами (x1​,y1​) и (x2​,y2​) (четыре числа от 1 до 8). Если они покрашены в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один цвет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то выведите слово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а если в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разные цвета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— то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четыре числа от 1 до 8: (x1​,y1​) и (x2​,y2​). Определите, может ли шахматная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ладья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попасть с первой клетки на вторую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одним ходом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Выведите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три целых числа A, B и C. Определите,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сколько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среди них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совпадающих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пар. Программа должна вывести одно из чисел: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(если все три числа совпадают)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(если ровно два числа совпадают)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(если все числа различны)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четыре числа от 1 до 8: (x1​,y1​) и (x2​,y2​). Определите, может ли шахматная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ладья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попасть с первой клетки на вторую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одним ходом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Выведите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0663" y="1212075"/>
            <a:ext cx="1139366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Шоколадка имеет вид прямоугольника, разделенного на N×M долек. Программа получает на вход три числа: N, M и K. Определите, можно ли одним прямолинейным разломом отломить часть, состоящую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ровно из K долек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Выведите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два целых числа A и B, причём A&gt;B.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Выведите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все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нечётные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числа от A до B включительно, в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порядке убывания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целые неотрицательные числа (по одному, каждое с новой строки)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пока не будет введён 0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Вычислите и выведите сумму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всех чисел, которые были введены до первого нуля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целые неотрицательные числа (по одному, каждое с новой строки). Ввод заканчивается, когда пользователь вводит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пустую строку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Подсчитайте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выведите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количество чисел, равных нулю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среди всех введенных чисел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52719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замены титула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Газпром ВНИИГАЗ_Основной титул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Основной титул" id="{C397697F-F5E1-4298-A648-3DC45A8263DA}" vid="{9BE9E90D-8CDA-425F-BD50-9BB6D7E31679}"/>
    </a:ext>
  </a:extLst>
</a:theme>
</file>

<file path=ppt/theme/theme3.xml><?xml version="1.0" encoding="utf-8"?>
<a:theme xmlns:a="http://schemas.openxmlformats.org/drawingml/2006/main" name="Газпром ВНИИГАЗ_Шмуцтитулы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Шмуцтитулы" id="{5F303918-08FC-4850-AA74-3F40398BD930}" vid="{354D9BAA-3665-4909-BAE5-D51A27A7D6DF}"/>
    </a:ext>
  </a:extLst>
</a:theme>
</file>

<file path=ppt/theme/theme4.xml><?xml version="1.0" encoding="utf-8"?>
<a:theme xmlns:a="http://schemas.openxmlformats.org/drawingml/2006/main" name="Газпром ВНИИГАЗ_Типовые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Газпром ВНИИГАЗ_Типовые" id="{32D3D2F1-3E8A-4560-A7AD-937C36AE1383}" vid="{2DE00677-BDF2-4C88-86FA-F05D27BA9E75}"/>
    </a:ext>
  </a:extLst>
</a:theme>
</file>

<file path=ppt/theme/theme5.xml><?xml version="1.0" encoding="utf-8"?>
<a:theme xmlns:a="http://schemas.openxmlformats.org/drawingml/2006/main" name="Газпром ВНИИГАЗ_Спасибо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Спасибо" id="{BA32FC82-268B-4C6A-B9AE-63B85559129D}" vid="{9F1884DA-6748-46E7-BE0B-48E86C89EB8C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20497</TotalTime>
  <Words>697</Words>
  <Application>Microsoft Office PowerPoint</Application>
  <PresentationFormat>Широкоэкранный</PresentationFormat>
  <Paragraphs>65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Segoe UI</vt:lpstr>
      <vt:lpstr>Для замены титула</vt:lpstr>
      <vt:lpstr>Газпром ВНИИГАЗ_Основной титул</vt:lpstr>
      <vt:lpstr>Газпром ВНИИГАЗ_Шмуцтитулы</vt:lpstr>
      <vt:lpstr>Газпром ВНИИГАЗ_Типовые</vt:lpstr>
      <vt:lpstr>Газпром ВНИИГАЗ_Спасибо</vt:lpstr>
      <vt:lpstr>Презентация PowerPoint</vt:lpstr>
      <vt:lpstr>Презентация PowerPoint</vt:lpstr>
      <vt:lpstr>Задачи</vt:lpstr>
      <vt:lpstr>Задачи</vt:lpstr>
      <vt:lpstr>Задачи</vt:lpstr>
      <vt:lpstr>Задачи</vt:lpstr>
    </vt:vector>
  </TitlesOfParts>
  <Company>OOO Gazprom VNIIGAZ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K_Remishevskaya</dc:creator>
  <cp:lastModifiedBy>cc</cp:lastModifiedBy>
  <cp:revision>1165</cp:revision>
  <cp:lastPrinted>2019-09-16T14:00:21Z</cp:lastPrinted>
  <dcterms:created xsi:type="dcterms:W3CDTF">2019-09-13T09:31:10Z</dcterms:created>
  <dcterms:modified xsi:type="dcterms:W3CDTF">2025-10-02T09:39:20Z</dcterms:modified>
</cp:coreProperties>
</file>