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8503"/>
  </p:normalViewPr>
  <p:slideViewPr>
    <p:cSldViewPr snapToGrid="0">
      <p:cViewPr varScale="1">
        <p:scale>
          <a:sx n="99" d="100"/>
          <a:sy n="99" d="100"/>
        </p:scale>
        <p:origin x="1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A8CAD-F671-C648-AD69-01DFC2C6504D}" type="datetimeFigureOut">
              <a:rPr lang="en-US" smtClean="0"/>
              <a:t>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B3EFE-E5D6-9F46-A485-0D1A1B98F39B}" type="slidenum">
              <a:rPr lang="en-US" smtClean="0"/>
              <a:t>‹#›</a:t>
            </a:fld>
            <a:endParaRPr lang="en-US"/>
          </a:p>
        </p:txBody>
      </p:sp>
    </p:spTree>
    <p:extLst>
      <p:ext uri="{BB962C8B-B14F-4D97-AF65-F5344CB8AC3E}">
        <p14:creationId xmlns:p14="http://schemas.microsoft.com/office/powerpoint/2010/main" val="3814461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Jon Fryman and today I am going to be presenting a very informative session regarding generating stock predictions for 12 of the largest U.S. based tech companies</a:t>
            </a:r>
          </a:p>
          <a:p>
            <a:endParaRPr lang="en-US" dirty="0"/>
          </a:p>
          <a:p>
            <a:r>
              <a:rPr lang="en-US" dirty="0"/>
              <a:t>Before getting started, a little background about me</a:t>
            </a:r>
          </a:p>
          <a:p>
            <a:endParaRPr lang="en-US" dirty="0"/>
          </a:p>
          <a:p>
            <a:r>
              <a:rPr lang="en-US" dirty="0"/>
              <a:t>Like I said, my name is Jon Fryman</a:t>
            </a:r>
          </a:p>
          <a:p>
            <a:r>
              <a:rPr lang="en-US" dirty="0"/>
              <a:t>* I am located in the Toledo Ohio area</a:t>
            </a:r>
          </a:p>
          <a:p>
            <a:r>
              <a:rPr lang="en-US" dirty="0"/>
              <a:t>* I have been working in the information technology industry for more than 15 years</a:t>
            </a:r>
          </a:p>
          <a:p>
            <a:r>
              <a:rPr lang="en-US" dirty="0"/>
              <a:t>* I am a 2021 graduate of Western Governors University with a Bachelors in Computer Science</a:t>
            </a:r>
          </a:p>
          <a:p>
            <a:r>
              <a:rPr lang="en-US" dirty="0"/>
              <a:t>* I am currently pursing a Masters in Data Analytics, also from Western Governors University</a:t>
            </a:r>
          </a:p>
        </p:txBody>
      </p:sp>
      <p:sp>
        <p:nvSpPr>
          <p:cNvPr id="4" name="Slide Number Placeholder 3"/>
          <p:cNvSpPr>
            <a:spLocks noGrp="1"/>
          </p:cNvSpPr>
          <p:nvPr>
            <p:ph type="sldNum" sz="quarter" idx="5"/>
          </p:nvPr>
        </p:nvSpPr>
        <p:spPr/>
        <p:txBody>
          <a:bodyPr/>
          <a:lstStyle/>
          <a:p>
            <a:fld id="{58DB3EFE-E5D6-9F46-A485-0D1A1B98F39B}" type="slidenum">
              <a:rPr lang="en-US" smtClean="0"/>
              <a:t>2</a:t>
            </a:fld>
            <a:endParaRPr lang="en-US"/>
          </a:p>
        </p:txBody>
      </p:sp>
    </p:spTree>
    <p:extLst>
      <p:ext uri="{BB962C8B-B14F-4D97-AF65-F5344CB8AC3E}">
        <p14:creationId xmlns:p14="http://schemas.microsoft.com/office/powerpoint/2010/main" val="1055138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off the presentation, a little background on the problem being researched: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1) As we all know, the stock market can be filled with great uncertainty and a lot of daily fluctuation</a:t>
            </a:r>
          </a:p>
          <a:p>
            <a:endParaRPr lang="en-US" dirty="0"/>
          </a:p>
          <a:p>
            <a:r>
              <a:rPr lang="en-US" dirty="0"/>
              <a:t>2) Taking that into account, it is extremely important to make an attempt at identifying trends to help facilitate educated investing</a:t>
            </a:r>
          </a:p>
          <a:p>
            <a:endParaRPr lang="en-US" dirty="0"/>
          </a:p>
          <a:p>
            <a:r>
              <a:rPr lang="en-US" dirty="0"/>
              <a:t>3) In an effort to help facilitate the previously mentioned educated investing, there is an effort to develop a method that allows investments to be made based upon predictions of what future stock performance may look like</a:t>
            </a:r>
          </a:p>
          <a:p>
            <a:endParaRPr lang="en-US" dirty="0"/>
          </a:p>
          <a:p>
            <a:endParaRPr lang="en-US" dirty="0"/>
          </a:p>
          <a:p>
            <a:r>
              <a:rPr lang="en-US" dirty="0"/>
              <a:t>4) The hypothesis for the current research that is being presented today is to identify if the closing price for a specific stock can be predicted with a Mean Absolute Percentage Error (MAPE) below 20%.</a:t>
            </a:r>
          </a:p>
          <a:p>
            <a:endParaRPr lang="en-US" dirty="0"/>
          </a:p>
          <a:p>
            <a:r>
              <a:rPr lang="en-US" dirty="0"/>
              <a:t>To more easily explain, the hypothesis is seeking to determine if a stock closing price can be predicted with an accuracy of 80% or greater when compared to its historical actual closing price</a:t>
            </a:r>
          </a:p>
          <a:p>
            <a:endParaRPr lang="en-US" dirty="0"/>
          </a:p>
        </p:txBody>
      </p:sp>
      <p:sp>
        <p:nvSpPr>
          <p:cNvPr id="4" name="Slide Number Placeholder 3"/>
          <p:cNvSpPr>
            <a:spLocks noGrp="1"/>
          </p:cNvSpPr>
          <p:nvPr>
            <p:ph type="sldNum" sz="quarter" idx="5"/>
          </p:nvPr>
        </p:nvSpPr>
        <p:spPr/>
        <p:txBody>
          <a:bodyPr/>
          <a:lstStyle/>
          <a:p>
            <a:fld id="{58DB3EFE-E5D6-9F46-A485-0D1A1B98F39B}" type="slidenum">
              <a:rPr lang="en-US" smtClean="0"/>
              <a:t>3</a:t>
            </a:fld>
            <a:endParaRPr lang="en-US"/>
          </a:p>
        </p:txBody>
      </p:sp>
    </p:spTree>
    <p:extLst>
      <p:ext uri="{BB962C8B-B14F-4D97-AF65-F5344CB8AC3E}">
        <p14:creationId xmlns:p14="http://schemas.microsoft.com/office/powerpoint/2010/main" val="2232153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t>
            </a:r>
            <a:r>
              <a:rPr lang="en-US" dirty="0" err="1"/>
              <a:t>breifly</a:t>
            </a:r>
            <a:r>
              <a:rPr lang="en-US" dirty="0"/>
              <a:t> provide an overview of the data analysis process used throughout this project:</a:t>
            </a:r>
          </a:p>
          <a:p>
            <a:endParaRPr lang="en-US" dirty="0"/>
          </a:p>
          <a:p>
            <a:r>
              <a:rPr lang="en-US" dirty="0"/>
              <a:t>1) Publicly available historical market data for 14 large U.S. based tech companies was </a:t>
            </a:r>
            <a:r>
              <a:rPr lang="en-US" dirty="0" err="1"/>
              <a:t>aquired</a:t>
            </a:r>
            <a:r>
              <a:rPr lang="en-US" dirty="0"/>
              <a:t> for analysis</a:t>
            </a:r>
          </a:p>
          <a:p>
            <a:endParaRPr lang="en-US" dirty="0"/>
          </a:p>
          <a:p>
            <a:r>
              <a:rPr lang="en-US" dirty="0"/>
              <a:t>2) The </a:t>
            </a:r>
            <a:r>
              <a:rPr lang="en-US" dirty="0" err="1"/>
              <a:t>aquired</a:t>
            </a:r>
            <a:r>
              <a:rPr lang="en-US" dirty="0"/>
              <a:t> data contains information related to historic market performance for a date range beginning in January 2010 through December 2022</a:t>
            </a:r>
          </a:p>
          <a:p>
            <a:endParaRPr lang="en-US" dirty="0"/>
          </a:p>
          <a:p>
            <a:r>
              <a:rPr lang="en-US" dirty="0"/>
              <a:t>3) The data points within the </a:t>
            </a:r>
            <a:r>
              <a:rPr lang="en-US" dirty="0" err="1"/>
              <a:t>aquired</a:t>
            </a:r>
            <a:r>
              <a:rPr lang="en-US" dirty="0"/>
              <a:t> data included information for the </a:t>
            </a:r>
            <a:r>
              <a:rPr lang="en-US" dirty="0" err="1"/>
              <a:t>companys</a:t>
            </a:r>
            <a:r>
              <a:rPr lang="en-US" dirty="0"/>
              <a:t> daily opening price, daily closing price, the daily low value, daily high value, the daily adjusted closing price, and overall volume</a:t>
            </a:r>
          </a:p>
          <a:p>
            <a:endParaRPr lang="en-US" dirty="0"/>
          </a:p>
          <a:p>
            <a:r>
              <a:rPr lang="en-US" dirty="0"/>
              <a:t>4) Prior to generating predictions, the data was reviewed for missing data points and outlier data values that may have been inserted in error</a:t>
            </a:r>
          </a:p>
          <a:p>
            <a:endParaRPr lang="en-US" dirty="0"/>
          </a:p>
          <a:p>
            <a:r>
              <a:rPr lang="en-US" dirty="0"/>
              <a:t>5) Due to an inconsistent number of records when compared to the remaining 12 companies, the data for Meta and Tesla were excluded from the current analysis</a:t>
            </a:r>
          </a:p>
          <a:p>
            <a:endParaRPr lang="en-US" dirty="0"/>
          </a:p>
        </p:txBody>
      </p:sp>
      <p:sp>
        <p:nvSpPr>
          <p:cNvPr id="4" name="Slide Number Placeholder 3"/>
          <p:cNvSpPr>
            <a:spLocks noGrp="1"/>
          </p:cNvSpPr>
          <p:nvPr>
            <p:ph type="sldNum" sz="quarter" idx="5"/>
          </p:nvPr>
        </p:nvSpPr>
        <p:spPr/>
        <p:txBody>
          <a:bodyPr/>
          <a:lstStyle/>
          <a:p>
            <a:fld id="{58DB3EFE-E5D6-9F46-A485-0D1A1B98F39B}" type="slidenum">
              <a:rPr lang="en-US" smtClean="0"/>
              <a:t>4</a:t>
            </a:fld>
            <a:endParaRPr lang="en-US"/>
          </a:p>
        </p:txBody>
      </p:sp>
    </p:spTree>
    <p:extLst>
      <p:ext uri="{BB962C8B-B14F-4D97-AF65-F5344CB8AC3E}">
        <p14:creationId xmlns:p14="http://schemas.microsoft.com/office/powerpoint/2010/main" val="332220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brief outline of the data analysis findings:</a:t>
            </a:r>
          </a:p>
          <a:p>
            <a:endParaRPr lang="en-US" dirty="0"/>
          </a:p>
          <a:p>
            <a:r>
              <a:rPr lang="en-US" dirty="0"/>
              <a:t>1) The prediction model we created generated predictions for 36 trading days </a:t>
            </a:r>
          </a:p>
          <a:p>
            <a:endParaRPr lang="en-US" dirty="0"/>
          </a:p>
          <a:p>
            <a:r>
              <a:rPr lang="en-US" dirty="0"/>
              <a:t>When compared against the actual stock closing price for the 36 days</a:t>
            </a:r>
          </a:p>
          <a:p>
            <a:r>
              <a:rPr lang="en-US" dirty="0"/>
              <a:t>* 100% of the 432 predictions achieved an MAPE below 20%, allowing the null hypothesis to be rejected.</a:t>
            </a:r>
          </a:p>
          <a:p>
            <a:r>
              <a:rPr lang="en-US" dirty="0"/>
              <a:t>* 99.3% of the predictions had an 80% or greater accuracy when compared to the actual historical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77% of the predictions had an accuracy of 90% or greater when compared to the actual historical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47 % of the predictions had an accuracy of 95% or greater when compared to the actual historical price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3 of the 432 total predictions made had less than 80% accuracy when compared to the actual historical trading price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three predictions were all associated with Nvidia and had an accuracy ranging from 79.2%-79.9% and all occurred within a four day time frame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8DB3EFE-E5D6-9F46-A485-0D1A1B98F39B}" type="slidenum">
              <a:rPr lang="en-US" smtClean="0"/>
              <a:t>5</a:t>
            </a:fld>
            <a:endParaRPr lang="en-US"/>
          </a:p>
        </p:txBody>
      </p:sp>
    </p:spTree>
    <p:extLst>
      <p:ext uri="{BB962C8B-B14F-4D97-AF65-F5344CB8AC3E}">
        <p14:creationId xmlns:p14="http://schemas.microsoft.com/office/powerpoint/2010/main" val="2814022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bit of insight into the tools and techniques used to generate the previously mentioned predictions, I will now briefly overview some of the limitations encountered during the current analysis project</a:t>
            </a:r>
          </a:p>
          <a:p>
            <a:endParaRPr lang="en-US" dirty="0"/>
          </a:p>
          <a:p>
            <a:r>
              <a:rPr lang="en-US" dirty="0"/>
              <a:t>To overview some of the tool limitations:</a:t>
            </a:r>
          </a:p>
          <a:p>
            <a:r>
              <a:rPr lang="en-US" dirty="0"/>
              <a:t>1) The environment used to create predictions can make it difficult to create good versioning of the code used. This means that when changes are made, it can be difficult to verify what portions of the analysis may be newer than others</a:t>
            </a:r>
          </a:p>
          <a:p>
            <a:endParaRPr lang="en-US" dirty="0"/>
          </a:p>
          <a:p>
            <a:r>
              <a:rPr lang="en-US" dirty="0"/>
              <a:t>2) The environment used, called Jupyter Notebooks, is </a:t>
            </a:r>
            <a:r>
              <a:rPr lang="en-US" dirty="0" err="1"/>
              <a:t>primarly</a:t>
            </a:r>
            <a:r>
              <a:rPr lang="en-US" dirty="0"/>
              <a:t> used for data exploration and not a production environment. This means if the prediction model generated during this project is adapted, a different solution may be required to roll out to a wider audience.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overview some of the technique limitations:</a:t>
            </a:r>
          </a:p>
          <a:p>
            <a:r>
              <a:rPr lang="en-US" dirty="0"/>
              <a:t>1) The performance for the method of analysis used in this project, known as time series analysis, is subject to the data collection method used to </a:t>
            </a:r>
            <a:r>
              <a:rPr lang="en-US" dirty="0" err="1"/>
              <a:t>aquire</a:t>
            </a:r>
            <a:r>
              <a:rPr lang="en-US" dirty="0"/>
              <a:t> the data. In other words, the analysis is only as reliable as the data itself</a:t>
            </a:r>
          </a:p>
          <a:p>
            <a:endParaRPr lang="en-US" dirty="0"/>
          </a:p>
          <a:p>
            <a:r>
              <a:rPr lang="en-US" dirty="0"/>
              <a:t>2) The current analysis was performed using a pre-collected historical dataset. For widespread future use, it would be beneficial to explore other methods of data collection that would allow updates to the data as additional trading days occur</a:t>
            </a:r>
          </a:p>
        </p:txBody>
      </p:sp>
      <p:sp>
        <p:nvSpPr>
          <p:cNvPr id="4" name="Slide Number Placeholder 3"/>
          <p:cNvSpPr>
            <a:spLocks noGrp="1"/>
          </p:cNvSpPr>
          <p:nvPr>
            <p:ph type="sldNum" sz="quarter" idx="5"/>
          </p:nvPr>
        </p:nvSpPr>
        <p:spPr/>
        <p:txBody>
          <a:bodyPr/>
          <a:lstStyle/>
          <a:p>
            <a:fld id="{58DB3EFE-E5D6-9F46-A485-0D1A1B98F39B}" type="slidenum">
              <a:rPr lang="en-US" smtClean="0"/>
              <a:t>6</a:t>
            </a:fld>
            <a:endParaRPr lang="en-US"/>
          </a:p>
        </p:txBody>
      </p:sp>
    </p:spTree>
    <p:extLst>
      <p:ext uri="{BB962C8B-B14F-4D97-AF65-F5344CB8AC3E}">
        <p14:creationId xmlns:p14="http://schemas.microsoft.com/office/powerpoint/2010/main" val="40011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brief summary of the proposed actions or next steps for analysis:</a:t>
            </a:r>
          </a:p>
          <a:p>
            <a:endParaRPr lang="en-US" dirty="0"/>
          </a:p>
          <a:p>
            <a:r>
              <a:rPr lang="en-US" dirty="0"/>
              <a:t>1) It was determined the predicted price of a stocks closing prices was always predicted below the actual historical closing price. It would be beneficial to gain a better understanding why this is the case</a:t>
            </a:r>
          </a:p>
          <a:p>
            <a:endParaRPr lang="en-US" dirty="0"/>
          </a:p>
          <a:p>
            <a:r>
              <a:rPr lang="en-US" dirty="0"/>
              <a:t>2) As stated earlier in the presentation, it would be beneficial to add the ability to generate predictions for additional companies outside of the 12 tech companies used in this project</a:t>
            </a:r>
          </a:p>
          <a:p>
            <a:endParaRPr lang="en-US" dirty="0"/>
          </a:p>
          <a:p>
            <a:r>
              <a:rPr lang="en-US" dirty="0"/>
              <a:t>3)  As mentioned on the previous slide, it would benefit the predictions being generated to allow updates to the collected historical data as additional trading days occur. This would allow predictions to be made on the most current and relevant information and assist with improving the accuracy of future predictions</a:t>
            </a:r>
          </a:p>
        </p:txBody>
      </p:sp>
      <p:sp>
        <p:nvSpPr>
          <p:cNvPr id="4" name="Slide Number Placeholder 3"/>
          <p:cNvSpPr>
            <a:spLocks noGrp="1"/>
          </p:cNvSpPr>
          <p:nvPr>
            <p:ph type="sldNum" sz="quarter" idx="5"/>
          </p:nvPr>
        </p:nvSpPr>
        <p:spPr/>
        <p:txBody>
          <a:bodyPr/>
          <a:lstStyle/>
          <a:p>
            <a:fld id="{58DB3EFE-E5D6-9F46-A485-0D1A1B98F39B}" type="slidenum">
              <a:rPr lang="en-US" smtClean="0"/>
              <a:t>7</a:t>
            </a:fld>
            <a:endParaRPr lang="en-US"/>
          </a:p>
        </p:txBody>
      </p:sp>
    </p:spTree>
    <p:extLst>
      <p:ext uri="{BB962C8B-B14F-4D97-AF65-F5344CB8AC3E}">
        <p14:creationId xmlns:p14="http://schemas.microsoft.com/office/powerpoint/2010/main" val="159858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overall expected benefits of the research study overviewed today</a:t>
            </a:r>
          </a:p>
          <a:p>
            <a:endParaRPr lang="en-US" dirty="0"/>
          </a:p>
          <a:p>
            <a:r>
              <a:rPr lang="en-US" dirty="0"/>
              <a:t>1) Having accurate predictions can increase confidence when making investments, both large and small</a:t>
            </a:r>
          </a:p>
          <a:p>
            <a:endParaRPr lang="en-US" dirty="0"/>
          </a:p>
          <a:p>
            <a:r>
              <a:rPr lang="en-US" dirty="0"/>
              <a:t>2) It can provide a method of forecasting spending and revenue as future investments are planned based upon the predicted market values at that time</a:t>
            </a:r>
          </a:p>
          <a:p>
            <a:endParaRPr lang="en-US" dirty="0"/>
          </a:p>
          <a:p>
            <a:r>
              <a:rPr lang="en-US" dirty="0"/>
              <a:t>3) The prediction model can easily be adapted to create stock predictions for additional companies in many other business areas outside of the tech sector</a:t>
            </a:r>
          </a:p>
        </p:txBody>
      </p:sp>
      <p:sp>
        <p:nvSpPr>
          <p:cNvPr id="4" name="Slide Number Placeholder 3"/>
          <p:cNvSpPr>
            <a:spLocks noGrp="1"/>
          </p:cNvSpPr>
          <p:nvPr>
            <p:ph type="sldNum" sz="quarter" idx="5"/>
          </p:nvPr>
        </p:nvSpPr>
        <p:spPr/>
        <p:txBody>
          <a:bodyPr/>
          <a:lstStyle/>
          <a:p>
            <a:fld id="{58DB3EFE-E5D6-9F46-A485-0D1A1B98F39B}" type="slidenum">
              <a:rPr lang="en-US" smtClean="0"/>
              <a:t>8</a:t>
            </a:fld>
            <a:endParaRPr lang="en-US"/>
          </a:p>
        </p:txBody>
      </p:sp>
    </p:spTree>
    <p:extLst>
      <p:ext uri="{BB962C8B-B14F-4D97-AF65-F5344CB8AC3E}">
        <p14:creationId xmlns:p14="http://schemas.microsoft.com/office/powerpoint/2010/main" val="3970189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it has been my pleasure to provide todays update regarding the current research project</a:t>
            </a:r>
          </a:p>
          <a:p>
            <a:endParaRPr lang="en-US" dirty="0"/>
          </a:p>
          <a:p>
            <a:r>
              <a:rPr lang="en-US" dirty="0"/>
              <a:t>If there are any follow-up questions or concerns, please feel free to reach out!</a:t>
            </a:r>
          </a:p>
        </p:txBody>
      </p:sp>
      <p:sp>
        <p:nvSpPr>
          <p:cNvPr id="4" name="Slide Number Placeholder 3"/>
          <p:cNvSpPr>
            <a:spLocks noGrp="1"/>
          </p:cNvSpPr>
          <p:nvPr>
            <p:ph type="sldNum" sz="quarter" idx="5"/>
          </p:nvPr>
        </p:nvSpPr>
        <p:spPr/>
        <p:txBody>
          <a:bodyPr/>
          <a:lstStyle/>
          <a:p>
            <a:fld id="{58DB3EFE-E5D6-9F46-A485-0D1A1B98F39B}" type="slidenum">
              <a:rPr lang="en-US" smtClean="0"/>
              <a:t>9</a:t>
            </a:fld>
            <a:endParaRPr lang="en-US"/>
          </a:p>
        </p:txBody>
      </p:sp>
    </p:spTree>
    <p:extLst>
      <p:ext uri="{BB962C8B-B14F-4D97-AF65-F5344CB8AC3E}">
        <p14:creationId xmlns:p14="http://schemas.microsoft.com/office/powerpoint/2010/main" val="2900200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18CD-0BC6-B4DC-2C64-5EB380A7C1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AF7916-51C3-6B2B-11E0-865EB107D2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0802F-8080-E4B9-19EB-C407314F7F25}"/>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2BAA5F44-C5A4-A02B-C324-8D39D8BAD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F29AA-C897-3F66-4CDC-C5C3EC103D33}"/>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221836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EEE5-733A-DB73-D683-572591843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8F4504-6710-3911-2A2D-CCF11F01D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C6009-19DC-AEF8-2E51-411CAF7CFB03}"/>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B2399D1A-2991-8C71-0CB6-72A5C5D9D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F782A-4745-5E64-4F54-806E5F026A10}"/>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216522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886882-65BD-861F-DE44-15B67122D5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B5F096-03AC-5C52-A7B1-3CF39E2627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88671-D4B1-9A34-1D3B-BB0DB31228A3}"/>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1DFA4046-C7AD-C484-64CA-EAC6600A9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2FAF6-1BA4-A8E9-4B47-C3CE9245BF14}"/>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9089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D3EE-CDB4-852E-6150-0643C6A2F6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B98CC-D009-B7E0-1870-E3FB527E7D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EC040-A55F-10D7-04ED-CE2D868DA380}"/>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40A81E2D-95F4-55BF-D932-E04F83D4F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BFAB4-F6CC-01EE-38C5-F3B83BEA79DF}"/>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164678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66F3-4B66-ED14-6BC5-C7C2D3907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CC862C-EF2A-1F2D-2220-4DDE9941CD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0A3F63-7085-E962-8408-24E277004FE3}"/>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1A9A1D78-9B22-5F02-0B16-49AE668A6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E555C-C1E2-AB04-B836-C5854222A151}"/>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421372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DEF3-F6DE-57F8-B44E-7BEDE61B87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00AE75-F820-6313-A7C1-379FC92CC8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BCF2FA-2E83-DB9A-EA36-4BF4A86064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179FF5-A5BD-F457-CA2D-5D1A966B5A18}"/>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6" name="Footer Placeholder 5">
            <a:extLst>
              <a:ext uri="{FF2B5EF4-FFF2-40B4-BE49-F238E27FC236}">
                <a16:creationId xmlns:a16="http://schemas.microsoft.com/office/drawing/2014/main" id="{0C458BFD-BA55-FF2B-652E-D9C4121C5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2C3E6-BBDD-6F93-705D-4A7655F38B5C}"/>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79905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7DC7-151E-6F7B-7CF6-D115509ED8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93EFD9-7C7E-7B07-EFE0-321B9E62AF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C09A6-B7FD-EC0E-1704-014AF11EC1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085D93-0BD4-9490-D038-51B9B77C6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8767E7-4E3B-FAE8-D702-C934B8FF2D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8247D8-71AE-8D3F-68CA-9BB6533BFBCA}"/>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8" name="Footer Placeholder 7">
            <a:extLst>
              <a:ext uri="{FF2B5EF4-FFF2-40B4-BE49-F238E27FC236}">
                <a16:creationId xmlns:a16="http://schemas.microsoft.com/office/drawing/2014/main" id="{64A7E044-8126-AD3B-3B9C-E0917A9011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F93F0F-F077-A971-91AE-34772E512AC3}"/>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161750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00DB-62F6-43EE-A299-40D5A23D68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E8D395-4852-2E7E-4002-6BDE431998A8}"/>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4" name="Footer Placeholder 3">
            <a:extLst>
              <a:ext uri="{FF2B5EF4-FFF2-40B4-BE49-F238E27FC236}">
                <a16:creationId xmlns:a16="http://schemas.microsoft.com/office/drawing/2014/main" id="{E9497CE6-A285-879A-CE17-7379ADDE82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0B0A57-D909-3E92-69B7-9821C4E7ED28}"/>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422132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557EA-D6F3-CFA1-F24D-57F1B527FB4A}"/>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3" name="Footer Placeholder 2">
            <a:extLst>
              <a:ext uri="{FF2B5EF4-FFF2-40B4-BE49-F238E27FC236}">
                <a16:creationId xmlns:a16="http://schemas.microsoft.com/office/drawing/2014/main" id="{2D43B253-5AAC-1EAF-44AE-AB5E011D95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4E0A5D-B5ED-C47C-A60B-5E0CC8119C5C}"/>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103281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1C39-E9D9-79A1-8454-02B9447CB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F6086B-11BD-0F13-2630-60905A5434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7D4421-C9DB-43ED-18C7-F900224B1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0E97-2FD9-7839-567B-00CC83321798}"/>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6" name="Footer Placeholder 5">
            <a:extLst>
              <a:ext uri="{FF2B5EF4-FFF2-40B4-BE49-F238E27FC236}">
                <a16:creationId xmlns:a16="http://schemas.microsoft.com/office/drawing/2014/main" id="{B8B3D8C5-AA9B-0FDA-9FDA-5A8BB66AF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9F15C-2245-5856-7B90-B4ED8F2FA68E}"/>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135686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2715-B9CD-9E0C-5257-283E34FB5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416A11-089E-C154-097A-A27BD6C97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D4B42A-3B6D-D17D-C364-39FF0BECE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A871B-D76D-869E-D507-95BEF4722627}"/>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6" name="Footer Placeholder 5">
            <a:extLst>
              <a:ext uri="{FF2B5EF4-FFF2-40B4-BE49-F238E27FC236}">
                <a16:creationId xmlns:a16="http://schemas.microsoft.com/office/drawing/2014/main" id="{A3BE764D-502A-C617-4EED-6E4130E01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571E3-7801-ACC8-2A61-E7976335D7CC}"/>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291920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08F31-F940-B3F5-D814-10E5D8735B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95A63B-5534-500B-CB4C-95EBA3B37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48ACD-D2A3-B4F9-D79D-BA0A17F867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C7560CA4-276D-0971-3357-6AA2DEDF3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22CA5D-3224-88E0-E090-59C38FBAD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5A4A5-926C-104A-BFA9-E9803BA93F32}" type="slidenum">
              <a:rPr lang="en-US" smtClean="0"/>
              <a:t>‹#›</a:t>
            </a:fld>
            <a:endParaRPr lang="en-US"/>
          </a:p>
        </p:txBody>
      </p:sp>
    </p:spTree>
    <p:extLst>
      <p:ext uri="{BB962C8B-B14F-4D97-AF65-F5344CB8AC3E}">
        <p14:creationId xmlns:p14="http://schemas.microsoft.com/office/powerpoint/2010/main" val="3168376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D1A6-15DB-BDE5-5049-82264C4BB4BB}"/>
              </a:ext>
            </a:extLst>
          </p:cNvPr>
          <p:cNvSpPr>
            <a:spLocks noGrp="1"/>
          </p:cNvSpPr>
          <p:nvPr>
            <p:ph type="ctrTitle"/>
          </p:nvPr>
        </p:nvSpPr>
        <p:spPr>
          <a:xfrm>
            <a:off x="2236573" y="2198858"/>
            <a:ext cx="7718854" cy="1792374"/>
          </a:xfrm>
        </p:spPr>
        <p:txBody>
          <a:bodyPr/>
          <a:lstStyle/>
          <a:p>
            <a:r>
              <a:rPr lang="en-US" dirty="0"/>
              <a:t>D214 – Task 3</a:t>
            </a:r>
            <a:br>
              <a:rPr lang="en-US" dirty="0"/>
            </a:br>
            <a:r>
              <a:rPr lang="en-US" dirty="0"/>
              <a:t>Presentation of Findings</a:t>
            </a:r>
          </a:p>
        </p:txBody>
      </p:sp>
      <p:sp>
        <p:nvSpPr>
          <p:cNvPr id="3" name="Subtitle 2">
            <a:extLst>
              <a:ext uri="{FF2B5EF4-FFF2-40B4-BE49-F238E27FC236}">
                <a16:creationId xmlns:a16="http://schemas.microsoft.com/office/drawing/2014/main" id="{E32976A8-5114-304B-54EE-0E05972F8666}"/>
              </a:ext>
            </a:extLst>
          </p:cNvPr>
          <p:cNvSpPr>
            <a:spLocks noGrp="1"/>
          </p:cNvSpPr>
          <p:nvPr>
            <p:ph type="subTitle" idx="1"/>
          </p:nvPr>
        </p:nvSpPr>
        <p:spPr>
          <a:xfrm>
            <a:off x="4572000" y="4659142"/>
            <a:ext cx="3048000" cy="426265"/>
          </a:xfrm>
        </p:spPr>
        <p:txBody>
          <a:bodyPr/>
          <a:lstStyle/>
          <a:p>
            <a:r>
              <a:rPr lang="en-US" dirty="0"/>
              <a:t>Jon Fryman</a:t>
            </a:r>
          </a:p>
        </p:txBody>
      </p:sp>
    </p:spTree>
    <p:extLst>
      <p:ext uri="{BB962C8B-B14F-4D97-AF65-F5344CB8AC3E}">
        <p14:creationId xmlns:p14="http://schemas.microsoft.com/office/powerpoint/2010/main" val="77894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F0F7-E048-AA3D-CA4F-6CA4944E8E7F}"/>
              </a:ext>
            </a:extLst>
          </p:cNvPr>
          <p:cNvSpPr>
            <a:spLocks noGrp="1"/>
          </p:cNvSpPr>
          <p:nvPr>
            <p:ph type="title"/>
          </p:nvPr>
        </p:nvSpPr>
        <p:spPr>
          <a:xfrm>
            <a:off x="4565431" y="333594"/>
            <a:ext cx="3061138" cy="1095813"/>
          </a:xfrm>
        </p:spPr>
        <p:txBody>
          <a:bodyPr/>
          <a:lstStyle/>
          <a:p>
            <a:r>
              <a:rPr lang="en-US" dirty="0"/>
              <a:t>Introduction</a:t>
            </a:r>
          </a:p>
        </p:txBody>
      </p:sp>
      <p:sp>
        <p:nvSpPr>
          <p:cNvPr id="3" name="Content Placeholder 2">
            <a:extLst>
              <a:ext uri="{FF2B5EF4-FFF2-40B4-BE49-F238E27FC236}">
                <a16:creationId xmlns:a16="http://schemas.microsoft.com/office/drawing/2014/main" id="{6DB0DA28-6756-A982-666B-EEF4AA19B6F2}"/>
              </a:ext>
            </a:extLst>
          </p:cNvPr>
          <p:cNvSpPr>
            <a:spLocks noGrp="1"/>
          </p:cNvSpPr>
          <p:nvPr>
            <p:ph idx="1"/>
          </p:nvPr>
        </p:nvSpPr>
        <p:spPr/>
        <p:txBody>
          <a:bodyPr/>
          <a:lstStyle/>
          <a:p>
            <a:pPr marL="0" indent="0">
              <a:buNone/>
            </a:pPr>
            <a:r>
              <a:rPr lang="en-US" dirty="0"/>
              <a:t>Name: Jon Fryman</a:t>
            </a:r>
          </a:p>
          <a:p>
            <a:pPr marL="0" indent="0">
              <a:buNone/>
            </a:pPr>
            <a:r>
              <a:rPr lang="en-US" dirty="0"/>
              <a:t>About Me:</a:t>
            </a:r>
          </a:p>
          <a:p>
            <a:r>
              <a:rPr lang="en-US" dirty="0"/>
              <a:t>Located in Toledo, OH area</a:t>
            </a:r>
          </a:p>
          <a:p>
            <a:r>
              <a:rPr lang="en-US" dirty="0"/>
              <a:t>15+ years of experience working in information technology industry</a:t>
            </a:r>
          </a:p>
          <a:p>
            <a:r>
              <a:rPr lang="en-US" dirty="0"/>
              <a:t>Graduate of Western Governors University with a Bachelors in Computer Science in 2021.</a:t>
            </a:r>
          </a:p>
          <a:p>
            <a:r>
              <a:rPr lang="en-US" dirty="0"/>
              <a:t>Currently pursuing a Masters in Data Analytics from WGU</a:t>
            </a:r>
          </a:p>
        </p:txBody>
      </p:sp>
    </p:spTree>
    <p:extLst>
      <p:ext uri="{BB962C8B-B14F-4D97-AF65-F5344CB8AC3E}">
        <p14:creationId xmlns:p14="http://schemas.microsoft.com/office/powerpoint/2010/main" val="198451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AD1D-0E45-839E-1797-03ACD6ACEF8C}"/>
              </a:ext>
            </a:extLst>
          </p:cNvPr>
          <p:cNvSpPr>
            <a:spLocks noGrp="1"/>
          </p:cNvSpPr>
          <p:nvPr>
            <p:ph type="title"/>
          </p:nvPr>
        </p:nvSpPr>
        <p:spPr>
          <a:xfrm>
            <a:off x="3371193" y="652763"/>
            <a:ext cx="4532586" cy="854075"/>
          </a:xfrm>
        </p:spPr>
        <p:txBody>
          <a:bodyPr/>
          <a:lstStyle/>
          <a:p>
            <a:r>
              <a:rPr lang="en-US" dirty="0"/>
              <a:t>Problem Statement</a:t>
            </a:r>
          </a:p>
        </p:txBody>
      </p:sp>
      <p:sp>
        <p:nvSpPr>
          <p:cNvPr id="3" name="Content Placeholder 2">
            <a:extLst>
              <a:ext uri="{FF2B5EF4-FFF2-40B4-BE49-F238E27FC236}">
                <a16:creationId xmlns:a16="http://schemas.microsoft.com/office/drawing/2014/main" id="{DB2FAF7C-F678-A713-6E36-9E18282B8D38}"/>
              </a:ext>
            </a:extLst>
          </p:cNvPr>
          <p:cNvSpPr>
            <a:spLocks noGrp="1"/>
          </p:cNvSpPr>
          <p:nvPr>
            <p:ph idx="1"/>
          </p:nvPr>
        </p:nvSpPr>
        <p:spPr>
          <a:xfrm>
            <a:off x="838200" y="1554984"/>
            <a:ext cx="10365828" cy="1874016"/>
          </a:xfrm>
        </p:spPr>
        <p:txBody>
          <a:bodyPr>
            <a:normAutofit lnSpcReduction="10000"/>
          </a:bodyPr>
          <a:lstStyle/>
          <a:p>
            <a:r>
              <a:rPr lang="en-US" dirty="0"/>
              <a:t>The stock market can be filled with uncertainty and great fluctuation</a:t>
            </a:r>
          </a:p>
          <a:p>
            <a:r>
              <a:rPr lang="en-US" dirty="0"/>
              <a:t>Identifying trends is imperative to facilitating educated investing</a:t>
            </a:r>
          </a:p>
          <a:p>
            <a:r>
              <a:rPr lang="en-US" dirty="0"/>
              <a:t>Seeking a method to allow educated investing through prediction of future stock performance</a:t>
            </a:r>
          </a:p>
          <a:p>
            <a:endParaRPr lang="en-US" dirty="0"/>
          </a:p>
        </p:txBody>
      </p:sp>
      <p:sp>
        <p:nvSpPr>
          <p:cNvPr id="4" name="Title 1">
            <a:extLst>
              <a:ext uri="{FF2B5EF4-FFF2-40B4-BE49-F238E27FC236}">
                <a16:creationId xmlns:a16="http://schemas.microsoft.com/office/drawing/2014/main" id="{ED667ACA-1DCB-9362-6185-F8B50B112AB1}"/>
              </a:ext>
            </a:extLst>
          </p:cNvPr>
          <p:cNvSpPr txBox="1">
            <a:spLocks/>
          </p:cNvSpPr>
          <p:nvPr/>
        </p:nvSpPr>
        <p:spPr>
          <a:xfrm>
            <a:off x="4281651" y="4016060"/>
            <a:ext cx="2711670" cy="68695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Hypothesis</a:t>
            </a:r>
          </a:p>
        </p:txBody>
      </p:sp>
      <p:sp>
        <p:nvSpPr>
          <p:cNvPr id="5" name="Content Placeholder 2">
            <a:extLst>
              <a:ext uri="{FF2B5EF4-FFF2-40B4-BE49-F238E27FC236}">
                <a16:creationId xmlns:a16="http://schemas.microsoft.com/office/drawing/2014/main" id="{D3E79496-FA39-4956-6374-A24DE8ADA1AB}"/>
              </a:ext>
            </a:extLst>
          </p:cNvPr>
          <p:cNvSpPr txBox="1">
            <a:spLocks/>
          </p:cNvSpPr>
          <p:nvPr/>
        </p:nvSpPr>
        <p:spPr>
          <a:xfrm>
            <a:off x="838198" y="4791676"/>
            <a:ext cx="10688393" cy="16091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hypothesis of current analysis is that a stock price can be predicted with a Mean Absolute Percentage Error (MAPE) below 20%</a:t>
            </a:r>
          </a:p>
          <a:p>
            <a:r>
              <a:rPr lang="en-US" dirty="0"/>
              <a:t>In other words, can a stock’s closing price can be predicted with an accuracy of 80% or greater compared to the actual historical value</a:t>
            </a:r>
          </a:p>
          <a:p>
            <a:endParaRPr lang="en-US" dirty="0"/>
          </a:p>
        </p:txBody>
      </p:sp>
    </p:spTree>
    <p:extLst>
      <p:ext uri="{BB962C8B-B14F-4D97-AF65-F5344CB8AC3E}">
        <p14:creationId xmlns:p14="http://schemas.microsoft.com/office/powerpoint/2010/main" val="195880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B484-CDDE-578A-09AB-4015FF6E5949}"/>
              </a:ext>
            </a:extLst>
          </p:cNvPr>
          <p:cNvSpPr>
            <a:spLocks noGrp="1"/>
          </p:cNvSpPr>
          <p:nvPr>
            <p:ph type="title"/>
          </p:nvPr>
        </p:nvSpPr>
        <p:spPr>
          <a:xfrm>
            <a:off x="2116520" y="386146"/>
            <a:ext cx="7958959" cy="990709"/>
          </a:xfrm>
        </p:spPr>
        <p:txBody>
          <a:bodyPr/>
          <a:lstStyle/>
          <a:p>
            <a:r>
              <a:rPr lang="en-US" dirty="0"/>
              <a:t>Summary of Data Analysis Process</a:t>
            </a:r>
          </a:p>
        </p:txBody>
      </p:sp>
      <p:sp>
        <p:nvSpPr>
          <p:cNvPr id="3" name="Content Placeholder 2">
            <a:extLst>
              <a:ext uri="{FF2B5EF4-FFF2-40B4-BE49-F238E27FC236}">
                <a16:creationId xmlns:a16="http://schemas.microsoft.com/office/drawing/2014/main" id="{9C667540-3C31-279B-D53A-818F0FB8FDD4}"/>
              </a:ext>
            </a:extLst>
          </p:cNvPr>
          <p:cNvSpPr>
            <a:spLocks noGrp="1"/>
          </p:cNvSpPr>
          <p:nvPr>
            <p:ph idx="1"/>
          </p:nvPr>
        </p:nvSpPr>
        <p:spPr/>
        <p:txBody>
          <a:bodyPr/>
          <a:lstStyle/>
          <a:p>
            <a:r>
              <a:rPr lang="en-US" dirty="0"/>
              <a:t>Utilized publicly available historical market data for 14 U.S. based tech companies</a:t>
            </a:r>
          </a:p>
          <a:p>
            <a:r>
              <a:rPr lang="en-US" dirty="0"/>
              <a:t>Historical data is from January 2010 – December 2022</a:t>
            </a:r>
          </a:p>
          <a:p>
            <a:r>
              <a:rPr lang="en-US" dirty="0"/>
              <a:t>Datapoints include open, close, adjusted close, low, high, and volume for each company for each trading day</a:t>
            </a:r>
          </a:p>
          <a:p>
            <a:r>
              <a:rPr lang="en-US" dirty="0"/>
              <a:t>Data was reviewed for missing and/or outlier data values</a:t>
            </a:r>
          </a:p>
          <a:p>
            <a:r>
              <a:rPr lang="en-US" dirty="0"/>
              <a:t>Two companies were removed from analysis due to inconsistent number of historical data points</a:t>
            </a:r>
          </a:p>
          <a:p>
            <a:endParaRPr lang="en-US" dirty="0"/>
          </a:p>
          <a:p>
            <a:endParaRPr lang="en-US" dirty="0"/>
          </a:p>
        </p:txBody>
      </p:sp>
    </p:spTree>
    <p:extLst>
      <p:ext uri="{BB962C8B-B14F-4D97-AF65-F5344CB8AC3E}">
        <p14:creationId xmlns:p14="http://schemas.microsoft.com/office/powerpoint/2010/main" val="134749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2D32-1EB0-0EB6-5569-0E63483FF956}"/>
              </a:ext>
            </a:extLst>
          </p:cNvPr>
          <p:cNvSpPr>
            <a:spLocks noGrp="1"/>
          </p:cNvSpPr>
          <p:nvPr>
            <p:ph type="title"/>
          </p:nvPr>
        </p:nvSpPr>
        <p:spPr>
          <a:xfrm>
            <a:off x="3703583" y="239001"/>
            <a:ext cx="4784834" cy="969689"/>
          </a:xfrm>
        </p:spPr>
        <p:txBody>
          <a:bodyPr/>
          <a:lstStyle/>
          <a:p>
            <a:r>
              <a:rPr lang="en-US" dirty="0"/>
              <a:t>Outline of Findings</a:t>
            </a:r>
          </a:p>
        </p:txBody>
      </p:sp>
      <p:sp>
        <p:nvSpPr>
          <p:cNvPr id="3" name="Content Placeholder 2">
            <a:extLst>
              <a:ext uri="{FF2B5EF4-FFF2-40B4-BE49-F238E27FC236}">
                <a16:creationId xmlns:a16="http://schemas.microsoft.com/office/drawing/2014/main" id="{63A61601-4EA2-5ED9-8F1D-287ADD7C1F3C}"/>
              </a:ext>
            </a:extLst>
          </p:cNvPr>
          <p:cNvSpPr>
            <a:spLocks noGrp="1"/>
          </p:cNvSpPr>
          <p:nvPr>
            <p:ph idx="1"/>
          </p:nvPr>
        </p:nvSpPr>
        <p:spPr>
          <a:xfrm>
            <a:off x="760686" y="1871881"/>
            <a:ext cx="10670628" cy="3114237"/>
          </a:xfrm>
        </p:spPr>
        <p:txBody>
          <a:bodyPr>
            <a:normAutofit fontScale="92500" lnSpcReduction="10000"/>
          </a:bodyPr>
          <a:lstStyle/>
          <a:p>
            <a:r>
              <a:rPr lang="en-US" dirty="0"/>
              <a:t>Prediction Model generated predictions for 36 trading days</a:t>
            </a:r>
          </a:p>
          <a:p>
            <a:r>
              <a:rPr lang="en-US" dirty="0"/>
              <a:t>When validated against the actual historical price of predicted days:</a:t>
            </a:r>
          </a:p>
          <a:p>
            <a:pPr lvl="1"/>
            <a:r>
              <a:rPr lang="en-US" dirty="0"/>
              <a:t>100% of the 432 predictions achieved an MAPE below 20%</a:t>
            </a:r>
          </a:p>
          <a:p>
            <a:pPr lvl="1"/>
            <a:r>
              <a:rPr lang="en-US" dirty="0"/>
              <a:t>99.3% of the 432 predictions had an accuracy &gt;= 80% of actual historical price</a:t>
            </a:r>
          </a:p>
          <a:p>
            <a:pPr lvl="1"/>
            <a:r>
              <a:rPr lang="en-US" dirty="0"/>
              <a:t>77% had &gt;= 90% accuracy of actual historical price</a:t>
            </a:r>
          </a:p>
          <a:p>
            <a:pPr lvl="1"/>
            <a:r>
              <a:rPr lang="en-US" dirty="0"/>
              <a:t>47% had &gt;= 95% accuracy of actual historical price</a:t>
            </a:r>
          </a:p>
          <a:p>
            <a:pPr lvl="1"/>
            <a:r>
              <a:rPr lang="en-US" dirty="0"/>
              <a:t>The three predictions with &lt; 80% accuracy had 79.2-79.9% accuracy</a:t>
            </a:r>
          </a:p>
          <a:p>
            <a:pPr lvl="1"/>
            <a:r>
              <a:rPr lang="en-US" dirty="0"/>
              <a:t>All three were associated with Nvidia within a four-day span</a:t>
            </a:r>
          </a:p>
          <a:p>
            <a:endParaRPr lang="en-US" dirty="0"/>
          </a:p>
        </p:txBody>
      </p:sp>
    </p:spTree>
    <p:extLst>
      <p:ext uri="{BB962C8B-B14F-4D97-AF65-F5344CB8AC3E}">
        <p14:creationId xmlns:p14="http://schemas.microsoft.com/office/powerpoint/2010/main" val="428543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11F9-0720-8BD7-B32E-A1F1E0F7D88F}"/>
              </a:ext>
            </a:extLst>
          </p:cNvPr>
          <p:cNvSpPr>
            <a:spLocks noGrp="1"/>
          </p:cNvSpPr>
          <p:nvPr>
            <p:ph type="title"/>
          </p:nvPr>
        </p:nvSpPr>
        <p:spPr>
          <a:xfrm>
            <a:off x="4039913" y="328120"/>
            <a:ext cx="3817883" cy="769992"/>
          </a:xfrm>
        </p:spPr>
        <p:txBody>
          <a:bodyPr/>
          <a:lstStyle/>
          <a:p>
            <a:r>
              <a:rPr lang="en-US" dirty="0"/>
              <a:t>Tool Limitations</a:t>
            </a:r>
          </a:p>
        </p:txBody>
      </p:sp>
      <p:sp>
        <p:nvSpPr>
          <p:cNvPr id="3" name="Content Placeholder 2">
            <a:extLst>
              <a:ext uri="{FF2B5EF4-FFF2-40B4-BE49-F238E27FC236}">
                <a16:creationId xmlns:a16="http://schemas.microsoft.com/office/drawing/2014/main" id="{ED1B24BE-FED5-EAE7-31FA-687658D0DFD6}"/>
              </a:ext>
            </a:extLst>
          </p:cNvPr>
          <p:cNvSpPr>
            <a:spLocks noGrp="1"/>
          </p:cNvSpPr>
          <p:nvPr>
            <p:ph idx="1"/>
          </p:nvPr>
        </p:nvSpPr>
        <p:spPr>
          <a:xfrm>
            <a:off x="838200" y="1216025"/>
            <a:ext cx="10281745" cy="2105244"/>
          </a:xfrm>
        </p:spPr>
        <p:txBody>
          <a:bodyPr/>
          <a:lstStyle/>
          <a:p>
            <a:r>
              <a:rPr lang="en-US" dirty="0"/>
              <a:t>It is difficult to enable good versioning of code</a:t>
            </a:r>
          </a:p>
          <a:p>
            <a:r>
              <a:rPr lang="en-US" dirty="0"/>
              <a:t>Jupyter Notebooks does not follow code formatting standards</a:t>
            </a:r>
          </a:p>
          <a:p>
            <a:r>
              <a:rPr lang="en-US" dirty="0"/>
              <a:t>Jupyter Notebooks is </a:t>
            </a:r>
            <a:r>
              <a:rPr lang="en-US" dirty="0" err="1"/>
              <a:t>primarly</a:t>
            </a:r>
            <a:r>
              <a:rPr lang="en-US" dirty="0"/>
              <a:t> a tool for exploration, not production</a:t>
            </a:r>
          </a:p>
          <a:p>
            <a:r>
              <a:rPr lang="en-US" dirty="0"/>
              <a:t>Jupyter Notebooks has non-linear workflow</a:t>
            </a:r>
          </a:p>
          <a:p>
            <a:endParaRPr lang="en-US" dirty="0"/>
          </a:p>
        </p:txBody>
      </p:sp>
      <p:sp>
        <p:nvSpPr>
          <p:cNvPr id="4" name="Title 1">
            <a:extLst>
              <a:ext uri="{FF2B5EF4-FFF2-40B4-BE49-F238E27FC236}">
                <a16:creationId xmlns:a16="http://schemas.microsoft.com/office/drawing/2014/main" id="{C7D00913-6EA6-4BD5-FE29-63B8F0569D23}"/>
              </a:ext>
            </a:extLst>
          </p:cNvPr>
          <p:cNvSpPr txBox="1">
            <a:spLocks/>
          </p:cNvSpPr>
          <p:nvPr/>
        </p:nvSpPr>
        <p:spPr>
          <a:xfrm>
            <a:off x="3540672" y="3444438"/>
            <a:ext cx="5110655" cy="864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Technique Limitations</a:t>
            </a:r>
          </a:p>
        </p:txBody>
      </p:sp>
      <p:sp>
        <p:nvSpPr>
          <p:cNvPr id="5" name="Content Placeholder 2">
            <a:extLst>
              <a:ext uri="{FF2B5EF4-FFF2-40B4-BE49-F238E27FC236}">
                <a16:creationId xmlns:a16="http://schemas.microsoft.com/office/drawing/2014/main" id="{E02971DC-0DCC-2DF5-9D18-3D8AEFE4EA62}"/>
              </a:ext>
            </a:extLst>
          </p:cNvPr>
          <p:cNvSpPr txBox="1">
            <a:spLocks/>
          </p:cNvSpPr>
          <p:nvPr/>
        </p:nvSpPr>
        <p:spPr>
          <a:xfrm>
            <a:off x="838200" y="4327087"/>
            <a:ext cx="10103069" cy="1989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Time Series Analysis performance is subject to the data collection method</a:t>
            </a:r>
          </a:p>
          <a:p>
            <a:r>
              <a:rPr lang="en-US"/>
              <a:t>Time Series Analysis suffers from generalization from single study</a:t>
            </a:r>
          </a:p>
          <a:p>
            <a:r>
              <a:rPr lang="en-US"/>
              <a:t>Current analysis was performed by pre-collected historical data</a:t>
            </a:r>
            <a:endParaRPr lang="en-US" dirty="0"/>
          </a:p>
        </p:txBody>
      </p:sp>
    </p:spTree>
    <p:extLst>
      <p:ext uri="{BB962C8B-B14F-4D97-AF65-F5344CB8AC3E}">
        <p14:creationId xmlns:p14="http://schemas.microsoft.com/office/powerpoint/2010/main" val="88055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11F9-0720-8BD7-B32E-A1F1E0F7D88F}"/>
              </a:ext>
            </a:extLst>
          </p:cNvPr>
          <p:cNvSpPr>
            <a:spLocks noGrp="1"/>
          </p:cNvSpPr>
          <p:nvPr>
            <p:ph type="title"/>
          </p:nvPr>
        </p:nvSpPr>
        <p:spPr>
          <a:xfrm>
            <a:off x="2500147" y="821174"/>
            <a:ext cx="7191703" cy="717441"/>
          </a:xfrm>
        </p:spPr>
        <p:txBody>
          <a:bodyPr>
            <a:normAutofit/>
          </a:bodyPr>
          <a:lstStyle/>
          <a:p>
            <a:r>
              <a:rPr lang="en-US" dirty="0"/>
              <a:t>Summary of Proposed Actions</a:t>
            </a:r>
          </a:p>
        </p:txBody>
      </p:sp>
      <p:sp>
        <p:nvSpPr>
          <p:cNvPr id="3" name="Content Placeholder 2">
            <a:extLst>
              <a:ext uri="{FF2B5EF4-FFF2-40B4-BE49-F238E27FC236}">
                <a16:creationId xmlns:a16="http://schemas.microsoft.com/office/drawing/2014/main" id="{ED1B24BE-FED5-EAE7-31FA-687658D0DFD6}"/>
              </a:ext>
            </a:extLst>
          </p:cNvPr>
          <p:cNvSpPr>
            <a:spLocks noGrp="1"/>
          </p:cNvSpPr>
          <p:nvPr>
            <p:ph idx="1"/>
          </p:nvPr>
        </p:nvSpPr>
        <p:spPr>
          <a:xfrm>
            <a:off x="944616" y="2604541"/>
            <a:ext cx="10302766" cy="2714844"/>
          </a:xfrm>
        </p:spPr>
        <p:txBody>
          <a:bodyPr/>
          <a:lstStyle/>
          <a:p>
            <a:r>
              <a:rPr lang="en-US" dirty="0"/>
              <a:t>Review of the prediction model to determine why predicted value is always below actual price</a:t>
            </a:r>
          </a:p>
          <a:p>
            <a:r>
              <a:rPr lang="en-US" dirty="0"/>
              <a:t>Add functionality to prediction model to support additional companies</a:t>
            </a:r>
          </a:p>
          <a:p>
            <a:r>
              <a:rPr lang="en-US" dirty="0"/>
              <a:t>Improve model to intake future historical data to allow continued predictions on not yet available data</a:t>
            </a:r>
          </a:p>
        </p:txBody>
      </p:sp>
    </p:spTree>
    <p:extLst>
      <p:ext uri="{BB962C8B-B14F-4D97-AF65-F5344CB8AC3E}">
        <p14:creationId xmlns:p14="http://schemas.microsoft.com/office/powerpoint/2010/main" val="427191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B5E408-0CE7-4B0F-A1AC-5FE06135FE1A}"/>
              </a:ext>
            </a:extLst>
          </p:cNvPr>
          <p:cNvSpPr txBox="1">
            <a:spLocks/>
          </p:cNvSpPr>
          <p:nvPr/>
        </p:nvSpPr>
        <p:spPr>
          <a:xfrm>
            <a:off x="2831224" y="597995"/>
            <a:ext cx="6529552" cy="67539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Expected Benefits of Study</a:t>
            </a:r>
          </a:p>
        </p:txBody>
      </p:sp>
      <p:sp>
        <p:nvSpPr>
          <p:cNvPr id="5" name="Content Placeholder 2">
            <a:extLst>
              <a:ext uri="{FF2B5EF4-FFF2-40B4-BE49-F238E27FC236}">
                <a16:creationId xmlns:a16="http://schemas.microsoft.com/office/drawing/2014/main" id="{16358E46-049A-C6E6-154D-AFB214DC66EF}"/>
              </a:ext>
            </a:extLst>
          </p:cNvPr>
          <p:cNvSpPr txBox="1">
            <a:spLocks/>
          </p:cNvSpPr>
          <p:nvPr/>
        </p:nvSpPr>
        <p:spPr>
          <a:xfrm>
            <a:off x="2128345" y="2388996"/>
            <a:ext cx="7935309" cy="2080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Increased confidence when investing</a:t>
            </a:r>
          </a:p>
          <a:p>
            <a:r>
              <a:rPr lang="en-US" dirty="0"/>
              <a:t>Ability to forecast spending/revenue</a:t>
            </a:r>
          </a:p>
          <a:p>
            <a:r>
              <a:rPr lang="en-US" dirty="0"/>
              <a:t>Model can be adapted to create stock predictions for additional companies </a:t>
            </a:r>
          </a:p>
        </p:txBody>
      </p:sp>
    </p:spTree>
    <p:extLst>
      <p:ext uri="{BB962C8B-B14F-4D97-AF65-F5344CB8AC3E}">
        <p14:creationId xmlns:p14="http://schemas.microsoft.com/office/powerpoint/2010/main" val="362954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B5E408-0CE7-4B0F-A1AC-5FE06135FE1A}"/>
              </a:ext>
            </a:extLst>
          </p:cNvPr>
          <p:cNvSpPr txBox="1">
            <a:spLocks/>
          </p:cNvSpPr>
          <p:nvPr/>
        </p:nvSpPr>
        <p:spPr>
          <a:xfrm>
            <a:off x="1532239" y="2403065"/>
            <a:ext cx="9873047" cy="2051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t>Thank you for your time!</a:t>
            </a:r>
          </a:p>
        </p:txBody>
      </p:sp>
    </p:spTree>
    <p:extLst>
      <p:ext uri="{BB962C8B-B14F-4D97-AF65-F5344CB8AC3E}">
        <p14:creationId xmlns:p14="http://schemas.microsoft.com/office/powerpoint/2010/main" val="1854259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1550</Words>
  <Application>Microsoft Macintosh PowerPoint</Application>
  <PresentationFormat>Widescreen</PresentationFormat>
  <Paragraphs>131</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D214 – Task 3 Presentation of Findings</vt:lpstr>
      <vt:lpstr>Introduction</vt:lpstr>
      <vt:lpstr>Problem Statement</vt:lpstr>
      <vt:lpstr>Summary of Data Analysis Process</vt:lpstr>
      <vt:lpstr>Outline of Findings</vt:lpstr>
      <vt:lpstr>Tool Limitations</vt:lpstr>
      <vt:lpstr>Summary of Proposed Actions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Jonathon Fryman</dc:creator>
  <cp:lastModifiedBy>Jonathon Fryman</cp:lastModifiedBy>
  <cp:revision>19</cp:revision>
  <dcterms:created xsi:type="dcterms:W3CDTF">2023-03-18T13:11:55Z</dcterms:created>
  <dcterms:modified xsi:type="dcterms:W3CDTF">2023-03-20T22:00:15Z</dcterms:modified>
</cp:coreProperties>
</file>