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18CD-0BC6-B4DC-2C64-5EB380A7C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F7916-51C3-6B2B-11E0-865EB107D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0802F-8080-E4B9-19EB-C407314F7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0673-C448-B944-ADA7-23967CC11970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A5F44-C5A4-A02B-C324-8D39D8BA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29AA-C897-3F66-4CDC-C5C3EC10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A4A5-926C-104A-BFA9-E9803BA93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6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EEE5-733A-DB73-D683-572591843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F4504-6710-3911-2A2D-CCF11F01D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C6009-19DC-AEF8-2E51-411CAF7C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0673-C448-B944-ADA7-23967CC11970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99D1A-2991-8C71-0CB6-72A5C5D9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F782A-4745-5E64-4F54-806E5F02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A4A5-926C-104A-BFA9-E9803BA93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2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886882-65BD-861F-DE44-15B67122D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5F096-03AC-5C52-A7B1-3CF39E262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88671-D4B1-9A34-1D3B-BB0DB3122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0673-C448-B944-ADA7-23967CC11970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A4046-C7AD-C484-64CA-EAC6600A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2FAF6-1BA4-A8E9-4B47-C3CE9245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A4A5-926C-104A-BFA9-E9803BA93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5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D3EE-CDB4-852E-6150-0643C6A2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B98CC-D009-B7E0-1870-E3FB527E7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EC040-A55F-10D7-04ED-CE2D868D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0673-C448-B944-ADA7-23967CC11970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81E2D-95F4-55BF-D932-E04F83D4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BFAB4-F6CC-01EE-38C5-F3B83BEA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A4A5-926C-104A-BFA9-E9803BA93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8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66F3-4B66-ED14-6BC5-C7C2D3907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C862C-EF2A-1F2D-2220-4DDE9941C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A3F63-7085-E962-8408-24E27700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0673-C448-B944-ADA7-23967CC11970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A1D78-9B22-5F02-0B16-49AE668A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E555C-C1E2-AB04-B836-C5854222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A4A5-926C-104A-BFA9-E9803BA93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2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DEF3-F6DE-57F8-B44E-7BEDE61B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0AE75-F820-6313-A7C1-379FC92CC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CF2FA-2E83-DB9A-EA36-4BF4A8606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79FF5-A5BD-F457-CA2D-5D1A966B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0673-C448-B944-ADA7-23967CC11970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58BFD-BA55-FF2B-652E-D9C4121C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2C3E6-BBDD-6F93-705D-4A7655F3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A4A5-926C-104A-BFA9-E9803BA93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5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7DC7-151E-6F7B-7CF6-D115509ED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3EFD9-7C7E-7B07-EFE0-321B9E62A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C09A6-B7FD-EC0E-1704-014AF11EC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85D93-0BD4-9490-D038-51B9B77C6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767E7-4E3B-FAE8-D702-C934B8FF2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247D8-71AE-8D3F-68CA-9BB6533B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0673-C448-B944-ADA7-23967CC11970}" type="datetimeFigureOut">
              <a:rPr lang="en-US" smtClean="0"/>
              <a:t>3/20/23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7E044-8126-AD3B-3B9C-E0917A90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93F0F-F077-A971-91AE-34772E51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A4A5-926C-104A-BFA9-E9803BA93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0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00DB-62F6-43EE-A299-40D5A23D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E8D395-4852-2E7E-4002-6BDE4319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0673-C448-B944-ADA7-23967CC11970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97CE6-A285-879A-CE17-7379ADDE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B0A57-D909-3E92-69B7-9821C4E7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A4A5-926C-104A-BFA9-E9803BA93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2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557EA-D6F3-CFA1-F24D-57F1B527F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0673-C448-B944-ADA7-23967CC11970}" type="datetimeFigureOut">
              <a:rPr lang="en-US" smtClean="0"/>
              <a:t>3/20/23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43B253-5AAC-1EAF-44AE-AB5E011D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E0A5D-B5ED-C47C-A60B-5E0CC811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A4A5-926C-104A-BFA9-E9803BA93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1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1C39-E9D9-79A1-8454-02B9447C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6086B-11BD-0F13-2630-60905A543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D4421-C9DB-43ED-18C7-F900224B1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B0E97-2FD9-7839-567B-00CC8332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0673-C448-B944-ADA7-23967CC11970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3D8C5-AA9B-0FDA-9FDA-5A8BB66AF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9F15C-2245-5856-7B90-B4ED8F2F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A4A5-926C-104A-BFA9-E9803BA93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6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2715-B9CD-9E0C-5257-283E34FB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16A11-089E-C154-097A-A27BD6C97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4B42A-3B6D-D17D-C364-39FF0BECE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A871B-D76D-869E-D507-95BEF472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0673-C448-B944-ADA7-23967CC11970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E764D-502A-C617-4EED-6E4130E0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571E3-7801-ACC8-2A61-E7976335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A4A5-926C-104A-BFA9-E9803BA93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0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B08F31-F940-B3F5-D814-10E5D8735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5A63B-5534-500B-CB4C-95EBA3B37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48ACD-D2A3-B4F9-D79D-BA0A17F86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A0673-C448-B944-ADA7-23967CC11970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60CA4-276D-0971-3357-6AA2DEDF3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2CA5D-3224-88E0-E090-59C38FBAD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5A4A5-926C-104A-BFA9-E9803BA93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7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FD1A6-15DB-BDE5-5049-82264C4B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D214 – Task 3</a:t>
            </a:r>
            <a:br>
              <a:rPr lang="en-US" dirty="0"/>
            </a:br>
            <a:r>
              <a:rPr lang="en-US" dirty="0"/>
              <a:t>Presentation of Findings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976A8-5114-304B-54EE-0E05972F86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 Fryman</a:t>
            </a:r>
          </a:p>
        </p:txBody>
      </p:sp>
    </p:spTree>
    <p:extLst>
      <p:ext uri="{BB962C8B-B14F-4D97-AF65-F5344CB8AC3E}">
        <p14:creationId xmlns:p14="http://schemas.microsoft.com/office/powerpoint/2010/main" val="778942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2991-A166-7B77-B3ED-7CC36073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CA7AD-54E1-73D2-A081-02659F0BB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F0F7-E048-AA3D-CA4F-6CA4944E8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0DA28-6756-A982-666B-EEF4AA19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Name: Jon Fryman</a:t>
            </a:r>
          </a:p>
          <a:p>
            <a:pPr marL="0" indent="0">
              <a:buNone/>
            </a:pPr>
            <a:r>
              <a:rPr lang="en-US" dirty="0"/>
              <a:t>About Me:</a:t>
            </a:r>
          </a:p>
          <a:p>
            <a:r>
              <a:rPr lang="en-US" dirty="0"/>
              <a:t>Located in Toledo, OH area</a:t>
            </a:r>
          </a:p>
          <a:p>
            <a:r>
              <a:rPr lang="en-US" dirty="0"/>
              <a:t>15+ years of experience working in information technology industry</a:t>
            </a:r>
          </a:p>
          <a:p>
            <a:r>
              <a:rPr lang="en-US" dirty="0"/>
              <a:t>Graduate of Western Governors University with a Bachelors in Computer Science in 2021.</a:t>
            </a:r>
          </a:p>
          <a:p>
            <a:r>
              <a:rPr lang="en-US" dirty="0"/>
              <a:t>Currently pursuing a Masters in Data Analytics from WGU</a:t>
            </a:r>
          </a:p>
        </p:txBody>
      </p:sp>
    </p:spTree>
    <p:extLst>
      <p:ext uri="{BB962C8B-B14F-4D97-AF65-F5344CB8AC3E}">
        <p14:creationId xmlns:p14="http://schemas.microsoft.com/office/powerpoint/2010/main" val="198451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AD1D-0E45-839E-1797-03ACD6AC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870"/>
            <a:ext cx="4532586" cy="854075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FAF7C-F678-A713-6E36-9E18282B8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3603"/>
            <a:ext cx="10365828" cy="18740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Stock Market is filled with uncertainty and great fluctuation</a:t>
            </a:r>
          </a:p>
          <a:p>
            <a:r>
              <a:rPr lang="en-US" dirty="0"/>
              <a:t>Identifying trends is imperative to facilitate educated investing</a:t>
            </a:r>
          </a:p>
          <a:p>
            <a:r>
              <a:rPr lang="en-US" dirty="0"/>
              <a:t>Seeking a method to allow educated investing through prediction of future stock performance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667ACA-1DCB-9362-6185-F8B50B112AB1}"/>
              </a:ext>
            </a:extLst>
          </p:cNvPr>
          <p:cNvSpPr txBox="1">
            <a:spLocks/>
          </p:cNvSpPr>
          <p:nvPr/>
        </p:nvSpPr>
        <p:spPr>
          <a:xfrm>
            <a:off x="838200" y="4442098"/>
            <a:ext cx="2711670" cy="686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Hypothesis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E79496-FA39-4956-6374-A24DE8ADA1AB}"/>
              </a:ext>
            </a:extLst>
          </p:cNvPr>
          <p:cNvSpPr txBox="1">
            <a:spLocks/>
          </p:cNvSpPr>
          <p:nvPr/>
        </p:nvSpPr>
        <p:spPr>
          <a:xfrm>
            <a:off x="838200" y="5226706"/>
            <a:ext cx="9598572" cy="1022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hypothesis of current analysis is that a stock price can be predicted with greater than 80% accuracy of its actual price</a:t>
            </a:r>
          </a:p>
        </p:txBody>
      </p:sp>
    </p:spTree>
    <p:extLst>
      <p:ext uri="{BB962C8B-B14F-4D97-AF65-F5344CB8AC3E}">
        <p14:creationId xmlns:p14="http://schemas.microsoft.com/office/powerpoint/2010/main" val="195880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B484-CDDE-578A-09AB-4015FF6E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Data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7540-3C31-279B-D53A-818F0FB8F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Utilized publicly available historical market data for 14 U.S. based tech companies</a:t>
            </a:r>
          </a:p>
          <a:p>
            <a:r>
              <a:rPr lang="en-US" dirty="0"/>
              <a:t>Historical data is from January 2010 – December 2022</a:t>
            </a:r>
          </a:p>
          <a:p>
            <a:r>
              <a:rPr lang="en-US" dirty="0"/>
              <a:t>Datapoints include open, close, adjusted close, low, high, and volume for each company for each trading day</a:t>
            </a:r>
          </a:p>
          <a:p>
            <a:r>
              <a:rPr lang="en-US" dirty="0"/>
              <a:t>Data was reviewed for missing and/or outlier data values</a:t>
            </a:r>
          </a:p>
          <a:p>
            <a:r>
              <a:rPr lang="en-US" dirty="0"/>
              <a:t>Two companies were removed from analysis due to inconsistent number of historical data points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9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2D32-1EB0-0EB6-5569-0E63483F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61601-4EA2-5ED9-8F1D-287ADD7C1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Model generated predictions for 36 trading days</a:t>
            </a:r>
          </a:p>
          <a:p>
            <a:r>
              <a:rPr lang="en-US" dirty="0"/>
              <a:t>When validated against the actual historical price of predicted days:</a:t>
            </a:r>
          </a:p>
          <a:p>
            <a:pPr lvl="1"/>
            <a:r>
              <a:rPr lang="en-US" dirty="0"/>
              <a:t>99.3% of the 432 predictions had an accuracy &gt;= 80% of actual historical price</a:t>
            </a:r>
          </a:p>
          <a:p>
            <a:pPr lvl="1"/>
            <a:r>
              <a:rPr lang="en-US" dirty="0"/>
              <a:t>77% had &gt;= 90% accuracy of actual historical price</a:t>
            </a:r>
          </a:p>
          <a:p>
            <a:pPr lvl="1"/>
            <a:r>
              <a:rPr lang="en-US" dirty="0"/>
              <a:t>47% had &gt;= 95% accuracy of actual historical price</a:t>
            </a:r>
          </a:p>
          <a:p>
            <a:pPr lvl="1"/>
            <a:r>
              <a:rPr lang="en-US" dirty="0"/>
              <a:t>The three predictions with &lt; 80% accuracy had 79.6-79.9% accuracy</a:t>
            </a:r>
          </a:p>
          <a:p>
            <a:pPr lvl="1"/>
            <a:r>
              <a:rPr lang="en-US" dirty="0"/>
              <a:t>All three were associated with Nvidia within a four-day span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37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11F9-0720-8BD7-B32E-A1F1E0F7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24BE-FED5-EAE7-31FA-687658D0D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difficult to enable good versioning of code</a:t>
            </a:r>
          </a:p>
          <a:p>
            <a:r>
              <a:rPr lang="en-US" dirty="0"/>
              <a:t>Jupyter Notebooks does not follow code formatting standards</a:t>
            </a:r>
          </a:p>
          <a:p>
            <a:r>
              <a:rPr lang="en-US" dirty="0"/>
              <a:t>Jupyter Notebooks is </a:t>
            </a:r>
            <a:r>
              <a:rPr lang="en-US" dirty="0" err="1"/>
              <a:t>primarly</a:t>
            </a:r>
            <a:r>
              <a:rPr lang="en-US" dirty="0"/>
              <a:t> a tool for exploration, not production</a:t>
            </a:r>
          </a:p>
          <a:p>
            <a:r>
              <a:rPr lang="en-US" dirty="0"/>
              <a:t>Jupyter Notebooks has non-linear workflow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55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11F9-0720-8BD7-B32E-A1F1E0F7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24BE-FED5-EAE7-31FA-687658D0D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 Analysis performance is subject to the data collection method</a:t>
            </a:r>
          </a:p>
          <a:p>
            <a:r>
              <a:rPr lang="en-US" dirty="0"/>
              <a:t>Current analysis was performed by pre-collected historical data</a:t>
            </a:r>
          </a:p>
        </p:txBody>
      </p:sp>
    </p:spTree>
    <p:extLst>
      <p:ext uri="{BB962C8B-B14F-4D97-AF65-F5344CB8AC3E}">
        <p14:creationId xmlns:p14="http://schemas.microsoft.com/office/powerpoint/2010/main" val="125322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11F9-0720-8BD7-B32E-A1F1E0F7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Proposed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24BE-FED5-EAE7-31FA-687658D0D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the prediction model to determine why predicted value is always below actual price</a:t>
            </a:r>
          </a:p>
          <a:p>
            <a:r>
              <a:rPr lang="en-US" dirty="0"/>
              <a:t>Add functionality to prediction model to support additional companies</a:t>
            </a:r>
          </a:p>
          <a:p>
            <a:r>
              <a:rPr lang="en-US" dirty="0"/>
              <a:t>Improve model to intake future historical data to allow continued predictions on not yet available data</a:t>
            </a:r>
          </a:p>
        </p:txBody>
      </p:sp>
    </p:spTree>
    <p:extLst>
      <p:ext uri="{BB962C8B-B14F-4D97-AF65-F5344CB8AC3E}">
        <p14:creationId xmlns:p14="http://schemas.microsoft.com/office/powerpoint/2010/main" val="427191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11F9-0720-8BD7-B32E-A1F1E0F7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Benefits of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24BE-FED5-EAE7-31FA-687658D0D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confidence for investors</a:t>
            </a:r>
          </a:p>
          <a:p>
            <a:r>
              <a:rPr lang="en-US" dirty="0"/>
              <a:t>Ability to forecast spending/revenue</a:t>
            </a:r>
          </a:p>
        </p:txBody>
      </p:sp>
    </p:spTree>
    <p:extLst>
      <p:ext uri="{BB962C8B-B14F-4D97-AF65-F5344CB8AC3E}">
        <p14:creationId xmlns:p14="http://schemas.microsoft.com/office/powerpoint/2010/main" val="2826497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387</Words>
  <Application>Microsoft Macintosh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D214 – Task 3 Presentation of Findings</vt:lpstr>
      <vt:lpstr>Introduction</vt:lpstr>
      <vt:lpstr>Problem Statement</vt:lpstr>
      <vt:lpstr>Summary of Data Analysis Process</vt:lpstr>
      <vt:lpstr>Outline of Findings</vt:lpstr>
      <vt:lpstr>Tool Limitations</vt:lpstr>
      <vt:lpstr>Technique Limitations</vt:lpstr>
      <vt:lpstr>Summary of Proposed Actions</vt:lpstr>
      <vt:lpstr>Expected Benefits of Study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Jonathon Fryman</dc:creator>
  <cp:lastModifiedBy>Jonathon Fryman</cp:lastModifiedBy>
  <cp:revision>14</cp:revision>
  <dcterms:created xsi:type="dcterms:W3CDTF">2023-03-18T13:11:55Z</dcterms:created>
  <dcterms:modified xsi:type="dcterms:W3CDTF">2023-03-20T18:13:11Z</dcterms:modified>
</cp:coreProperties>
</file>