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14" autoAdjust="0"/>
  </p:normalViewPr>
  <p:slideViewPr>
    <p:cSldViewPr>
      <p:cViewPr varScale="1">
        <p:scale>
          <a:sx n="62" d="100"/>
          <a:sy n="62" d="100"/>
        </p:scale>
        <p:origin x="-101" y="-5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814B54-BFAB-4388-ABF9-43CFF279C9B5}" type="datetimeFigureOut">
              <a:rPr lang="en-GB" smtClean="0"/>
              <a:t>12/10/2024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1B53B-692E-48FB-B8F7-C108E8B04006}" type="slidenum">
              <a:rPr lang="en-GB" smtClean="0"/>
              <a:t>‹#›</a:t>
            </a:fld>
            <a:endParaRPr lang="en-GB"/>
          </a:p>
        </p:txBody>
      </p:sp>
    </p:spTree>
    <p:extLst>
      <p:ext uri="{BB962C8B-B14F-4D97-AF65-F5344CB8AC3E}">
        <p14:creationId xmlns:p14="http://schemas.microsoft.com/office/powerpoint/2010/main" val="2473214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a:p>
        </p:txBody>
      </p:sp>
      <p:sp>
        <p:nvSpPr>
          <p:cNvPr id="4" name="Slide Number Placeholder 3"/>
          <p:cNvSpPr>
            <a:spLocks noGrp="1"/>
          </p:cNvSpPr>
          <p:nvPr>
            <p:ph type="sldNum" sz="quarter" idx="10"/>
          </p:nvPr>
        </p:nvSpPr>
        <p:spPr/>
        <p:txBody>
          <a:bodyPr/>
          <a:lstStyle/>
          <a:p>
            <a:fld id="{9301B53B-692E-48FB-B8F7-C108E8B04006}" type="slidenum">
              <a:rPr lang="en-GB" smtClean="0"/>
              <a:t>2</a:t>
            </a:fld>
            <a:endParaRPr lang="en-GB"/>
          </a:p>
        </p:txBody>
      </p:sp>
    </p:spTree>
    <p:extLst>
      <p:ext uri="{BB962C8B-B14F-4D97-AF65-F5344CB8AC3E}">
        <p14:creationId xmlns:p14="http://schemas.microsoft.com/office/powerpoint/2010/main" val="230601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79208403-4BA7-4A03-B546-21EA5CE7C130}" type="slidenum">
              <a:rPr lang="en-GB" smtClean="0"/>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9208403-4BA7-4A03-B546-21EA5CE7C13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9208403-4BA7-4A03-B546-21EA5CE7C130}"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9208403-4BA7-4A03-B546-21EA5CE7C130}"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79208403-4BA7-4A03-B546-21EA5CE7C130}" type="slidenum">
              <a:rPr lang="en-GB" smtClean="0"/>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79208403-4BA7-4A03-B546-21EA5CE7C13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79208403-4BA7-4A03-B546-21EA5CE7C13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79208403-4BA7-4A03-B546-21EA5CE7C13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79208403-4BA7-4A03-B546-21EA5CE7C130}" type="slidenum">
              <a:rPr lang="en-GB" smtClean="0"/>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79208403-4BA7-4A03-B546-21EA5CE7C13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2BB9039-3111-4F0C-A417-C2715FD1EDDF}" type="datetimeFigureOut">
              <a:rPr lang="en-GB" smtClean="0"/>
              <a:t>12/10/2024</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79208403-4BA7-4A03-B546-21EA5CE7C130}" type="slidenum">
              <a:rPr lang="en-GB" smtClean="0"/>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2BB9039-3111-4F0C-A417-C2715FD1EDDF}" type="datetimeFigureOut">
              <a:rPr lang="en-GB" smtClean="0"/>
              <a:t>12/10/2024</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208403-4BA7-4A03-B546-21EA5CE7C130}" type="slidenum">
              <a:rPr lang="en-GB" smtClean="0"/>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uciml/pima-indians-diabetes-database" TargetMode="External"/><Relationship Id="rId2" Type="http://schemas.openxmlformats.org/officeDocument/2006/relationships/hyperlink" Target="https://www.kaggle.com/datasets/alexteboul/diabetes-health-indicators-data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fryohatfiel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njmr.com/index.php/fewfewf/article/view/1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u="sng" dirty="0"/>
              <a:t>PROJECT AND DATA MANAGEMENT PLAN</a:t>
            </a:r>
            <a:r>
              <a:rPr lang="en-GB" dirty="0"/>
              <a:t/>
            </a:r>
            <a:br>
              <a:rPr lang="en-GB" dirty="0"/>
            </a:br>
            <a:endParaRPr lang="en-GB" dirty="0"/>
          </a:p>
        </p:txBody>
      </p:sp>
      <p:sp>
        <p:nvSpPr>
          <p:cNvPr id="3" name="Subtitle 2"/>
          <p:cNvSpPr>
            <a:spLocks noGrp="1"/>
          </p:cNvSpPr>
          <p:nvPr>
            <p:ph type="subTitle" idx="1"/>
          </p:nvPr>
        </p:nvSpPr>
        <p:spPr/>
        <p:txBody>
          <a:bodyPr>
            <a:normAutofit/>
          </a:bodyPr>
          <a:lstStyle/>
          <a:p>
            <a:r>
              <a:rPr lang="en-GB" b="1" dirty="0"/>
              <a:t>Name: Friday </a:t>
            </a:r>
            <a:r>
              <a:rPr lang="en-GB" b="1" dirty="0" err="1"/>
              <a:t>Odeh</a:t>
            </a:r>
            <a:r>
              <a:rPr lang="en-GB" b="1" dirty="0"/>
              <a:t> </a:t>
            </a:r>
            <a:r>
              <a:rPr lang="en-GB" b="1" dirty="0" err="1"/>
              <a:t>Ovbiroro</a:t>
            </a:r>
            <a:endParaRPr lang="en-GB" dirty="0"/>
          </a:p>
          <a:p>
            <a:r>
              <a:rPr lang="en-GB" b="1" dirty="0"/>
              <a:t> </a:t>
            </a:r>
            <a:endParaRPr lang="en-GB" dirty="0"/>
          </a:p>
          <a:p>
            <a:r>
              <a:rPr lang="en-GB" b="1" dirty="0"/>
              <a:t>Student ID No: 22034665</a:t>
            </a:r>
            <a:endParaRPr lang="en-GB" dirty="0"/>
          </a:p>
          <a:p>
            <a:endParaRPr lang="en-GB" dirty="0"/>
          </a:p>
        </p:txBody>
      </p:sp>
    </p:spTree>
    <p:extLst>
      <p:ext uri="{BB962C8B-B14F-4D97-AF65-F5344CB8AC3E}">
        <p14:creationId xmlns:p14="http://schemas.microsoft.com/office/powerpoint/2010/main" val="3975753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DATA MANAGEMENT PLAN</a:t>
            </a:r>
            <a:r>
              <a:rPr lang="en-GB" dirty="0"/>
              <a:t/>
            </a:r>
            <a:br>
              <a:rPr lang="en-GB" dirty="0"/>
            </a:br>
            <a:endParaRPr lang="en-GB" dirty="0"/>
          </a:p>
        </p:txBody>
      </p:sp>
      <p:sp>
        <p:nvSpPr>
          <p:cNvPr id="3" name="Content Placeholder 2"/>
          <p:cNvSpPr>
            <a:spLocks noGrp="1"/>
          </p:cNvSpPr>
          <p:nvPr>
            <p:ph idx="1"/>
          </p:nvPr>
        </p:nvSpPr>
        <p:spPr/>
        <p:txBody>
          <a:bodyPr/>
          <a:lstStyle/>
          <a:p>
            <a:pPr lvl="0"/>
            <a:r>
              <a:rPr lang="en-GB" b="1" dirty="0"/>
              <a:t>Overview of the Dataset:</a:t>
            </a:r>
            <a:endParaRPr lang="en-GB" dirty="0"/>
          </a:p>
          <a:p>
            <a:pPr marL="0" indent="0">
              <a:buNone/>
            </a:pPr>
            <a:r>
              <a:rPr lang="en-GB" dirty="0"/>
              <a:t>The dataset to be used is from </a:t>
            </a:r>
            <a:r>
              <a:rPr lang="en-GB" dirty="0" err="1"/>
              <a:t>Kaggle</a:t>
            </a:r>
            <a:r>
              <a:rPr lang="en-GB" dirty="0"/>
              <a:t> and was originally collected by the </a:t>
            </a:r>
            <a:r>
              <a:rPr lang="en-GB" dirty="0" err="1"/>
              <a:t>Center</a:t>
            </a:r>
            <a:r>
              <a:rPr lang="en-GB" dirty="0"/>
              <a:t> for Disease Control and Prevention (CDC) as part of the Behavioural Risk Factor Surveillance System (BRFSS), which collects health-related data from U.S. residents. The dataset represents a public health survey conducted in 2015. </a:t>
            </a:r>
          </a:p>
          <a:p>
            <a:endParaRPr lang="en-GB" dirty="0"/>
          </a:p>
        </p:txBody>
      </p:sp>
    </p:spTree>
    <p:extLst>
      <p:ext uri="{BB962C8B-B14F-4D97-AF65-F5344CB8AC3E}">
        <p14:creationId xmlns:p14="http://schemas.microsoft.com/office/powerpoint/2010/main" val="2950292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DATASET WEB ADDRESSES</a:t>
            </a:r>
            <a:endParaRPr lang="en-GB" dirty="0"/>
          </a:p>
        </p:txBody>
      </p:sp>
      <p:sp>
        <p:nvSpPr>
          <p:cNvPr id="3" name="Content Placeholder 2"/>
          <p:cNvSpPr>
            <a:spLocks noGrp="1"/>
          </p:cNvSpPr>
          <p:nvPr>
            <p:ph idx="1"/>
          </p:nvPr>
        </p:nvSpPr>
        <p:spPr/>
        <p:txBody>
          <a:bodyPr/>
          <a:lstStyle/>
          <a:p>
            <a:r>
              <a:rPr lang="en-GB" b="1" dirty="0"/>
              <a:t>Dataset Link</a:t>
            </a:r>
            <a:r>
              <a:rPr lang="en-GB" dirty="0"/>
              <a:t>: </a:t>
            </a:r>
            <a:r>
              <a:rPr lang="en-GB" u="sng" dirty="0">
                <a:hlinkClick r:id="rId2"/>
              </a:rPr>
              <a:t>https://</a:t>
            </a:r>
            <a:r>
              <a:rPr lang="en-GB" u="sng" dirty="0" smtClean="0">
                <a:hlinkClick r:id="rId2"/>
              </a:rPr>
              <a:t>www.kaggle.com/datasets/alexteboul/diabetes-health-indicators-dataset</a:t>
            </a:r>
            <a:endParaRPr lang="en-GB" u="sng" dirty="0" smtClean="0"/>
          </a:p>
          <a:p>
            <a:pPr marL="0" indent="0">
              <a:buNone/>
            </a:pPr>
            <a:endParaRPr lang="en-GB" dirty="0"/>
          </a:p>
          <a:p>
            <a:r>
              <a:rPr lang="en-GB" b="1" dirty="0"/>
              <a:t>Potential Dataset link</a:t>
            </a:r>
            <a:r>
              <a:rPr lang="en-GB" dirty="0"/>
              <a:t>: </a:t>
            </a:r>
            <a:r>
              <a:rPr lang="en-GB" u="sng" dirty="0">
                <a:hlinkClick r:id="rId3"/>
              </a:rPr>
              <a:t>https://www.kaggle.com/datasets/uciml/pima-indians-diabetes-database</a:t>
            </a:r>
            <a:endParaRPr lang="en-GB" dirty="0"/>
          </a:p>
          <a:p>
            <a:endParaRPr lang="en-GB" dirty="0"/>
          </a:p>
        </p:txBody>
      </p:sp>
    </p:spTree>
    <p:extLst>
      <p:ext uri="{BB962C8B-B14F-4D97-AF65-F5344CB8AC3E}">
        <p14:creationId xmlns:p14="http://schemas.microsoft.com/office/powerpoint/2010/main" val="2885371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 &amp; </a:t>
            </a:r>
            <a:r>
              <a:rPr lang="en-GB" dirty="0" err="1" smtClean="0"/>
              <a:t>MetaData</a:t>
            </a:r>
            <a:endParaRPr lang="en-GB" dirty="0"/>
          </a:p>
        </p:txBody>
      </p:sp>
      <p:sp>
        <p:nvSpPr>
          <p:cNvPr id="3" name="Content Placeholder 2"/>
          <p:cNvSpPr>
            <a:spLocks noGrp="1"/>
          </p:cNvSpPr>
          <p:nvPr>
            <p:ph idx="1"/>
          </p:nvPr>
        </p:nvSpPr>
        <p:spPr/>
        <p:txBody>
          <a:bodyPr>
            <a:normAutofit fontScale="77500" lnSpcReduction="20000"/>
          </a:bodyPr>
          <a:lstStyle/>
          <a:p>
            <a:pPr lvl="0"/>
            <a:r>
              <a:rPr lang="en-GB" b="1" dirty="0"/>
              <a:t>Data Collection:</a:t>
            </a:r>
            <a:r>
              <a:rPr lang="en-GB" dirty="0"/>
              <a:t> The dataset will be downloaded from </a:t>
            </a:r>
            <a:r>
              <a:rPr lang="en-GB" dirty="0" err="1"/>
              <a:t>Kaggle</a:t>
            </a:r>
            <a:r>
              <a:rPr lang="en-GB" dirty="0"/>
              <a:t> and it includes 253,680 records of health related indicators. The data contains both categorical (</a:t>
            </a:r>
            <a:r>
              <a:rPr lang="en-GB" dirty="0" err="1"/>
              <a:t>e.g</a:t>
            </a:r>
            <a:r>
              <a:rPr lang="en-GB" dirty="0"/>
              <a:t> Gender, smoking, status etc.) and continuous ( BMI, Age, etc.) variables. </a:t>
            </a:r>
          </a:p>
          <a:p>
            <a:r>
              <a:rPr lang="en-GB" dirty="0"/>
              <a:t> </a:t>
            </a:r>
          </a:p>
          <a:p>
            <a:pPr lvl="0"/>
            <a:r>
              <a:rPr lang="en-GB" b="1" dirty="0"/>
              <a:t>Metadata</a:t>
            </a:r>
            <a:r>
              <a:rPr lang="en-GB" dirty="0"/>
              <a:t>: </a:t>
            </a:r>
          </a:p>
          <a:p>
            <a:pPr lvl="0"/>
            <a:r>
              <a:rPr lang="en-GB" b="1" dirty="0"/>
              <a:t>Format </a:t>
            </a:r>
            <a:r>
              <a:rPr lang="en-GB" dirty="0"/>
              <a:t>: CSV (Comma-Separated Values)</a:t>
            </a:r>
          </a:p>
          <a:p>
            <a:pPr lvl="0"/>
            <a:r>
              <a:rPr lang="en-GB" b="1" dirty="0"/>
              <a:t>Number of Records</a:t>
            </a:r>
            <a:r>
              <a:rPr lang="en-GB" dirty="0"/>
              <a:t>: 253,680</a:t>
            </a:r>
          </a:p>
          <a:p>
            <a:pPr lvl="0"/>
            <a:r>
              <a:rPr lang="en-GB" b="1" dirty="0"/>
              <a:t>Size: </a:t>
            </a:r>
            <a:r>
              <a:rPr lang="en-GB" dirty="0"/>
              <a:t>Approximately 22 MB</a:t>
            </a:r>
          </a:p>
          <a:p>
            <a:pPr lvl="0"/>
            <a:r>
              <a:rPr lang="en-GB" b="1" dirty="0"/>
              <a:t>Type of Data</a:t>
            </a:r>
            <a:r>
              <a:rPr lang="en-GB" dirty="0"/>
              <a:t>: Mixed (continuous and categorical data)</a:t>
            </a:r>
          </a:p>
          <a:p>
            <a:pPr lvl="0"/>
            <a:r>
              <a:rPr lang="en-GB" b="1" dirty="0"/>
              <a:t>Origin</a:t>
            </a:r>
            <a:r>
              <a:rPr lang="en-GB" dirty="0"/>
              <a:t>: CDC, U.S. Residents</a:t>
            </a:r>
          </a:p>
        </p:txBody>
      </p:sp>
    </p:spTree>
    <p:extLst>
      <p:ext uri="{BB962C8B-B14F-4D97-AF65-F5344CB8AC3E}">
        <p14:creationId xmlns:p14="http://schemas.microsoft.com/office/powerpoint/2010/main" val="1112626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 Control</a:t>
            </a:r>
            <a:endParaRPr lang="en-GB" dirty="0"/>
          </a:p>
        </p:txBody>
      </p:sp>
      <p:sp>
        <p:nvSpPr>
          <p:cNvPr id="3" name="Content Placeholder 2"/>
          <p:cNvSpPr>
            <a:spLocks noGrp="1"/>
          </p:cNvSpPr>
          <p:nvPr>
            <p:ph idx="1"/>
          </p:nvPr>
        </p:nvSpPr>
        <p:spPr/>
        <p:txBody>
          <a:bodyPr>
            <a:normAutofit fontScale="55000" lnSpcReduction="20000"/>
          </a:bodyPr>
          <a:lstStyle/>
          <a:p>
            <a:pPr marL="0" lvl="0" indent="0">
              <a:buNone/>
            </a:pPr>
            <a:endParaRPr lang="en-GB" dirty="0"/>
          </a:p>
          <a:p>
            <a:pPr lvl="0"/>
            <a:r>
              <a:rPr lang="en-GB" b="1" dirty="0" err="1"/>
              <a:t>GitHub</a:t>
            </a:r>
            <a:r>
              <a:rPr lang="en-GB" b="1" dirty="0"/>
              <a:t> Address</a:t>
            </a:r>
            <a:r>
              <a:rPr lang="en-GB" dirty="0"/>
              <a:t>: </a:t>
            </a:r>
            <a:r>
              <a:rPr lang="en-GB" u="sng" dirty="0">
                <a:hlinkClick r:id="rId2"/>
              </a:rPr>
              <a:t>https://</a:t>
            </a:r>
            <a:r>
              <a:rPr lang="en-GB" u="sng" dirty="0" smtClean="0">
                <a:hlinkClick r:id="rId2"/>
              </a:rPr>
              <a:t>github.com/fryohatfield</a:t>
            </a:r>
            <a:endParaRPr lang="en-GB" u="sng" dirty="0" smtClean="0"/>
          </a:p>
          <a:p>
            <a:pPr marL="0" lvl="0" indent="0">
              <a:buNone/>
            </a:pPr>
            <a:endParaRPr lang="en-GB" dirty="0" smtClean="0"/>
          </a:p>
          <a:p>
            <a:pPr marL="0" lvl="0" indent="0">
              <a:buNone/>
            </a:pPr>
            <a:endParaRPr lang="en-GB" dirty="0"/>
          </a:p>
          <a:p>
            <a:pPr lvl="0"/>
            <a:r>
              <a:rPr lang="en-GB" b="1" dirty="0"/>
              <a:t>Commit Frequency</a:t>
            </a:r>
            <a:r>
              <a:rPr lang="en-GB" dirty="0"/>
              <a:t>: Weekly commits will be made to </a:t>
            </a:r>
            <a:r>
              <a:rPr lang="en-GB" dirty="0" err="1"/>
              <a:t>GitHub</a:t>
            </a:r>
            <a:r>
              <a:rPr lang="en-GB" dirty="0"/>
              <a:t>, starting from Week 2 ( October 16</a:t>
            </a:r>
            <a:r>
              <a:rPr lang="en-GB" baseline="30000" dirty="0"/>
              <a:t>th</a:t>
            </a:r>
            <a:r>
              <a:rPr lang="en-GB" dirty="0"/>
              <a:t>). Each commit will be clearly tagged ( </a:t>
            </a:r>
            <a:r>
              <a:rPr lang="en-GB" dirty="0" err="1"/>
              <a:t>e.g</a:t>
            </a:r>
            <a:r>
              <a:rPr lang="en-GB" dirty="0"/>
              <a:t> “Initial Data </a:t>
            </a:r>
            <a:r>
              <a:rPr lang="en-GB" dirty="0" err="1"/>
              <a:t>Preprocessing</a:t>
            </a:r>
            <a:r>
              <a:rPr lang="en-GB" dirty="0"/>
              <a:t>”, “EDA complete</a:t>
            </a:r>
            <a:r>
              <a:rPr lang="en-GB" dirty="0" smtClean="0"/>
              <a:t>).</a:t>
            </a:r>
          </a:p>
          <a:p>
            <a:pPr marL="0" lvl="0" indent="0">
              <a:buNone/>
            </a:pPr>
            <a:endParaRPr lang="en-GB" dirty="0" smtClean="0"/>
          </a:p>
          <a:p>
            <a:pPr marL="0" lvl="0" indent="0">
              <a:buNone/>
            </a:pPr>
            <a:endParaRPr lang="en-GB" dirty="0"/>
          </a:p>
          <a:p>
            <a:pPr lvl="0"/>
            <a:r>
              <a:rPr lang="en-GB" b="1" dirty="0"/>
              <a:t>File Naming Convention</a:t>
            </a:r>
            <a:r>
              <a:rPr lang="en-GB" dirty="0"/>
              <a:t>: Files will follow this format </a:t>
            </a:r>
            <a:r>
              <a:rPr lang="en-GB" i="1" dirty="0" err="1"/>
              <a:t>ProjectName_TaskName_Date</a:t>
            </a:r>
            <a:r>
              <a:rPr lang="en-GB" i="1" dirty="0"/>
              <a:t> (e.g., DiabetesPrediction_EDA_2024-11-20.csv</a:t>
            </a:r>
            <a:r>
              <a:rPr lang="en-GB" dirty="0" smtClean="0"/>
              <a:t>).</a:t>
            </a:r>
          </a:p>
          <a:p>
            <a:pPr marL="0" lvl="0" indent="0">
              <a:buNone/>
            </a:pPr>
            <a:endParaRPr lang="en-GB" dirty="0" smtClean="0"/>
          </a:p>
          <a:p>
            <a:pPr marL="0" lvl="0" indent="0">
              <a:buNone/>
            </a:pPr>
            <a:endParaRPr lang="en-GB" dirty="0"/>
          </a:p>
          <a:p>
            <a:pPr lvl="0"/>
            <a:r>
              <a:rPr lang="en-GB" b="1" dirty="0"/>
              <a:t>Version Control</a:t>
            </a:r>
            <a:r>
              <a:rPr lang="en-GB" dirty="0"/>
              <a:t>: Version control will be managed using </a:t>
            </a:r>
            <a:r>
              <a:rPr lang="en-GB" dirty="0" err="1"/>
              <a:t>GitHub</a:t>
            </a:r>
            <a:r>
              <a:rPr lang="en-GB" dirty="0"/>
              <a:t> branches for different stages ( e.g., data cleaning, model building, feature selection), with regular merges into the main branch.</a:t>
            </a:r>
          </a:p>
          <a:p>
            <a:endParaRPr lang="en-GB" dirty="0"/>
          </a:p>
        </p:txBody>
      </p:sp>
    </p:spTree>
    <p:extLst>
      <p:ext uri="{BB962C8B-B14F-4D97-AF65-F5344CB8AC3E}">
        <p14:creationId xmlns:p14="http://schemas.microsoft.com/office/powerpoint/2010/main" val="1640098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ReadMe File</a:t>
            </a:r>
            <a:endParaRPr lang="en-GB" dirty="0"/>
          </a:p>
        </p:txBody>
      </p:sp>
      <p:sp>
        <p:nvSpPr>
          <p:cNvPr id="3" name="Content Placeholder 2"/>
          <p:cNvSpPr>
            <a:spLocks noGrp="1"/>
          </p:cNvSpPr>
          <p:nvPr>
            <p:ph idx="1"/>
          </p:nvPr>
        </p:nvSpPr>
        <p:spPr/>
        <p:txBody>
          <a:bodyPr>
            <a:normAutofit fontScale="77500" lnSpcReduction="20000"/>
          </a:bodyPr>
          <a:lstStyle/>
          <a:p>
            <a:pPr marL="0" lvl="0" indent="0">
              <a:buNone/>
            </a:pPr>
            <a:r>
              <a:rPr lang="en-GB" dirty="0" smtClean="0"/>
              <a:t>The </a:t>
            </a:r>
            <a:r>
              <a:rPr lang="en-GB" dirty="0" err="1"/>
              <a:t>GitHub</a:t>
            </a:r>
            <a:r>
              <a:rPr lang="en-GB" dirty="0"/>
              <a:t> repository ReadMe file contains</a:t>
            </a:r>
            <a:r>
              <a:rPr lang="en-GB" dirty="0" smtClean="0"/>
              <a:t>:</a:t>
            </a:r>
            <a:endParaRPr lang="en-GB" dirty="0"/>
          </a:p>
          <a:p>
            <a:pPr lvl="0"/>
            <a:r>
              <a:rPr lang="en-GB" b="1" dirty="0"/>
              <a:t>Project Overview</a:t>
            </a:r>
            <a:r>
              <a:rPr lang="en-GB" dirty="0"/>
              <a:t>:  Summary of the project and its objectives.</a:t>
            </a:r>
          </a:p>
          <a:p>
            <a:pPr lvl="0"/>
            <a:r>
              <a:rPr lang="en-GB" b="1" dirty="0"/>
              <a:t>Instructions</a:t>
            </a:r>
            <a:r>
              <a:rPr lang="en-GB" dirty="0"/>
              <a:t>: How to set up the environment, installed required libraries, and run the code.</a:t>
            </a:r>
          </a:p>
          <a:p>
            <a:pPr lvl="0"/>
            <a:r>
              <a:rPr lang="en-GB" b="1" dirty="0"/>
              <a:t>Dataset Description</a:t>
            </a:r>
            <a:r>
              <a:rPr lang="en-GB" dirty="0"/>
              <a:t>: Details about the dataset, its origin and structure.</a:t>
            </a:r>
          </a:p>
          <a:p>
            <a:pPr lvl="0"/>
            <a:r>
              <a:rPr lang="en-GB" b="1" dirty="0"/>
              <a:t>Model Information</a:t>
            </a:r>
            <a:r>
              <a:rPr lang="en-GB" dirty="0"/>
              <a:t>: Descriptions of the ML models used and their performance insights.</a:t>
            </a:r>
          </a:p>
          <a:p>
            <a:pPr lvl="0"/>
            <a:r>
              <a:rPr lang="en-GB" b="1" dirty="0"/>
              <a:t>Result</a:t>
            </a:r>
            <a:r>
              <a:rPr lang="en-GB" dirty="0"/>
              <a:t>: Key findings, insights from EDA and model performance.</a:t>
            </a:r>
          </a:p>
          <a:p>
            <a:pPr lvl="0"/>
            <a:r>
              <a:rPr lang="en-GB" b="1" dirty="0"/>
              <a:t>Contact Information</a:t>
            </a:r>
            <a:r>
              <a:rPr lang="en-GB" dirty="0"/>
              <a:t>: For further queries or considerations.</a:t>
            </a:r>
          </a:p>
          <a:p>
            <a:endParaRPr lang="en-GB" dirty="0"/>
          </a:p>
        </p:txBody>
      </p:sp>
    </p:spTree>
    <p:extLst>
      <p:ext uri="{BB962C8B-B14F-4D97-AF65-F5344CB8AC3E}">
        <p14:creationId xmlns:p14="http://schemas.microsoft.com/office/powerpoint/2010/main" val="2121028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and Storage</a:t>
            </a:r>
            <a:endParaRPr lang="en-GB" dirty="0"/>
          </a:p>
        </p:txBody>
      </p:sp>
      <p:sp>
        <p:nvSpPr>
          <p:cNvPr id="3" name="Content Placeholder 2"/>
          <p:cNvSpPr>
            <a:spLocks noGrp="1"/>
          </p:cNvSpPr>
          <p:nvPr>
            <p:ph idx="1"/>
          </p:nvPr>
        </p:nvSpPr>
        <p:spPr/>
        <p:txBody>
          <a:bodyPr>
            <a:normAutofit lnSpcReduction="10000"/>
          </a:bodyPr>
          <a:lstStyle/>
          <a:p>
            <a:r>
              <a:rPr lang="en-GB" b="1" dirty="0" smtClean="0"/>
              <a:t>Backup Frequency</a:t>
            </a:r>
            <a:r>
              <a:rPr lang="en-GB" dirty="0" smtClean="0"/>
              <a:t>: Weekly backups will be made on </a:t>
            </a:r>
            <a:r>
              <a:rPr lang="en-GB" dirty="0" err="1" smtClean="0"/>
              <a:t>GitHub</a:t>
            </a:r>
            <a:r>
              <a:rPr lang="en-GB" dirty="0" smtClean="0"/>
              <a:t>, with an additional backup on </a:t>
            </a:r>
            <a:r>
              <a:rPr lang="en-GB" dirty="0" err="1"/>
              <a:t>d</a:t>
            </a:r>
            <a:r>
              <a:rPr lang="en-GB" dirty="0" err="1" smtClean="0"/>
              <a:t>oogle</a:t>
            </a:r>
            <a:r>
              <a:rPr lang="en-GB" dirty="0" smtClean="0"/>
              <a:t> drive.</a:t>
            </a:r>
          </a:p>
          <a:p>
            <a:r>
              <a:rPr lang="en-GB" b="1" dirty="0" smtClean="0"/>
              <a:t>Data Sharing</a:t>
            </a:r>
            <a:r>
              <a:rPr lang="en-GB" dirty="0" smtClean="0"/>
              <a:t>: Data and code will be shared securely via </a:t>
            </a:r>
            <a:r>
              <a:rPr lang="en-GB" dirty="0" err="1" smtClean="0"/>
              <a:t>GitHub</a:t>
            </a:r>
            <a:r>
              <a:rPr lang="en-GB" dirty="0" smtClean="0"/>
              <a:t>, with permissions granted to project supervisors and evaluators.</a:t>
            </a:r>
          </a:p>
          <a:p>
            <a:r>
              <a:rPr lang="en-GB" b="1" dirty="0" smtClean="0"/>
              <a:t>Storage Locations</a:t>
            </a:r>
            <a:r>
              <a:rPr lang="en-GB" dirty="0" smtClean="0"/>
              <a:t>: Files, code, data, and documents will be stored on </a:t>
            </a:r>
            <a:r>
              <a:rPr lang="en-GB" dirty="0" err="1" smtClean="0"/>
              <a:t>GitHub</a:t>
            </a:r>
            <a:r>
              <a:rPr lang="en-GB" dirty="0" smtClean="0"/>
              <a:t> and backed up on </a:t>
            </a:r>
            <a:r>
              <a:rPr lang="en-GB" dirty="0" err="1" smtClean="0"/>
              <a:t>google</a:t>
            </a:r>
            <a:r>
              <a:rPr lang="en-GB" dirty="0" smtClean="0"/>
              <a:t> drive.</a:t>
            </a:r>
            <a:endParaRPr lang="en-GB" dirty="0"/>
          </a:p>
        </p:txBody>
      </p:sp>
    </p:spTree>
    <p:extLst>
      <p:ext uri="{BB962C8B-B14F-4D97-AF65-F5344CB8AC3E}">
        <p14:creationId xmlns:p14="http://schemas.microsoft.com/office/powerpoint/2010/main" val="2630215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dirty="0" smtClean="0"/>
              <a:t>Ethical Requirements</a:t>
            </a: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77500" lnSpcReduction="20000"/>
          </a:bodyPr>
          <a:lstStyle/>
          <a:p>
            <a:pPr marL="0" lvl="0" indent="0">
              <a:buNone/>
            </a:pPr>
            <a:endParaRPr lang="en-GB" dirty="0"/>
          </a:p>
          <a:p>
            <a:pPr lvl="0"/>
            <a:r>
              <a:rPr lang="en-GB" b="1" dirty="0"/>
              <a:t>GDPR Compliance</a:t>
            </a:r>
            <a:r>
              <a:rPr lang="en-GB" dirty="0"/>
              <a:t>: The dataset is </a:t>
            </a:r>
            <a:r>
              <a:rPr lang="en-GB" dirty="0" err="1"/>
              <a:t>anonymized</a:t>
            </a:r>
            <a:r>
              <a:rPr lang="en-GB" dirty="0"/>
              <a:t>, no Personal Identifiable </a:t>
            </a:r>
            <a:r>
              <a:rPr lang="en-GB" dirty="0" err="1"/>
              <a:t>Informatiom</a:t>
            </a:r>
            <a:r>
              <a:rPr lang="en-GB" dirty="0"/>
              <a:t> (PII) and complies with General Data Protection Regulations (</a:t>
            </a:r>
            <a:r>
              <a:rPr lang="en-GB" b="1" dirty="0"/>
              <a:t>GDPR</a:t>
            </a:r>
            <a:r>
              <a:rPr lang="en-GB" dirty="0"/>
              <a:t>).</a:t>
            </a:r>
          </a:p>
          <a:p>
            <a:pPr lvl="0"/>
            <a:r>
              <a:rPr lang="en-GB" b="1" dirty="0"/>
              <a:t>UH</a:t>
            </a:r>
            <a:r>
              <a:rPr lang="en-GB" dirty="0"/>
              <a:t> </a:t>
            </a:r>
            <a:r>
              <a:rPr lang="en-GB" b="1" dirty="0"/>
              <a:t>Ethical Policies</a:t>
            </a:r>
            <a:r>
              <a:rPr lang="en-GB" dirty="0"/>
              <a:t>: The data follows UH ethical policies, using publicly available and ethically collected data from a reputable organisation (CDC).</a:t>
            </a:r>
          </a:p>
          <a:p>
            <a:pPr lvl="0"/>
            <a:r>
              <a:rPr lang="en-GB" b="1" dirty="0"/>
              <a:t>Permission to Use the Data: </a:t>
            </a:r>
            <a:r>
              <a:rPr lang="en-GB" dirty="0"/>
              <a:t>The data is available under a public a public license for non-commercial research.</a:t>
            </a:r>
          </a:p>
          <a:p>
            <a:pPr lvl="0"/>
            <a:r>
              <a:rPr lang="en-GB" b="1" dirty="0"/>
              <a:t>Ethical Data Collection: </a:t>
            </a:r>
            <a:r>
              <a:rPr lang="en-GB" dirty="0"/>
              <a:t>The data was ethically collected by the CDC for health related research, with participant consent and no PII included</a:t>
            </a:r>
            <a:r>
              <a:rPr lang="en-GB" b="1" dirty="0"/>
              <a:t>.</a:t>
            </a:r>
            <a:endParaRPr lang="en-GB" dirty="0"/>
          </a:p>
          <a:p>
            <a:endParaRPr lang="en-GB" dirty="0"/>
          </a:p>
        </p:txBody>
      </p:sp>
    </p:spTree>
    <p:extLst>
      <p:ext uri="{BB962C8B-B14F-4D97-AF65-F5344CB8AC3E}">
        <p14:creationId xmlns:p14="http://schemas.microsoft.com/office/powerpoint/2010/main" val="4067236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70000" lnSpcReduction="20000"/>
          </a:bodyPr>
          <a:lstStyle/>
          <a:p>
            <a:r>
              <a:rPr lang="en-GB" dirty="0"/>
              <a:t>Jain, R., </a:t>
            </a:r>
            <a:r>
              <a:rPr lang="en-GB" dirty="0" err="1"/>
              <a:t>Nitin</a:t>
            </a:r>
            <a:r>
              <a:rPr lang="en-GB" dirty="0"/>
              <a:t> Kumar </a:t>
            </a:r>
            <a:r>
              <a:rPr lang="en-GB" dirty="0" err="1"/>
              <a:t>Tripathi</a:t>
            </a:r>
            <a:r>
              <a:rPr lang="en-GB" dirty="0"/>
              <a:t>, Pant, M., </a:t>
            </a:r>
            <a:r>
              <a:rPr lang="en-GB" dirty="0" err="1"/>
              <a:t>Chutiporn</a:t>
            </a:r>
            <a:r>
              <a:rPr lang="en-GB" dirty="0"/>
              <a:t> </a:t>
            </a:r>
            <a:r>
              <a:rPr lang="en-GB" dirty="0" err="1"/>
              <a:t>Anutariya</a:t>
            </a:r>
            <a:r>
              <a:rPr lang="en-GB" dirty="0"/>
              <a:t> and </a:t>
            </a:r>
            <a:r>
              <a:rPr lang="en-GB" dirty="0" err="1"/>
              <a:t>Chaklam</a:t>
            </a:r>
            <a:r>
              <a:rPr lang="en-GB" dirty="0"/>
              <a:t> </a:t>
            </a:r>
            <a:r>
              <a:rPr lang="en-GB" dirty="0" err="1"/>
              <a:t>Silpasuwanchai</a:t>
            </a:r>
            <a:r>
              <a:rPr lang="en-GB" dirty="0"/>
              <a:t> (2024). Investigating Gender and Age Variability in Diabetes Prediction: A Multi-Model Ensemble Learning Approach. IEEE Access, [online] pp.1-1. </a:t>
            </a:r>
            <a:r>
              <a:rPr lang="en-GB" dirty="0" err="1"/>
              <a:t>doi:https</a:t>
            </a:r>
            <a:r>
              <a:rPr lang="en-GB" dirty="0"/>
              <a:t>://</a:t>
            </a:r>
            <a:r>
              <a:rPr lang="en-GB" dirty="0" err="1"/>
              <a:t>doi</a:t>
            </a:r>
            <a:r>
              <a:rPr lang="en-GB" dirty="0"/>
              <a:t>:.org/10.1109/access.2024.3402350</a:t>
            </a:r>
            <a:r>
              <a:rPr lang="en-GB" dirty="0" smtClean="0"/>
              <a:t>.</a:t>
            </a:r>
          </a:p>
          <a:p>
            <a:pPr marL="0" indent="0">
              <a:buNone/>
            </a:pPr>
            <a:endParaRPr lang="en-GB" dirty="0"/>
          </a:p>
          <a:p>
            <a:r>
              <a:rPr lang="en-GB" dirty="0" err="1"/>
              <a:t>Kasula</a:t>
            </a:r>
            <a:r>
              <a:rPr lang="en-GB" dirty="0"/>
              <a:t>, B.Y. (2023). Machine Learning Applications in Diabetic Healthcare: A Comprehensive Analysis and Predictive </a:t>
            </a:r>
            <a:r>
              <a:rPr lang="en-GB" dirty="0" err="1"/>
              <a:t>Modeling</a:t>
            </a:r>
            <a:r>
              <a:rPr lang="en-GB" dirty="0"/>
              <a:t>. </a:t>
            </a:r>
            <a:r>
              <a:rPr lang="en-GB" i="1" dirty="0"/>
              <a:t>International Numeric Journal of Machine Learning and Robots,</a:t>
            </a:r>
            <a:r>
              <a:rPr lang="en-GB" dirty="0"/>
              <a:t> [online] 7(7). Available at: </a:t>
            </a:r>
            <a:r>
              <a:rPr lang="en-GB" u="sng" dirty="0">
                <a:hlinkClick r:id="rId2"/>
              </a:rPr>
              <a:t>https://injmr.com/index.php/fewfewf/article/view/19</a:t>
            </a:r>
            <a:r>
              <a:rPr lang="en-GB" dirty="0"/>
              <a:t>.</a:t>
            </a:r>
          </a:p>
          <a:p>
            <a:r>
              <a:rPr lang="en-GB" dirty="0"/>
              <a:t> </a:t>
            </a:r>
          </a:p>
          <a:p>
            <a:r>
              <a:rPr lang="en-GB" dirty="0"/>
              <a:t>Rani, K.J. (2020). Diabetes Prediction Using Machine Learning. </a:t>
            </a:r>
            <a:r>
              <a:rPr lang="en-GB" i="1" dirty="0"/>
              <a:t>International Journal of Scientific Research in Computer Science, Engineering and Information Technology</a:t>
            </a:r>
            <a:r>
              <a:rPr lang="en-GB" dirty="0"/>
              <a:t>, 6(4), pp.294-305. </a:t>
            </a:r>
            <a:r>
              <a:rPr lang="en-GB" dirty="0" err="1"/>
              <a:t>doi:https</a:t>
            </a:r>
            <a:r>
              <a:rPr lang="en-GB" dirty="0"/>
              <a:t>://doi.org/10.32628/cseit206463.</a:t>
            </a:r>
          </a:p>
          <a:p>
            <a:endParaRPr lang="en-GB" dirty="0"/>
          </a:p>
        </p:txBody>
      </p:sp>
    </p:spTree>
    <p:extLst>
      <p:ext uri="{BB962C8B-B14F-4D97-AF65-F5344CB8AC3E}">
        <p14:creationId xmlns:p14="http://schemas.microsoft.com/office/powerpoint/2010/main" val="339549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39959"/>
            <a:ext cx="7602048" cy="2208920"/>
          </a:xfrm>
        </p:spPr>
        <p:txBody>
          <a:bodyPr>
            <a:normAutofit fontScale="90000"/>
          </a:bodyPr>
          <a:lstStyle/>
          <a:p>
            <a:r>
              <a:rPr lang="en-GB" b="1" u="sng" dirty="0"/>
              <a:t>LEVERAGING </a:t>
            </a:r>
            <a:r>
              <a:rPr lang="en-GB" b="1" u="sng" dirty="0" smtClean="0"/>
              <a:t>ML </a:t>
            </a:r>
            <a:r>
              <a:rPr lang="en-GB" b="1" u="sng" dirty="0"/>
              <a:t>APPROACHES FOR DIABETES PREDICTION AND ANALYSIS</a:t>
            </a:r>
            <a:r>
              <a:rPr lang="en-GB" dirty="0"/>
              <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marL="82296" indent="0">
              <a:buNone/>
            </a:pPr>
            <a:endParaRPr lang="en-GB" dirty="0"/>
          </a:p>
          <a:p>
            <a:pPr marL="0" lvl="0" indent="0">
              <a:buNone/>
            </a:pPr>
            <a:r>
              <a:rPr lang="en-GB" b="1" dirty="0"/>
              <a:t> </a:t>
            </a:r>
            <a:endParaRPr lang="en-GB" b="1" dirty="0" smtClean="0"/>
          </a:p>
          <a:p>
            <a:pPr marL="0" lvl="0" indent="0">
              <a:buNone/>
            </a:pPr>
            <a:r>
              <a:rPr lang="en-GB" b="1" dirty="0" smtClean="0"/>
              <a:t>Background</a:t>
            </a:r>
            <a:r>
              <a:rPr lang="en-GB" b="1" dirty="0"/>
              <a:t>:</a:t>
            </a:r>
            <a:endParaRPr lang="en-GB" dirty="0"/>
          </a:p>
          <a:p>
            <a:r>
              <a:rPr lang="en-GB" dirty="0"/>
              <a:t>Diabetes is a long-term health condition that leads to high blood sugar levels, affecting millions of individuals worldwide. Its growing prevalence poses serious health challenges, as it can cause complications like heart disease, kidney failure and blindness. The significance of this research is to enable medical practitioners make better informed decisions</a:t>
            </a:r>
          </a:p>
        </p:txBody>
      </p:sp>
    </p:spTree>
    <p:extLst>
      <p:ext uri="{BB962C8B-B14F-4D97-AF65-F5344CB8AC3E}">
        <p14:creationId xmlns:p14="http://schemas.microsoft.com/office/powerpoint/2010/main" val="1527903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smtClean="0"/>
              <a:t>Literature Review</a:t>
            </a:r>
            <a:r>
              <a:rPr lang="en-GB" dirty="0"/>
              <a:t/>
            </a:r>
            <a:br>
              <a:rPr lang="en-GB" dirty="0"/>
            </a:br>
            <a:endParaRPr lang="en-GB" dirty="0"/>
          </a:p>
        </p:txBody>
      </p:sp>
      <p:sp>
        <p:nvSpPr>
          <p:cNvPr id="3" name="Content Placeholder 2"/>
          <p:cNvSpPr>
            <a:spLocks noGrp="1"/>
          </p:cNvSpPr>
          <p:nvPr>
            <p:ph idx="1"/>
          </p:nvPr>
        </p:nvSpPr>
        <p:spPr>
          <a:xfrm>
            <a:off x="877078" y="1052736"/>
            <a:ext cx="7809722" cy="5073427"/>
          </a:xfrm>
        </p:spPr>
        <p:txBody>
          <a:bodyPr>
            <a:normAutofit fontScale="85000" lnSpcReduction="10000"/>
          </a:bodyPr>
          <a:lstStyle/>
          <a:p>
            <a:r>
              <a:rPr lang="en-GB" dirty="0"/>
              <a:t>This study actually investigated the role of machine learning (ML) in diabetes prediction, aiming at improving diabetes management through early detection and risk levels. </a:t>
            </a:r>
            <a:r>
              <a:rPr lang="en-GB" dirty="0" err="1"/>
              <a:t>Kasula</a:t>
            </a:r>
            <a:r>
              <a:rPr lang="en-GB" dirty="0"/>
              <a:t> (2023) and Rani (2020) explore various ML models like Random Forest, Gradient Boosting, and Decision Trees, showcasing their effectiveness in predicting diabetes complications and classifying patients. </a:t>
            </a:r>
            <a:r>
              <a:rPr lang="en-GB" dirty="0" err="1"/>
              <a:t>Kasula’s</a:t>
            </a:r>
            <a:r>
              <a:rPr lang="en-GB" dirty="0"/>
              <a:t> Random Forest model achieves an accuracy of 85%, while Rani’s Decision Tree got 99%. Both studies underscore the capability of predictive model to process large datasets and uncover complex patterns.</a:t>
            </a:r>
          </a:p>
        </p:txBody>
      </p:sp>
    </p:spTree>
    <p:extLst>
      <p:ext uri="{BB962C8B-B14F-4D97-AF65-F5344CB8AC3E}">
        <p14:creationId xmlns:p14="http://schemas.microsoft.com/office/powerpoint/2010/main" val="3999142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6"/>
            <a:ext cx="7416824" cy="490067"/>
          </a:xfrm>
        </p:spPr>
        <p:txBody>
          <a:bodyPr>
            <a:normAutofit fontScale="90000"/>
          </a:bodyPr>
          <a:lstStyle/>
          <a:p>
            <a:r>
              <a:rPr lang="en-GB" dirty="0" smtClean="0"/>
              <a:t>Literature Review. cont.</a:t>
            </a:r>
            <a:endParaRPr lang="en-GB" dirty="0"/>
          </a:p>
        </p:txBody>
      </p:sp>
      <p:sp>
        <p:nvSpPr>
          <p:cNvPr id="3" name="Content Placeholder 2"/>
          <p:cNvSpPr>
            <a:spLocks noGrp="1"/>
          </p:cNvSpPr>
          <p:nvPr>
            <p:ph idx="1"/>
          </p:nvPr>
        </p:nvSpPr>
        <p:spPr/>
        <p:txBody>
          <a:bodyPr>
            <a:normAutofit fontScale="85000" lnSpcReduction="20000"/>
          </a:bodyPr>
          <a:lstStyle/>
          <a:p>
            <a:r>
              <a:rPr lang="en-GB" dirty="0"/>
              <a:t>Jain et al. (2024) build on previous work by introducing ensemble learning techniques, combining multiple models such as Random Forest, Extra Trees, and Multilayer Perceptron (MLP) to improve predictive accuracy, especially across different demographic groups. Their study stresses the impact of gender and age on diabetes risk. However, challenges like class imbalance and feature selection remain critical, as noted by </a:t>
            </a:r>
            <a:r>
              <a:rPr lang="en-GB" dirty="0" err="1"/>
              <a:t>Kasula</a:t>
            </a:r>
            <a:r>
              <a:rPr lang="en-GB" dirty="0"/>
              <a:t> (2023) and Rani (2020). Overcoming these challenges through advanced </a:t>
            </a:r>
            <a:r>
              <a:rPr lang="en-GB" dirty="0" err="1"/>
              <a:t>preprocessing</a:t>
            </a:r>
            <a:r>
              <a:rPr lang="en-GB" dirty="0"/>
              <a:t> and feature selection, to further improve the models’ performance. </a:t>
            </a:r>
          </a:p>
          <a:p>
            <a:endParaRPr lang="en-GB" dirty="0"/>
          </a:p>
        </p:txBody>
      </p:sp>
    </p:spTree>
    <p:extLst>
      <p:ext uri="{BB962C8B-B14F-4D97-AF65-F5344CB8AC3E}">
        <p14:creationId xmlns:p14="http://schemas.microsoft.com/office/powerpoint/2010/main" val="542721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Questions</a:t>
            </a:r>
            <a:endParaRPr lang="en-GB" dirty="0"/>
          </a:p>
        </p:txBody>
      </p:sp>
      <p:sp>
        <p:nvSpPr>
          <p:cNvPr id="3" name="Content Placeholder 2"/>
          <p:cNvSpPr>
            <a:spLocks noGrp="1"/>
          </p:cNvSpPr>
          <p:nvPr>
            <p:ph idx="1"/>
          </p:nvPr>
        </p:nvSpPr>
        <p:spPr/>
        <p:txBody>
          <a:bodyPr>
            <a:normAutofit fontScale="92500" lnSpcReduction="20000"/>
          </a:bodyPr>
          <a:lstStyle/>
          <a:p>
            <a:pPr marL="0" lvl="0" indent="0">
              <a:buNone/>
            </a:pPr>
            <a:endParaRPr lang="en-GB" dirty="0"/>
          </a:p>
          <a:p>
            <a:pPr lvl="0"/>
            <a:r>
              <a:rPr lang="en-GB" b="1" dirty="0"/>
              <a:t>Model Performance Comparison</a:t>
            </a:r>
            <a:r>
              <a:rPr lang="en-GB" dirty="0"/>
              <a:t>: How do Random Forest, </a:t>
            </a:r>
            <a:r>
              <a:rPr lang="en-GB" dirty="0" err="1"/>
              <a:t>XGBoost</a:t>
            </a:r>
            <a:r>
              <a:rPr lang="en-GB" dirty="0"/>
              <a:t>, and Support Vector Machines (SVM) compare in their predictive performance for diabetes progression</a:t>
            </a:r>
            <a:r>
              <a:rPr lang="en-GB" dirty="0" smtClean="0"/>
              <a:t>?</a:t>
            </a:r>
          </a:p>
          <a:p>
            <a:pPr marL="0" lvl="0" indent="0">
              <a:buNone/>
            </a:pPr>
            <a:endParaRPr lang="en-GB" dirty="0"/>
          </a:p>
          <a:p>
            <a:pPr lvl="0"/>
            <a:r>
              <a:rPr lang="en-GB" b="1" dirty="0"/>
              <a:t>Exploratory Data Insights</a:t>
            </a:r>
            <a:r>
              <a:rPr lang="en-GB" dirty="0"/>
              <a:t>: What insights, trends, or patterns can be uncovered through Exploratory Data Analysis (EDA) in relation to diabetes progression?</a:t>
            </a:r>
          </a:p>
          <a:p>
            <a:endParaRPr lang="en-GB" dirty="0"/>
          </a:p>
        </p:txBody>
      </p:sp>
    </p:spTree>
    <p:extLst>
      <p:ext uri="{BB962C8B-B14F-4D97-AF65-F5344CB8AC3E}">
        <p14:creationId xmlns:p14="http://schemas.microsoft.com/office/powerpoint/2010/main" val="4089334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Project Objectives</a:t>
            </a:r>
            <a:endParaRPr lang="en-GB" dirty="0"/>
          </a:p>
        </p:txBody>
      </p:sp>
      <p:sp>
        <p:nvSpPr>
          <p:cNvPr id="3" name="Content Placeholder 2"/>
          <p:cNvSpPr>
            <a:spLocks noGrp="1"/>
          </p:cNvSpPr>
          <p:nvPr>
            <p:ph idx="1"/>
          </p:nvPr>
        </p:nvSpPr>
        <p:spPr/>
        <p:txBody>
          <a:bodyPr>
            <a:normAutofit fontScale="85000" lnSpcReduction="20000"/>
          </a:bodyPr>
          <a:lstStyle/>
          <a:p>
            <a:pPr lvl="0"/>
            <a:r>
              <a:rPr lang="en-GB" dirty="0"/>
              <a:t>To develop machine learning models for predicting diabetes progression</a:t>
            </a:r>
            <a:r>
              <a:rPr lang="en-GB" dirty="0" smtClean="0"/>
              <a:t>.</a:t>
            </a:r>
          </a:p>
          <a:p>
            <a:pPr lvl="0"/>
            <a:endParaRPr lang="en-GB" dirty="0"/>
          </a:p>
          <a:p>
            <a:pPr lvl="0"/>
            <a:r>
              <a:rPr lang="en-GB" dirty="0"/>
              <a:t>To perform Exploratory Data Analysis to identify trends and patterns in diabetes progression</a:t>
            </a:r>
            <a:r>
              <a:rPr lang="en-GB" dirty="0" smtClean="0"/>
              <a:t>.</a:t>
            </a:r>
          </a:p>
          <a:p>
            <a:pPr lvl="0"/>
            <a:endParaRPr lang="en-GB" dirty="0"/>
          </a:p>
          <a:p>
            <a:pPr lvl="0"/>
            <a:r>
              <a:rPr lang="en-GB" dirty="0"/>
              <a:t>To evaluate and compare the performance of different machine learning models</a:t>
            </a:r>
            <a:r>
              <a:rPr lang="en-GB" dirty="0" smtClean="0"/>
              <a:t>.</a:t>
            </a:r>
          </a:p>
          <a:p>
            <a:pPr marL="0" lvl="0" indent="0">
              <a:buNone/>
            </a:pPr>
            <a:endParaRPr lang="en-GB" dirty="0"/>
          </a:p>
          <a:p>
            <a:pPr lvl="0"/>
            <a:r>
              <a:rPr lang="en-GB" dirty="0"/>
              <a:t>To provide actionable insights for healthcare professionals, resulting to improve health outcomes.</a:t>
            </a:r>
          </a:p>
          <a:p>
            <a:endParaRPr lang="en-GB" dirty="0"/>
          </a:p>
        </p:txBody>
      </p:sp>
    </p:spTree>
    <p:extLst>
      <p:ext uri="{BB962C8B-B14F-4D97-AF65-F5344CB8AC3E}">
        <p14:creationId xmlns:p14="http://schemas.microsoft.com/office/powerpoint/2010/main" val="3786624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PROJECT PLAN ( Task list/Timeline)</a:t>
            </a:r>
            <a:r>
              <a:rPr lang="en-GB" dirty="0"/>
              <a:t/>
            </a:r>
            <a:br>
              <a:rPr lang="en-GB" dirty="0"/>
            </a:b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endParaRPr lang="en-GB" dirty="0"/>
          </a:p>
          <a:p>
            <a:pPr marL="0" lvl="0" indent="0">
              <a:buNone/>
            </a:pPr>
            <a:r>
              <a:rPr lang="en-GB" b="1" dirty="0"/>
              <a:t>Task list:</a:t>
            </a:r>
            <a:endParaRPr lang="en-GB" dirty="0"/>
          </a:p>
          <a:p>
            <a:pPr marL="0" lvl="0" indent="0">
              <a:buNone/>
            </a:pPr>
            <a:r>
              <a:rPr lang="en-GB" b="1" dirty="0"/>
              <a:t>Week 1-2</a:t>
            </a:r>
            <a:r>
              <a:rPr lang="en-GB" dirty="0"/>
              <a:t>: Research and Literature Review. Due date: October 15</a:t>
            </a:r>
            <a:r>
              <a:rPr lang="en-GB" baseline="30000" dirty="0"/>
              <a:t>th</a:t>
            </a:r>
            <a:r>
              <a:rPr lang="en-GB" dirty="0"/>
              <a:t>.</a:t>
            </a:r>
          </a:p>
          <a:p>
            <a:pPr lvl="0"/>
            <a:r>
              <a:rPr lang="en-GB" dirty="0"/>
              <a:t>Conduct a thorough review of academic papers on diabetes prediction models.</a:t>
            </a:r>
          </a:p>
          <a:p>
            <a:pPr marL="0" lvl="0" indent="0">
              <a:buNone/>
            </a:pPr>
            <a:endParaRPr lang="en-GB" dirty="0"/>
          </a:p>
          <a:p>
            <a:pPr marL="0" lvl="0" indent="0">
              <a:buNone/>
            </a:pPr>
            <a:r>
              <a:rPr lang="en-GB" b="1" dirty="0"/>
              <a:t>Week 2-3</a:t>
            </a:r>
            <a:r>
              <a:rPr lang="en-GB" dirty="0"/>
              <a:t>: Dataset Collection and </a:t>
            </a:r>
            <a:r>
              <a:rPr lang="en-GB" dirty="0" err="1"/>
              <a:t>Preprocessing</a:t>
            </a:r>
            <a:r>
              <a:rPr lang="en-GB" dirty="0"/>
              <a:t>. Due date: October 22</a:t>
            </a:r>
            <a:r>
              <a:rPr lang="en-GB" baseline="30000" dirty="0"/>
              <a:t>nd</a:t>
            </a:r>
            <a:r>
              <a:rPr lang="en-GB" dirty="0"/>
              <a:t>.</a:t>
            </a:r>
          </a:p>
          <a:p>
            <a:pPr lvl="0"/>
            <a:r>
              <a:rPr lang="en-GB" dirty="0"/>
              <a:t>The dataset will be sourced from </a:t>
            </a:r>
            <a:r>
              <a:rPr lang="en-GB" dirty="0" err="1"/>
              <a:t>Kaggle</a:t>
            </a:r>
            <a:r>
              <a:rPr lang="en-GB" dirty="0"/>
              <a:t> and cleaned for the analysis.</a:t>
            </a:r>
          </a:p>
          <a:p>
            <a:pPr marL="0" indent="0">
              <a:buNone/>
            </a:pPr>
            <a:endParaRPr lang="en-GB" dirty="0"/>
          </a:p>
          <a:p>
            <a:pPr marL="0" lvl="0" indent="0">
              <a:buNone/>
            </a:pPr>
            <a:r>
              <a:rPr lang="en-GB" b="1" dirty="0"/>
              <a:t>Week 4-5</a:t>
            </a:r>
            <a:r>
              <a:rPr lang="en-GB" dirty="0"/>
              <a:t>: Initial Model Building. Due date: November 5</a:t>
            </a:r>
            <a:r>
              <a:rPr lang="en-GB" baseline="30000" dirty="0"/>
              <a:t>th</a:t>
            </a:r>
            <a:r>
              <a:rPr lang="en-GB" dirty="0"/>
              <a:t>.</a:t>
            </a:r>
          </a:p>
          <a:p>
            <a:pPr lvl="0"/>
            <a:r>
              <a:rPr lang="en-GB" dirty="0"/>
              <a:t>Develop baseline and evaluate model performance of each model.</a:t>
            </a:r>
          </a:p>
          <a:p>
            <a:pPr marL="0" indent="0">
              <a:buNone/>
            </a:pPr>
            <a:endParaRPr lang="en-GB" dirty="0"/>
          </a:p>
          <a:p>
            <a:pPr marL="0" lvl="0" indent="0">
              <a:buNone/>
            </a:pPr>
            <a:r>
              <a:rPr lang="en-GB" b="1" dirty="0"/>
              <a:t>Week 6-7</a:t>
            </a:r>
            <a:r>
              <a:rPr lang="en-GB" dirty="0"/>
              <a:t>: Exploratory Data Analysis (EDA). Due date: November 20</a:t>
            </a:r>
            <a:r>
              <a:rPr lang="en-GB" baseline="30000" dirty="0"/>
              <a:t>th</a:t>
            </a:r>
            <a:r>
              <a:rPr lang="en-GB" dirty="0"/>
              <a:t>.</a:t>
            </a:r>
          </a:p>
          <a:p>
            <a:pPr lvl="0"/>
            <a:r>
              <a:rPr lang="en-GB" dirty="0"/>
              <a:t>Perform EDA to find insights, trends, and patterns affecting diabetes progression.</a:t>
            </a:r>
          </a:p>
          <a:p>
            <a:endParaRPr lang="en-GB" dirty="0"/>
          </a:p>
        </p:txBody>
      </p:sp>
    </p:spTree>
    <p:extLst>
      <p:ext uri="{BB962C8B-B14F-4D97-AF65-F5344CB8AC3E}">
        <p14:creationId xmlns:p14="http://schemas.microsoft.com/office/powerpoint/2010/main" val="3653346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list. Cont.</a:t>
            </a:r>
            <a:endParaRPr lang="en-GB" dirty="0"/>
          </a:p>
        </p:txBody>
      </p:sp>
      <p:sp>
        <p:nvSpPr>
          <p:cNvPr id="3" name="Content Placeholder 2"/>
          <p:cNvSpPr>
            <a:spLocks noGrp="1"/>
          </p:cNvSpPr>
          <p:nvPr>
            <p:ph idx="1"/>
          </p:nvPr>
        </p:nvSpPr>
        <p:spPr/>
        <p:txBody>
          <a:bodyPr>
            <a:normAutofit fontScale="70000" lnSpcReduction="20000"/>
          </a:bodyPr>
          <a:lstStyle/>
          <a:p>
            <a:pPr lvl="0"/>
            <a:r>
              <a:rPr lang="en-GB" b="1" dirty="0"/>
              <a:t>Week 8</a:t>
            </a:r>
            <a:r>
              <a:rPr lang="en-GB" dirty="0"/>
              <a:t>: Final Model Tuning and Evaluation. Due date: November 30</a:t>
            </a:r>
            <a:r>
              <a:rPr lang="en-GB" baseline="30000" dirty="0"/>
              <a:t>th</a:t>
            </a:r>
            <a:r>
              <a:rPr lang="en-GB" dirty="0"/>
              <a:t>.</a:t>
            </a:r>
          </a:p>
          <a:p>
            <a:pPr lvl="0"/>
            <a:r>
              <a:rPr lang="en-GB" dirty="0"/>
              <a:t>Perform </a:t>
            </a:r>
            <a:r>
              <a:rPr lang="en-GB" dirty="0" err="1"/>
              <a:t>hyperparameter</a:t>
            </a:r>
            <a:r>
              <a:rPr lang="en-GB" dirty="0"/>
              <a:t> tuning for the best performing model. Also use metrics, compare performance and choose most effective model</a:t>
            </a:r>
            <a:r>
              <a:rPr lang="en-GB" dirty="0" smtClean="0"/>
              <a:t>.</a:t>
            </a:r>
          </a:p>
          <a:p>
            <a:pPr marL="82296" lvl="0" indent="0">
              <a:buNone/>
            </a:pPr>
            <a:endParaRPr lang="en-GB" dirty="0"/>
          </a:p>
          <a:p>
            <a:pPr lvl="0"/>
            <a:r>
              <a:rPr lang="en-GB" b="1" dirty="0"/>
              <a:t>Week 9</a:t>
            </a:r>
            <a:r>
              <a:rPr lang="en-GB" dirty="0"/>
              <a:t>: Report Writing. Due date: December 14</a:t>
            </a:r>
            <a:r>
              <a:rPr lang="en-GB" baseline="30000" dirty="0"/>
              <a:t>th</a:t>
            </a:r>
            <a:r>
              <a:rPr lang="en-GB" dirty="0"/>
              <a:t>.</a:t>
            </a:r>
          </a:p>
          <a:p>
            <a:pPr lvl="0"/>
            <a:r>
              <a:rPr lang="en-GB" dirty="0"/>
              <a:t>Draft the final report on EDA, findings and results of the project.</a:t>
            </a:r>
          </a:p>
          <a:p>
            <a:pPr marL="82296" indent="0">
              <a:buNone/>
            </a:pPr>
            <a:r>
              <a:rPr lang="en-GB" dirty="0"/>
              <a:t> </a:t>
            </a:r>
          </a:p>
          <a:p>
            <a:pPr lvl="0"/>
            <a:r>
              <a:rPr lang="en-GB" b="1" dirty="0"/>
              <a:t>Week 10</a:t>
            </a:r>
            <a:r>
              <a:rPr lang="en-GB" dirty="0"/>
              <a:t>: Final review, editing and Submission. Due date: January 2nd.</a:t>
            </a:r>
          </a:p>
          <a:p>
            <a:r>
              <a:rPr lang="en-GB" dirty="0"/>
              <a:t>Review the report and make necessary corrections before final submission.</a:t>
            </a:r>
            <a:endParaRPr lang="en-GB" dirty="0"/>
          </a:p>
        </p:txBody>
      </p:sp>
    </p:spTree>
    <p:extLst>
      <p:ext uri="{BB962C8B-B14F-4D97-AF65-F5344CB8AC3E}">
        <p14:creationId xmlns:p14="http://schemas.microsoft.com/office/powerpoint/2010/main" val="2632069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60648"/>
            <a:ext cx="7498080" cy="1143000"/>
          </a:xfrm>
        </p:spPr>
        <p:txBody>
          <a:bodyPr/>
          <a:lstStyle/>
          <a:p>
            <a:r>
              <a:rPr lang="en-GB" b="1" dirty="0"/>
              <a:t>Timeline</a:t>
            </a:r>
            <a:endParaRPr lang="en-GB" dirty="0"/>
          </a:p>
        </p:txBody>
      </p:sp>
      <p:sp>
        <p:nvSpPr>
          <p:cNvPr id="3" name="Content Placeholder 2"/>
          <p:cNvSpPr>
            <a:spLocks noGrp="1"/>
          </p:cNvSpPr>
          <p:nvPr>
            <p:ph idx="1"/>
          </p:nvPr>
        </p:nvSpPr>
        <p:spPr/>
        <p:txBody>
          <a:bodyPr/>
          <a:lstStyle/>
          <a:p>
            <a:r>
              <a:rPr lang="en-GB" dirty="0"/>
              <a:t/>
            </a:r>
            <a:br>
              <a:rPr lang="en-GB" dirty="0"/>
            </a:br>
            <a:endParaRPr lang="en-GB" dirty="0"/>
          </a:p>
          <a:p>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2105672375"/>
              </p:ext>
            </p:extLst>
          </p:nvPr>
        </p:nvGraphicFramePr>
        <p:xfrm>
          <a:off x="1259632" y="1916832"/>
          <a:ext cx="7560840" cy="4464496"/>
        </p:xfrm>
        <a:graphic>
          <a:graphicData uri="http://schemas.openxmlformats.org/presentationml/2006/ole">
            <mc:AlternateContent xmlns:mc="http://schemas.openxmlformats.org/markup-compatibility/2006">
              <mc:Choice xmlns:v="urn:schemas-microsoft-com:vml" Requires="v">
                <p:oleObj spid="_x0000_s1031" name="Worksheet" r:id="rId3" imgW="5547218" imgH="1500943" progId="Excel.Sheet.12">
                  <p:embed/>
                </p:oleObj>
              </mc:Choice>
              <mc:Fallback>
                <p:oleObj name="Worksheet" r:id="rId3" imgW="5547218" imgH="1500943" progId="Excel.Sheet.1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916832"/>
                        <a:ext cx="7560840" cy="4464496"/>
                      </a:xfrm>
                      <a:prstGeom prst="rect">
                        <a:avLst/>
                      </a:prstGeom>
                      <a:noFill/>
                    </p:spPr>
                  </p:pic>
                </p:oleObj>
              </mc:Fallback>
            </mc:AlternateContent>
          </a:graphicData>
        </a:graphic>
      </p:graphicFrame>
    </p:spTree>
    <p:extLst>
      <p:ext uri="{BB962C8B-B14F-4D97-AF65-F5344CB8AC3E}">
        <p14:creationId xmlns:p14="http://schemas.microsoft.com/office/powerpoint/2010/main" val="38882077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168</TotalTime>
  <Words>1135</Words>
  <Application>Microsoft Office PowerPoint</Application>
  <PresentationFormat>On-screen Show (4:3)</PresentationFormat>
  <Paragraphs>104</Paragraphs>
  <Slides>17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Solstice</vt:lpstr>
      <vt:lpstr>Microsoft Excel Worksheet</vt:lpstr>
      <vt:lpstr>PROJECT AND DATA MANAGEMENT PLAN </vt:lpstr>
      <vt:lpstr>LEVERAGING ML APPROACHES FOR DIABETES PREDICTION AND ANALYSIS </vt:lpstr>
      <vt:lpstr>Literature Review </vt:lpstr>
      <vt:lpstr>Literature Review. cont.</vt:lpstr>
      <vt:lpstr>Research Questions</vt:lpstr>
      <vt:lpstr>Project Objectives</vt:lpstr>
      <vt:lpstr>PROJECT PLAN ( Task list/Timeline) </vt:lpstr>
      <vt:lpstr>Task list. Cont.</vt:lpstr>
      <vt:lpstr>Timeline</vt:lpstr>
      <vt:lpstr>DATA MANAGEMENT PLAN </vt:lpstr>
      <vt:lpstr>DATASET WEB ADDRESSES</vt:lpstr>
      <vt:lpstr>Data Collection &amp; MetaData</vt:lpstr>
      <vt:lpstr>Document Control</vt:lpstr>
      <vt:lpstr>ReadMe File</vt:lpstr>
      <vt:lpstr>Security and Storage</vt:lpstr>
      <vt:lpstr>Ethical Requirements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AND DATA MANAGEMENT PLAN Name: Friday Odeh Ovbiroro   Student ID No: 22034665    LEVERAGING MACHINE LEARNING APPROACHES FOR DIABETES PREDICTION AND ANALYSIS</dc:title>
  <dc:creator>User</dc:creator>
  <cp:lastModifiedBy>User</cp:lastModifiedBy>
  <cp:revision>16</cp:revision>
  <dcterms:created xsi:type="dcterms:W3CDTF">2024-10-10T16:47:20Z</dcterms:created>
  <dcterms:modified xsi:type="dcterms:W3CDTF">2024-10-12T18:02:10Z</dcterms:modified>
</cp:coreProperties>
</file>