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7" r:id="rId2"/>
    <p:sldId id="262" r:id="rId3"/>
    <p:sldId id="263" r:id="rId4"/>
    <p:sldId id="264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14" autoAdjust="0"/>
  </p:normalViewPr>
  <p:slideViewPr>
    <p:cSldViewPr>
      <p:cViewPr>
        <p:scale>
          <a:sx n="62" d="100"/>
          <a:sy n="62" d="100"/>
        </p:scale>
        <p:origin x="-101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14B54-BFAB-4388-ABF9-43CFF279C9B5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1B53B-692E-48FB-B8F7-C108E8B04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21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1B53B-692E-48FB-B8F7-C108E8B040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01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1B53B-692E-48FB-B8F7-C108E8B040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8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2BB9039-3111-4F0C-A417-C2715FD1EDDF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39959"/>
            <a:ext cx="7602048" cy="2208920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u="sng" dirty="0"/>
              <a:t>LEVERAGING </a:t>
            </a:r>
            <a:r>
              <a:rPr lang="en-GB" b="1" u="sng" dirty="0" smtClean="0"/>
              <a:t>ML </a:t>
            </a:r>
            <a:r>
              <a:rPr lang="en-GB" b="1" u="sng" dirty="0"/>
              <a:t>APPROACHES FOR DIABETES PREDICTION AND ANALYSIS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b="1" dirty="0"/>
              <a:t> </a:t>
            </a:r>
            <a:endParaRPr lang="en-GB" b="1" dirty="0" smtClean="0"/>
          </a:p>
          <a:p>
            <a:pPr marL="82296" indent="0">
              <a:buNone/>
            </a:pPr>
            <a:r>
              <a:rPr lang="en-GB" b="1" dirty="0"/>
              <a:t>Research </a:t>
            </a:r>
            <a:r>
              <a:rPr lang="en-GB" b="1" dirty="0" smtClean="0"/>
              <a:t>Questions</a:t>
            </a:r>
          </a:p>
          <a:p>
            <a:pPr marL="82296" indent="0">
              <a:buNone/>
            </a:pPr>
            <a:endParaRPr lang="en-GB" dirty="0"/>
          </a:p>
          <a:p>
            <a:pPr marL="457200" indent="-457200"/>
            <a:r>
              <a:rPr lang="en-GB" dirty="0" smtClean="0"/>
              <a:t>Model </a:t>
            </a:r>
            <a:r>
              <a:rPr lang="en-GB" dirty="0"/>
              <a:t>Performance Comparison?</a:t>
            </a:r>
          </a:p>
          <a:p>
            <a:endParaRPr lang="en-GB" dirty="0"/>
          </a:p>
          <a:p>
            <a:pPr marL="457200" indent="-457200"/>
            <a:r>
              <a:rPr lang="en-GB" dirty="0"/>
              <a:t>Exploratory Data Insights?</a:t>
            </a:r>
          </a:p>
          <a:p>
            <a:endParaRPr lang="en-GB" dirty="0"/>
          </a:p>
          <a:p>
            <a:pPr marL="82296" indent="0">
              <a:buNone/>
            </a:pPr>
            <a:r>
              <a:rPr lang="en-GB" b="1" dirty="0"/>
              <a:t>Objectives</a:t>
            </a:r>
            <a:endParaRPr lang="en-GB" dirty="0"/>
          </a:p>
          <a:p>
            <a:pPr marL="457200" indent="-457200"/>
            <a:r>
              <a:rPr lang="en-GB" dirty="0"/>
              <a:t>To develop machine models</a:t>
            </a:r>
          </a:p>
          <a:p>
            <a:pPr marL="457200" indent="-457200"/>
            <a:r>
              <a:rPr lang="en-GB" dirty="0"/>
              <a:t>To evaluate and compare the performance</a:t>
            </a:r>
          </a:p>
          <a:p>
            <a:pPr marL="457200" indent="-457200"/>
            <a:r>
              <a:rPr lang="en-GB" dirty="0"/>
              <a:t>To provide actionable insights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9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3216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/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u="sng" dirty="0"/>
              <a:t>Insights from Exploratory Data Analysis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Correlation </a:t>
            </a:r>
            <a:r>
              <a:rPr lang="en-GB" b="1" dirty="0" err="1"/>
              <a:t>Heatmap</a:t>
            </a:r>
            <a:r>
              <a:rPr lang="en-GB" b="1" dirty="0"/>
              <a:t> for 1st </a:t>
            </a:r>
            <a:r>
              <a:rPr lang="en-GB" b="1" dirty="0" smtClean="0"/>
              <a:t> </a:t>
            </a:r>
            <a:r>
              <a:rPr lang="en-GB" b="1" dirty="0"/>
              <a:t>and 2nd </a:t>
            </a:r>
            <a:r>
              <a:rPr lang="en-GB" b="1" dirty="0" smtClean="0"/>
              <a:t>Dataset</a:t>
            </a:r>
            <a:endParaRPr lang="en-GB" dirty="0"/>
          </a:p>
          <a:p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GB" b="1" dirty="0"/>
              <a:t>Key Observations</a:t>
            </a:r>
            <a:r>
              <a:rPr lang="en-GB" dirty="0" smtClean="0"/>
              <a:t>:</a:t>
            </a:r>
          </a:p>
          <a:p>
            <a:pPr marL="118872" indent="0">
              <a:buNone/>
            </a:pPr>
            <a:r>
              <a:rPr lang="en-GB" b="1" dirty="0" smtClean="0"/>
              <a:t>BRFSS Dataset</a:t>
            </a:r>
            <a:r>
              <a:rPr lang="en-GB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/>
              <a:t>Strong </a:t>
            </a:r>
            <a:r>
              <a:rPr lang="en-GB" b="1" dirty="0"/>
              <a:t>correlations</a:t>
            </a:r>
            <a:r>
              <a:rPr lang="en-GB" dirty="0"/>
              <a:t> between variables like </a:t>
            </a:r>
            <a:r>
              <a:rPr lang="en-GB" b="1" dirty="0"/>
              <a:t>BMI</a:t>
            </a:r>
            <a:r>
              <a:rPr lang="en-GB" dirty="0"/>
              <a:t>, </a:t>
            </a:r>
            <a:r>
              <a:rPr lang="en-GB" b="1" dirty="0"/>
              <a:t>Age</a:t>
            </a:r>
            <a:r>
              <a:rPr lang="en-GB" dirty="0"/>
              <a:t>, </a:t>
            </a:r>
            <a:r>
              <a:rPr lang="en-GB" b="1" dirty="0"/>
              <a:t>Physical Health (</a:t>
            </a:r>
            <a:r>
              <a:rPr lang="en-GB" b="1" dirty="0" err="1"/>
              <a:t>PhysHlth</a:t>
            </a:r>
            <a:r>
              <a:rPr lang="en-GB" b="1" dirty="0"/>
              <a:t>)</a:t>
            </a:r>
            <a:r>
              <a:rPr lang="en-GB" dirty="0"/>
              <a:t>, and </a:t>
            </a:r>
            <a:r>
              <a:rPr lang="en-GB" b="1" dirty="0"/>
              <a:t>Diabetes </a:t>
            </a:r>
            <a:r>
              <a:rPr lang="en-GB" b="1" dirty="0" smtClean="0"/>
              <a:t>progression</a:t>
            </a:r>
            <a:r>
              <a:rPr lang="en-GB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/>
              <a:t>High </a:t>
            </a:r>
            <a:r>
              <a:rPr lang="en-GB" b="1" dirty="0"/>
              <a:t>cholesterol</a:t>
            </a:r>
            <a:r>
              <a:rPr lang="en-GB" dirty="0"/>
              <a:t> and </a:t>
            </a:r>
            <a:r>
              <a:rPr lang="en-GB" b="1" dirty="0"/>
              <a:t>high blood pressure</a:t>
            </a:r>
            <a:r>
              <a:rPr lang="en-GB" dirty="0"/>
              <a:t> (</a:t>
            </a:r>
            <a:r>
              <a:rPr lang="en-GB" dirty="0" err="1"/>
              <a:t>HighBP</a:t>
            </a:r>
            <a:r>
              <a:rPr lang="en-GB" dirty="0"/>
              <a:t>, </a:t>
            </a:r>
            <a:r>
              <a:rPr lang="en-GB" dirty="0" err="1"/>
              <a:t>HighChol</a:t>
            </a:r>
            <a:r>
              <a:rPr lang="en-GB" dirty="0"/>
              <a:t>) are positively correlated with diabetes risk, especially for </a:t>
            </a:r>
            <a:r>
              <a:rPr lang="en-GB" b="1" dirty="0"/>
              <a:t>Diabetes 012 (target variable)</a:t>
            </a:r>
            <a:r>
              <a:rPr lang="en-GB" dirty="0"/>
              <a:t>.</a:t>
            </a:r>
          </a:p>
          <a:p>
            <a:pPr marL="118872" indent="0">
              <a:buNone/>
            </a:pPr>
            <a:r>
              <a:rPr lang="en-GB" b="1" dirty="0"/>
              <a:t>Pima Indians </a:t>
            </a:r>
            <a:r>
              <a:rPr lang="en-GB" b="1" dirty="0" smtClean="0"/>
              <a:t>Dataset</a:t>
            </a:r>
            <a:r>
              <a:rPr lang="en-GB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/>
              <a:t>BMI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/>
              <a:t>Glucose levels</a:t>
            </a:r>
            <a:r>
              <a:rPr lang="en-GB" dirty="0"/>
              <a:t> are strongly correlated with </a:t>
            </a:r>
            <a:r>
              <a:rPr lang="en-GB" b="1" dirty="0"/>
              <a:t>Diabetes </a:t>
            </a:r>
            <a:r>
              <a:rPr lang="en-GB" b="1" dirty="0" smtClean="0"/>
              <a:t>outcome</a:t>
            </a:r>
            <a:r>
              <a:rPr lang="en-GB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/>
              <a:t>Pregnancies</a:t>
            </a:r>
            <a:r>
              <a:rPr lang="en-GB" dirty="0" smtClean="0"/>
              <a:t> </a:t>
            </a:r>
            <a:r>
              <a:rPr lang="en-GB" dirty="0"/>
              <a:t>show a weaker correlation, but it still impacts </a:t>
            </a:r>
            <a:r>
              <a:rPr lang="en-GB" b="1" dirty="0"/>
              <a:t>Diabetes prediction</a:t>
            </a:r>
            <a:r>
              <a:rPr lang="en-GB" dirty="0"/>
              <a:t>.</a:t>
            </a:r>
          </a:p>
          <a:p>
            <a:r>
              <a:rPr lang="en-GB" dirty="0"/>
              <a:t>Both datasets show that </a:t>
            </a:r>
            <a:r>
              <a:rPr lang="en-GB" b="1" dirty="0"/>
              <a:t>age</a:t>
            </a:r>
            <a:r>
              <a:rPr lang="en-GB" dirty="0"/>
              <a:t> and </a:t>
            </a:r>
            <a:r>
              <a:rPr lang="en-GB" b="1" dirty="0"/>
              <a:t>BMI</a:t>
            </a:r>
            <a:r>
              <a:rPr lang="en-GB" dirty="0"/>
              <a:t> are key predictors of </a:t>
            </a:r>
            <a:r>
              <a:rPr lang="en-GB" b="1" dirty="0"/>
              <a:t>diabetes risk</a:t>
            </a:r>
            <a:r>
              <a:rPr lang="en-GB" dirty="0"/>
              <a:t>, while </a:t>
            </a:r>
            <a:r>
              <a:rPr lang="en-GB" b="1" dirty="0"/>
              <a:t>Physical Health</a:t>
            </a:r>
            <a:r>
              <a:rPr lang="en-GB" dirty="0"/>
              <a:t> and </a:t>
            </a:r>
            <a:r>
              <a:rPr lang="en-GB" b="1" dirty="0"/>
              <a:t>General Health</a:t>
            </a:r>
            <a:r>
              <a:rPr lang="en-GB" dirty="0"/>
              <a:t> (</a:t>
            </a:r>
            <a:r>
              <a:rPr lang="en-GB" dirty="0" err="1"/>
              <a:t>GenHlth</a:t>
            </a:r>
            <a:r>
              <a:rPr lang="en-GB" dirty="0"/>
              <a:t>) are also important but to a lesser extent.</a:t>
            </a:r>
          </a:p>
          <a:p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29" y="1112570"/>
            <a:ext cx="3696216" cy="382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47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GB" dirty="0"/>
              <a:t>Balancing the </a:t>
            </a:r>
            <a:r>
              <a:rPr lang="en-GB" dirty="0" smtClean="0"/>
              <a:t> 1</a:t>
            </a:r>
            <a:r>
              <a:rPr lang="en-GB" baseline="30000" dirty="0" smtClean="0"/>
              <a:t>st</a:t>
            </a:r>
            <a:r>
              <a:rPr lang="en-GB" dirty="0" smtClean="0"/>
              <a:t>&amp;2</a:t>
            </a:r>
            <a:r>
              <a:rPr lang="en-GB" baseline="30000" dirty="0" smtClean="0"/>
              <a:t>nd</a:t>
            </a:r>
            <a:r>
              <a:rPr lang="en-GB" dirty="0" smtClean="0"/>
              <a:t> dataset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pPr marL="402336" lvl="1" indent="0">
              <a:buNone/>
            </a:pPr>
            <a:r>
              <a:rPr lang="en-GB" b="1" dirty="0" smtClean="0"/>
              <a:t>Key Observations</a:t>
            </a:r>
            <a:r>
              <a:rPr lang="en-GB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Both </a:t>
            </a:r>
            <a:r>
              <a:rPr lang="en-GB" dirty="0"/>
              <a:t>datasets were initially imbalanced, with a higher proportion of </a:t>
            </a:r>
            <a:r>
              <a:rPr lang="en-GB" b="1" dirty="0"/>
              <a:t>non-diabetic </a:t>
            </a:r>
            <a:r>
              <a:rPr lang="en-GB" b="1" dirty="0" smtClean="0"/>
              <a:t>cases</a:t>
            </a:r>
            <a:r>
              <a:rPr lang="en-GB" dirty="0" smtClean="0"/>
              <a:t>.</a:t>
            </a:r>
          </a:p>
          <a:p>
            <a:pPr marL="402336" lvl="1" indent="0">
              <a:buNone/>
            </a:pPr>
            <a:endParaRPr lang="en-GB" dirty="0" smtClean="0"/>
          </a:p>
          <a:p>
            <a:pPr lvl="1">
              <a:buFont typeface="Arial" pitchFamily="34" charset="0"/>
              <a:buChar char="•"/>
            </a:pPr>
            <a:r>
              <a:rPr lang="en-GB" b="1" dirty="0" smtClean="0"/>
              <a:t>Post-SMOTE</a:t>
            </a:r>
            <a:r>
              <a:rPr lang="en-GB" dirty="0"/>
              <a:t>, the datasets are now balanced with approximately equal representation across all diabetes classes, ensuring improved model performance and fairness.</a:t>
            </a:r>
          </a:p>
          <a:p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 err="1">
                <a:effectLst/>
              </a:rPr>
              <a:t>Preprocessing</a:t>
            </a:r>
            <a:r>
              <a:rPr lang="en-GB" u="sng" dirty="0">
                <a:effectLst/>
              </a:rPr>
              <a:t> of Data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138589"/>
            <a:ext cx="4022725" cy="37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09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/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u="sng" dirty="0"/>
              <a:t>Model Evaluation Visuals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Confusion Matrix for Random Forest on </a:t>
            </a:r>
            <a:r>
              <a:rPr lang="en-GB" b="1" dirty="0" smtClean="0"/>
              <a:t>1</a:t>
            </a:r>
            <a:r>
              <a:rPr lang="en-GB" b="1" baseline="30000" dirty="0" smtClean="0"/>
              <a:t>st</a:t>
            </a:r>
            <a:r>
              <a:rPr lang="en-GB" b="1" dirty="0" smtClean="0"/>
              <a:t>&amp;2</a:t>
            </a:r>
            <a:r>
              <a:rPr lang="en-GB" b="1" baseline="30000" dirty="0" smtClean="0"/>
              <a:t>nd</a:t>
            </a:r>
            <a:r>
              <a:rPr lang="en-GB" b="1" dirty="0" smtClean="0"/>
              <a:t> </a:t>
            </a:r>
            <a:r>
              <a:rPr lang="en-GB" b="1" dirty="0"/>
              <a:t>datasets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34998" y="1268760"/>
            <a:ext cx="4392986" cy="411480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GB" b="1" dirty="0"/>
              <a:t>General </a:t>
            </a:r>
            <a:r>
              <a:rPr lang="en-GB" b="1" dirty="0" smtClean="0"/>
              <a:t>Performance</a:t>
            </a:r>
            <a:r>
              <a:rPr lang="en-GB" dirty="0"/>
              <a:t> </a:t>
            </a:r>
            <a:r>
              <a:rPr lang="en-GB" dirty="0" smtClean="0"/>
              <a:t>or </a:t>
            </a:r>
            <a:r>
              <a:rPr lang="en-GB" b="1" dirty="0" smtClean="0"/>
              <a:t>Insights</a:t>
            </a:r>
            <a:r>
              <a:rPr lang="en-GB" dirty="0" smtClean="0"/>
              <a:t>:</a:t>
            </a:r>
          </a:p>
          <a:p>
            <a:pPr marL="118872" indent="0">
              <a:buNone/>
            </a:pPr>
            <a:endParaRPr lang="en-GB" dirty="0"/>
          </a:p>
          <a:p>
            <a:r>
              <a:rPr lang="en-GB" dirty="0"/>
              <a:t>The Random Forest model handles the </a:t>
            </a:r>
            <a:r>
              <a:rPr lang="en-GB" b="1" dirty="0"/>
              <a:t>BRFSS dataset</a:t>
            </a:r>
            <a:r>
              <a:rPr lang="en-GB" dirty="0"/>
              <a:t> with more success due to the larger dataset and better handling of class imbalances.</a:t>
            </a:r>
          </a:p>
          <a:p>
            <a:r>
              <a:rPr lang="en-GB" dirty="0"/>
              <a:t>The </a:t>
            </a:r>
            <a:r>
              <a:rPr lang="en-GB" b="1" dirty="0"/>
              <a:t>Pima Indians dataset</a:t>
            </a:r>
            <a:r>
              <a:rPr lang="en-GB" dirty="0"/>
              <a:t> shows better balanced performance, though a few misclassifications still persist, especially for non-diabetic cases.</a:t>
            </a:r>
          </a:p>
          <a:p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682" y="1268413"/>
            <a:ext cx="308782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30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Model Performance and Insights on Diabetes Prediction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u="sng" dirty="0" smtClean="0"/>
              <a:t>Results of Model </a:t>
            </a:r>
            <a:r>
              <a:rPr lang="en-GB" b="1" u="sng" dirty="0"/>
              <a:t>Performance on two datasets (BRFSS 2015 Diabetes and Pima Indians Diabetes)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7544" y="1268760"/>
            <a:ext cx="4023360" cy="4475888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118872" indent="0">
              <a:buNone/>
            </a:pPr>
            <a:r>
              <a:rPr lang="en-GB" b="1" u="sng" dirty="0"/>
              <a:t>Key Findings</a:t>
            </a:r>
            <a:endParaRPr lang="en-GB" sz="2000" dirty="0"/>
          </a:p>
          <a:p>
            <a:pPr lvl="0"/>
            <a:r>
              <a:rPr lang="en-GB" b="1" dirty="0"/>
              <a:t>Random Forest Model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Performance</a:t>
            </a:r>
            <a:r>
              <a:rPr lang="en-GB" dirty="0"/>
              <a:t>: Achieved high accuracy (92.15%) on both datasets, with perfect training accuracy (99.63%) on the second dataset.</a:t>
            </a:r>
            <a:endParaRPr lang="en-GB" sz="1800" dirty="0"/>
          </a:p>
          <a:p>
            <a:pPr lvl="1"/>
            <a:r>
              <a:rPr lang="en-GB" b="1" dirty="0"/>
              <a:t>Strengths</a:t>
            </a:r>
            <a:r>
              <a:rPr lang="en-GB" dirty="0"/>
              <a:t>: Balanced performance across all diabetes classes and effectively handled class imbalances using SMOTE.</a:t>
            </a:r>
            <a:endParaRPr lang="en-GB" sz="1800" dirty="0"/>
          </a:p>
          <a:p>
            <a:pPr lvl="1"/>
            <a:r>
              <a:rPr lang="en-GB" b="1" dirty="0"/>
              <a:t>Recommendation</a:t>
            </a:r>
            <a:r>
              <a:rPr lang="en-GB" dirty="0"/>
              <a:t>: Random Forest is the most reliable model for predicting diabetes progression and should be the primary model used.</a:t>
            </a:r>
            <a:endParaRPr lang="en-GB" sz="1800" dirty="0"/>
          </a:p>
          <a:p>
            <a:pPr lvl="0"/>
            <a:r>
              <a:rPr lang="en-GB" b="1" dirty="0" err="1"/>
              <a:t>XGBoost</a:t>
            </a:r>
            <a:r>
              <a:rPr lang="en-GB" b="1" dirty="0"/>
              <a:t> Model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Performance</a:t>
            </a:r>
            <a:r>
              <a:rPr lang="en-GB" dirty="0"/>
              <a:t>: Achieved 82.65% accuracy on the second dataset, but struggled with recall for diabetic cases.</a:t>
            </a:r>
            <a:endParaRPr lang="en-GB" sz="1800" dirty="0"/>
          </a:p>
          <a:p>
            <a:pPr lvl="1"/>
            <a:r>
              <a:rPr lang="en-GB" b="1" dirty="0"/>
              <a:t>Strengths</a:t>
            </a:r>
            <a:r>
              <a:rPr lang="en-GB" dirty="0"/>
              <a:t>: Efficient and fast model training, good at identifying non-diabetic cases.</a:t>
            </a:r>
            <a:endParaRPr lang="en-GB" sz="1800" dirty="0"/>
          </a:p>
          <a:p>
            <a:pPr lvl="1"/>
            <a:r>
              <a:rPr lang="en-GB" b="1" dirty="0"/>
              <a:t>Weaknesses</a:t>
            </a:r>
            <a:r>
              <a:rPr lang="en-GB" dirty="0"/>
              <a:t>: Lower recall for the diabetic class, requiring further tuning.</a:t>
            </a:r>
            <a:endParaRPr lang="en-GB" sz="1800" dirty="0"/>
          </a:p>
          <a:p>
            <a:pPr lvl="1"/>
            <a:r>
              <a:rPr lang="en-GB" b="1" dirty="0"/>
              <a:t>Recommendation</a:t>
            </a:r>
            <a:r>
              <a:rPr lang="en-GB" dirty="0"/>
              <a:t>: </a:t>
            </a:r>
            <a:r>
              <a:rPr lang="en-GB" dirty="0" err="1"/>
              <a:t>XGBoost</a:t>
            </a:r>
            <a:r>
              <a:rPr lang="en-GB" dirty="0"/>
              <a:t> can be used as a secondary model with further </a:t>
            </a:r>
            <a:r>
              <a:rPr lang="en-GB" dirty="0" err="1"/>
              <a:t>hyperparameter</a:t>
            </a:r>
            <a:r>
              <a:rPr lang="en-GB" dirty="0"/>
              <a:t> optimization to improve recall for diabetics.</a:t>
            </a:r>
            <a:endParaRPr lang="en-GB" sz="1800" dirty="0"/>
          </a:p>
          <a:p>
            <a:pPr lvl="0"/>
            <a:r>
              <a:rPr lang="en-GB" b="1" dirty="0"/>
              <a:t>SVM Model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Performance</a:t>
            </a:r>
            <a:r>
              <a:rPr lang="en-GB" dirty="0"/>
              <a:t>: Achieved the lowest accuracy (72% on the first dataset and 52% on the second).</a:t>
            </a:r>
            <a:endParaRPr lang="en-GB" sz="1800" dirty="0"/>
          </a:p>
          <a:p>
            <a:pPr lvl="1"/>
            <a:r>
              <a:rPr lang="en-GB" b="1" dirty="0"/>
              <a:t>Weaknesses</a:t>
            </a:r>
            <a:r>
              <a:rPr lang="en-GB" dirty="0"/>
              <a:t>: Struggled with class imbalance and did not effectively classify diabetics and pre-diabetics.</a:t>
            </a:r>
            <a:endParaRPr lang="en-GB" sz="1800" dirty="0"/>
          </a:p>
          <a:p>
            <a:pPr lvl="1"/>
            <a:r>
              <a:rPr lang="en-GB" b="1" dirty="0"/>
              <a:t>Recommendation</a:t>
            </a:r>
            <a:r>
              <a:rPr lang="en-GB" dirty="0"/>
              <a:t>: SVM should be avoided for this task due to poor performance.</a:t>
            </a:r>
            <a:endParaRPr lang="en-GB" sz="1800" dirty="0"/>
          </a:p>
          <a:p>
            <a:pPr marL="118872" indent="0">
              <a:buNone/>
            </a:pPr>
            <a:r>
              <a:rPr lang="en-GB" b="1" u="sng" dirty="0"/>
              <a:t>Insights from Data</a:t>
            </a:r>
            <a:endParaRPr lang="en-GB" sz="2000" dirty="0"/>
          </a:p>
          <a:p>
            <a:r>
              <a:rPr lang="en-GB" dirty="0"/>
              <a:t>Both datasets showed that factors like BMI, physical activity, age, blood pressure, and cholesterol levels are strongly correlated with diabetes progression. Class imbalance remained a challenge, but SMOTE helped balance the data and improved performance, especially for Random Forest and </a:t>
            </a:r>
            <a:r>
              <a:rPr lang="en-GB" dirty="0" err="1"/>
              <a:t>XGBoost</a:t>
            </a:r>
            <a:r>
              <a:rPr lang="en-GB" dirty="0"/>
              <a:t>.</a:t>
            </a:r>
          </a:p>
          <a:p>
            <a:pPr marL="118872" indent="0">
              <a:buNone/>
            </a:pPr>
            <a:r>
              <a:rPr lang="en-GB" b="1" u="sng" dirty="0"/>
              <a:t>Challenges and Limitations</a:t>
            </a:r>
            <a:endParaRPr lang="en-GB" sz="2000" dirty="0"/>
          </a:p>
          <a:p>
            <a:pPr lvl="0"/>
            <a:r>
              <a:rPr lang="en-GB" b="1" dirty="0"/>
              <a:t>Class Imbalance</a:t>
            </a:r>
            <a:r>
              <a:rPr lang="en-GB" dirty="0"/>
              <a:t>: Despite SMOTE, class imbalance, particularly with the pre-diabetic class, affected model performance.</a:t>
            </a:r>
            <a:endParaRPr lang="en-GB" sz="2000" dirty="0"/>
          </a:p>
          <a:p>
            <a:pPr lvl="0"/>
            <a:r>
              <a:rPr lang="en-GB" b="1" dirty="0"/>
              <a:t>Model Complexity</a:t>
            </a:r>
            <a:r>
              <a:rPr lang="en-GB" dirty="0"/>
              <a:t>: Random Forest and </a:t>
            </a:r>
            <a:r>
              <a:rPr lang="en-GB" dirty="0" err="1"/>
              <a:t>XGBoost</a:t>
            </a:r>
            <a:r>
              <a:rPr lang="en-GB" dirty="0"/>
              <a:t> require optimization for efficiency, especially on large datasets.</a:t>
            </a:r>
            <a:endParaRPr lang="en-GB" sz="2000" dirty="0"/>
          </a:p>
          <a:p>
            <a:pPr lvl="0"/>
            <a:r>
              <a:rPr lang="en-GB" b="1" dirty="0"/>
              <a:t>Interpretability</a:t>
            </a:r>
            <a:r>
              <a:rPr lang="en-GB" dirty="0"/>
              <a:t>: While effective, Random Forest and </a:t>
            </a:r>
            <a:r>
              <a:rPr lang="en-GB" dirty="0" err="1"/>
              <a:t>XGBoost</a:t>
            </a:r>
            <a:r>
              <a:rPr lang="en-GB" dirty="0"/>
              <a:t> lack interpretability compared to simpler models like logistic regression.</a:t>
            </a:r>
            <a:endParaRPr lang="en-GB" sz="2000" dirty="0"/>
          </a:p>
          <a:p>
            <a:pPr marL="118872" indent="0">
              <a:buNone/>
            </a:pPr>
            <a:r>
              <a:rPr lang="en-GB" b="1" u="sng" dirty="0"/>
              <a:t>Conclusion</a:t>
            </a:r>
            <a:endParaRPr lang="en-GB" sz="2000" dirty="0"/>
          </a:p>
          <a:p>
            <a:r>
              <a:rPr lang="en-GB" dirty="0"/>
              <a:t>Random Forest is the most suitable model for predicting diabetes progression. </a:t>
            </a:r>
            <a:r>
              <a:rPr lang="en-GB" dirty="0" err="1"/>
              <a:t>XGBoost</a:t>
            </a:r>
            <a:r>
              <a:rPr lang="en-GB" dirty="0"/>
              <a:t> shows promise but requires further tuning, while SVM underperformed and should be avoided. Future work should explore other algorithms and optimize existing models.</a:t>
            </a:r>
          </a:p>
          <a:p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83791996"/>
              </p:ext>
            </p:extLst>
          </p:nvPr>
        </p:nvGraphicFramePr>
        <p:xfrm>
          <a:off x="4664075" y="1196752"/>
          <a:ext cx="4479925" cy="453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Worksheet" r:id="rId3" imgW="7322855" imgH="3642344" progId="Excel.Sheet.12">
                  <p:embed/>
                </p:oleObj>
              </mc:Choice>
              <mc:Fallback>
                <p:oleObj name="Worksheet" r:id="rId3" imgW="7322855" imgH="3642344" progId="Excel.Shee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1196752"/>
                        <a:ext cx="4479925" cy="45365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530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1919</TotalTime>
  <Words>626</Words>
  <Application>Microsoft Office PowerPoint</Application>
  <PresentationFormat>On-screen Show (4:3)</PresentationFormat>
  <Paragraphs>64</Paragraphs>
  <Slides>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Solstice</vt:lpstr>
      <vt:lpstr>Microsoft Excel Worksheet</vt:lpstr>
      <vt:lpstr>LEVERAGING ML APPROACHES FOR DIABETES PREDICTION AND ANALYSIS </vt:lpstr>
      <vt:lpstr> 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AND DATA MANAGEMENT PLAN Name: Friday Odeh Ovbiroro   Student ID No: 22034665    LEVERAGING MACHINE LEARNING APPROACHES FOR DIABETES PREDICTION AND ANALYSIS</dc:title>
  <dc:creator>User</dc:creator>
  <cp:lastModifiedBy>User</cp:lastModifiedBy>
  <cp:revision>34</cp:revision>
  <dcterms:created xsi:type="dcterms:W3CDTF">2024-10-10T16:47:20Z</dcterms:created>
  <dcterms:modified xsi:type="dcterms:W3CDTF">2024-11-26T00:40:04Z</dcterms:modified>
</cp:coreProperties>
</file>