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78" r:id="rId7"/>
    <p:sldId id="263" r:id="rId8"/>
    <p:sldId id="261" r:id="rId9"/>
    <p:sldId id="264" r:id="rId10"/>
    <p:sldId id="265" r:id="rId11"/>
    <p:sldId id="266" r:id="rId12"/>
    <p:sldId id="25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81" r:id="rId22"/>
    <p:sldId id="275" r:id="rId23"/>
    <p:sldId id="276" r:id="rId24"/>
    <p:sldId id="274" r:id="rId25"/>
    <p:sldId id="277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59E2EAC-EC76-4F65-86EC-0B65807B459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0543F5-97AA-4D6D-95F1-5453F6E288EB}" type="datetimeFigureOut">
              <a:rPr lang="en-US" smtClean="0"/>
              <a:t>5/10/2017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543800" cy="2593975"/>
          </a:xfrm>
        </p:spPr>
        <p:txBody>
          <a:bodyPr/>
          <a:lstStyle/>
          <a:p>
            <a:r>
              <a:rPr lang="en-US" dirty="0" smtClean="0"/>
              <a:t>   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Psikologi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724400"/>
            <a:ext cx="4114800" cy="1066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	  </a:t>
            </a:r>
          </a:p>
          <a:p>
            <a:r>
              <a:rPr lang="en-US" sz="2400" u="sng" dirty="0" err="1" smtClean="0">
                <a:solidFill>
                  <a:schemeClr val="bg2">
                    <a:lumMod val="10000"/>
                  </a:schemeClr>
                </a:solidFill>
              </a:rPr>
              <a:t>Fachdi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u="sng" dirty="0" err="1" smtClean="0">
                <a:solidFill>
                  <a:schemeClr val="bg2">
                    <a:lumMod val="10000"/>
                  </a:schemeClr>
                </a:solidFill>
              </a:rPr>
              <a:t>Amanta</a:t>
            </a:r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, M. Psi., </a:t>
            </a:r>
            <a:r>
              <a:rPr lang="en-US" sz="2400" u="sng" dirty="0" err="1" smtClean="0">
                <a:solidFill>
                  <a:schemeClr val="bg2">
                    <a:lumMod val="10000"/>
                  </a:schemeClr>
                </a:solidFill>
              </a:rPr>
              <a:t>Psikolog</a:t>
            </a:r>
            <a:endParaRPr lang="en-US" sz="2400" u="sng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u="sng" dirty="0" err="1"/>
              <a:t>Aspek</a:t>
            </a:r>
            <a:r>
              <a:rPr lang="en-US" u="sng" dirty="0"/>
              <a:t> </a:t>
            </a:r>
            <a:r>
              <a:rPr lang="en-US" u="sng" dirty="0" err="1"/>
              <a:t>Kepribadian</a:t>
            </a:r>
            <a:r>
              <a:rPr lang="en-US" u="sng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4800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Perusahaan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merekrut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karyawan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karena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keahliannya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akan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tetapi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memberhentikannya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karena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perilakunya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.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Sehingga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dalam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hal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ini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keahlian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saja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tidak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cukup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untuk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dijadikan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pertimbangan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apakah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seseorang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dapat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memberikan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produktifitas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yang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baik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 Black" pitchFamily="34" charset="0"/>
              </a:rPr>
              <a:t>terhadap</a:t>
            </a:r>
            <a:r>
              <a:rPr lang="en-US" sz="18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 Black" pitchFamily="34" charset="0"/>
              </a:rPr>
              <a:t>perusahaan</a:t>
            </a:r>
            <a:r>
              <a:rPr lang="en-US" sz="1800" dirty="0" smtClean="0">
                <a:latin typeface="Arial Black" pitchFamily="34" charset="0"/>
              </a:rPr>
              <a:t>.</a:t>
            </a:r>
            <a:endParaRPr lang="en-US" sz="1800" dirty="0">
              <a:latin typeface="Arial Black" pitchFamily="34" charset="0"/>
            </a:endParaRP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Aspek</a:t>
            </a:r>
            <a:r>
              <a:rPr lang="en-US" dirty="0" smtClean="0"/>
              <a:t>  </a:t>
            </a:r>
            <a:r>
              <a:rPr lang="en-US" dirty="0" err="1"/>
              <a:t>kepribadian</a:t>
            </a:r>
            <a:r>
              <a:rPr lang="en-US" dirty="0"/>
              <a:t>  </a:t>
            </a: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menjelaskan</a:t>
            </a:r>
            <a:r>
              <a:rPr lang="en-US" dirty="0"/>
              <a:t>  </a:t>
            </a:r>
            <a:r>
              <a:rPr lang="en-US" dirty="0" err="1"/>
              <a:t>mengenai</a:t>
            </a:r>
            <a:r>
              <a:rPr lang="en-US" dirty="0"/>
              <a:t>  </a:t>
            </a:r>
            <a:r>
              <a:rPr lang="en-US" dirty="0" err="1"/>
              <a:t>apakah</a:t>
            </a:r>
            <a:r>
              <a:rPr lang="en-US" dirty="0"/>
              <a:t>  </a:t>
            </a:r>
            <a:r>
              <a:rPr lang="en-US" dirty="0" err="1"/>
              <a:t>jabatan</a:t>
            </a:r>
            <a:r>
              <a:rPr lang="en-US" dirty="0"/>
              <a:t>  yang </a:t>
            </a:r>
            <a:r>
              <a:rPr lang="en-US" dirty="0" err="1"/>
              <a:t>sedang</a:t>
            </a:r>
            <a:r>
              <a:rPr lang="en-US" dirty="0"/>
              <a:t>/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perankan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baginya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00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Aspek</a:t>
            </a:r>
            <a:r>
              <a:rPr lang="en-US" u="sng" dirty="0"/>
              <a:t> </a:t>
            </a:r>
            <a:r>
              <a:rPr lang="en-US" u="sng" dirty="0" err="1"/>
              <a:t>Kepribadian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sosialnya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emosinya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pekerja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?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?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maksimal</a:t>
            </a:r>
            <a:r>
              <a:rPr lang="en-US" dirty="0"/>
              <a:t>? </a:t>
            </a:r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inisiatif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? </a:t>
            </a:r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orang lain? </a:t>
            </a:r>
          </a:p>
          <a:p>
            <a:pPr lvl="0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memimpin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?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bawahan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patuh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/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? </a:t>
            </a:r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yang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97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ALAT TES PSIKOLOGI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1905000"/>
            <a:ext cx="19812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IST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CFIT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908791"/>
            <a:ext cx="19812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DISC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2600" y="1883391"/>
            <a:ext cx="19812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Papicostick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(PAPI)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95400" y="1298810"/>
            <a:ext cx="1524000" cy="511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ff</a:t>
            </a:r>
            <a:r>
              <a:rPr lang="en-US" b="1" dirty="0" err="1" smtClean="0">
                <a:solidFill>
                  <a:schemeClr val="tx1"/>
                </a:solidFill>
              </a:rPr>
              <a:t>Intelegensi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505200" y="1298811"/>
            <a:ext cx="1524000" cy="511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sa</a:t>
            </a:r>
            <a:r>
              <a:rPr lang="en-US" b="1" dirty="0" err="1" smtClean="0">
                <a:solidFill>
                  <a:schemeClr val="tx1"/>
                </a:solidFill>
              </a:rPr>
              <a:t>Sikap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Kerja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791200" y="1297671"/>
            <a:ext cx="1524000" cy="5117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Kepribadian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IST</a:t>
            </a:r>
            <a:br>
              <a:rPr lang="en-US" sz="4000" dirty="0" smtClean="0"/>
            </a:br>
            <a:r>
              <a:rPr lang="en-US" sz="4000" dirty="0" err="1" smtClean="0"/>
              <a:t>Intelligenz</a:t>
            </a:r>
            <a:r>
              <a:rPr lang="en-US" sz="4000" dirty="0" smtClean="0"/>
              <a:t> Structure Test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Subtes</a:t>
            </a:r>
            <a:r>
              <a:rPr lang="en-US" b="1" dirty="0" smtClean="0"/>
              <a:t> 6      </a:t>
            </a:r>
            <a:r>
              <a:rPr lang="en-US" sz="2800" b="1" dirty="0" smtClean="0"/>
              <a:t>( </a:t>
            </a:r>
            <a:r>
              <a:rPr lang="en-US" sz="2800" b="1" dirty="0" smtClean="0">
                <a:solidFill>
                  <a:srgbClr val="FF0000"/>
                </a:solidFill>
              </a:rPr>
              <a:t>10 </a:t>
            </a:r>
            <a:r>
              <a:rPr lang="en-US" sz="2800" b="1" dirty="0" err="1" smtClean="0">
                <a:solidFill>
                  <a:srgbClr val="FF0000"/>
                </a:solidFill>
              </a:rPr>
              <a:t>Menit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/>
              <a:t>)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tersusun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11430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2         4         6         8         10         12        14   </a:t>
            </a:r>
            <a:r>
              <a:rPr lang="en-US" b="1" dirty="0" smtClean="0"/>
              <a:t>…</a:t>
            </a:r>
            <a:r>
              <a:rPr lang="en-US" dirty="0" smtClean="0"/>
              <a:t> </a:t>
            </a:r>
            <a:r>
              <a:rPr lang="en-US" b="1" dirty="0" smtClean="0"/>
              <a:t>?</a:t>
            </a:r>
            <a:r>
              <a:rPr lang="en-US" dirty="0" smtClean="0"/>
              <a:t>   </a:t>
            </a:r>
            <a:endParaRPr lang="en-US" dirty="0" smtClean="0">
              <a:solidFill>
                <a:srgbClr val="FF0000"/>
              </a:solidFill>
            </a:endParaRPr>
          </a:p>
          <a:p>
            <a:pPr marL="114300" indent="0" algn="ctr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           </a:t>
            </a:r>
          </a:p>
          <a:p>
            <a:pPr marL="114300" indent="0">
              <a:buNone/>
            </a:pPr>
            <a:r>
              <a:rPr lang="en-US" dirty="0"/>
              <a:t>	 </a:t>
            </a:r>
            <a:r>
              <a:rPr lang="en-US" dirty="0" smtClean="0"/>
              <a:t>          +2         +2</a:t>
            </a:r>
            <a:r>
              <a:rPr lang="en-US" dirty="0"/>
              <a:t> </a:t>
            </a:r>
            <a:r>
              <a:rPr lang="en-US" dirty="0" smtClean="0"/>
              <a:t>    +2	   +2        +2          +2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di </a:t>
            </a:r>
            <a:r>
              <a:rPr lang="en-US" dirty="0" err="1" smtClean="0"/>
              <a:t>depannya</a:t>
            </a:r>
            <a:r>
              <a:rPr lang="en-US" dirty="0" smtClean="0"/>
              <a:t> di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jawabannya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16</a:t>
            </a:r>
            <a:endParaRPr lang="en-US" dirty="0"/>
          </a:p>
        </p:txBody>
      </p:sp>
      <p:sp>
        <p:nvSpPr>
          <p:cNvPr id="6" name="Arc 5"/>
          <p:cNvSpPr/>
          <p:nvPr/>
        </p:nvSpPr>
        <p:spPr>
          <a:xfrm>
            <a:off x="2763672" y="4003343"/>
            <a:ext cx="609600" cy="533400"/>
          </a:xfrm>
          <a:prstGeom prst="arc">
            <a:avLst>
              <a:gd name="adj1" fmla="val 250930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430138" y="4024952"/>
            <a:ext cx="609600" cy="533400"/>
          </a:xfrm>
          <a:prstGeom prst="arc">
            <a:avLst>
              <a:gd name="adj1" fmla="val 250930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4191000" y="4032913"/>
            <a:ext cx="609600" cy="533400"/>
          </a:xfrm>
          <a:prstGeom prst="arc">
            <a:avLst>
              <a:gd name="adj1" fmla="val 250930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4953000" y="4032913"/>
            <a:ext cx="609600" cy="533400"/>
          </a:xfrm>
          <a:prstGeom prst="arc">
            <a:avLst>
              <a:gd name="adj1" fmla="val 250930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5884460" y="3994813"/>
            <a:ext cx="609600" cy="533400"/>
          </a:xfrm>
          <a:prstGeom prst="arc">
            <a:avLst>
              <a:gd name="adj1" fmla="val 250930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79176" y="4613511"/>
            <a:ext cx="0" cy="2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57099" y="4613511"/>
            <a:ext cx="0" cy="2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23565" y="4613511"/>
            <a:ext cx="0" cy="2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95800" y="4613511"/>
            <a:ext cx="0" cy="2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287370" y="4626304"/>
            <a:ext cx="0" cy="2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218830" y="4585361"/>
            <a:ext cx="0" cy="21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91400" y="3818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  <a:endParaRPr lang="en-US" dirty="0"/>
          </a:p>
        </p:txBody>
      </p:sp>
      <p:sp>
        <p:nvSpPr>
          <p:cNvPr id="5" name="Arc 4"/>
          <p:cNvSpPr/>
          <p:nvPr/>
        </p:nvSpPr>
        <p:spPr>
          <a:xfrm>
            <a:off x="1981200" y="4000500"/>
            <a:ext cx="609600" cy="533400"/>
          </a:xfrm>
          <a:prstGeom prst="arc">
            <a:avLst>
              <a:gd name="adj1" fmla="val 21232455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:</a:t>
            </a:r>
          </a:p>
          <a:p>
            <a:pPr marL="114300" indent="0"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9        7        10        8        11        9        12 …??  </a:t>
            </a:r>
            <a:endParaRPr lang="en-US" dirty="0" smtClean="0">
              <a:solidFill>
                <a:srgbClr val="FF0000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 smtClean="0"/>
              <a:t>      -2         +3       -2         +3      -2        +3  </a:t>
            </a:r>
          </a:p>
          <a:p>
            <a:pPr marL="114300" indent="0">
              <a:spcBef>
                <a:spcPts val="0"/>
              </a:spcBef>
              <a:buNone/>
            </a:pPr>
            <a:endParaRPr lang="en-US" dirty="0"/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berganti-ganti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dikurangi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/>
              <a:t> </a:t>
            </a:r>
            <a:r>
              <a:rPr lang="en-US" dirty="0" smtClean="0"/>
              <a:t>10</a:t>
            </a:r>
          </a:p>
          <a:p>
            <a:pPr marL="114300" indent="0">
              <a:spcBef>
                <a:spcPts val="0"/>
              </a:spcBef>
              <a:buNone/>
            </a:pPr>
            <a:endParaRPr lang="en-US" dirty="0"/>
          </a:p>
          <a:p>
            <a:pPr marL="114300" indent="0">
              <a:spcBef>
                <a:spcPts val="0"/>
              </a:spcBef>
              <a:buNone/>
            </a:pPr>
            <a:r>
              <a:rPr lang="en-US" u="sng" dirty="0" err="1" smtClean="0">
                <a:solidFill>
                  <a:srgbClr val="FF0000"/>
                </a:solidFill>
              </a:rPr>
              <a:t>Kadang-kadang</a:t>
            </a:r>
            <a:r>
              <a:rPr lang="en-US" u="sng" dirty="0" smtClean="0">
                <a:solidFill>
                  <a:srgbClr val="FF0000"/>
                </a:solidFill>
              </a:rPr>
              <a:t>  </a:t>
            </a:r>
            <a:r>
              <a:rPr lang="en-US" u="sng" dirty="0" err="1" smtClean="0">
                <a:solidFill>
                  <a:srgbClr val="FF0000"/>
                </a:solidFill>
              </a:rPr>
              <a:t>pada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beberapa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soal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harus</a:t>
            </a:r>
            <a:r>
              <a:rPr lang="en-US" u="sng" dirty="0" smtClean="0">
                <a:solidFill>
                  <a:srgbClr val="FF0000"/>
                </a:solidFill>
              </a:rPr>
              <a:t> pula </a:t>
            </a:r>
            <a:r>
              <a:rPr lang="en-US" u="sng" dirty="0" err="1" smtClean="0">
                <a:solidFill>
                  <a:srgbClr val="FF0000"/>
                </a:solidFill>
              </a:rPr>
              <a:t>dikalikan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atau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dibagi</a:t>
            </a:r>
            <a:endParaRPr lang="en-US" u="sng" dirty="0" smtClean="0">
              <a:solidFill>
                <a:srgbClr val="FF0000"/>
              </a:solidFill>
            </a:endParaRPr>
          </a:p>
        </p:txBody>
      </p:sp>
      <p:sp>
        <p:nvSpPr>
          <p:cNvPr id="4" name="Arc 3"/>
          <p:cNvSpPr/>
          <p:nvPr/>
        </p:nvSpPr>
        <p:spPr>
          <a:xfrm>
            <a:off x="914400" y="2514600"/>
            <a:ext cx="609600" cy="457200"/>
          </a:xfrm>
          <a:prstGeom prst="arc">
            <a:avLst>
              <a:gd name="adj1" fmla="val 21232455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676400" y="2544739"/>
            <a:ext cx="609600" cy="427061"/>
          </a:xfrm>
          <a:prstGeom prst="arc">
            <a:avLst>
              <a:gd name="adj1" fmla="val 21232455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2438400" y="2547582"/>
            <a:ext cx="609600" cy="424218"/>
          </a:xfrm>
          <a:prstGeom prst="arc">
            <a:avLst>
              <a:gd name="adj1" fmla="val 21232455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200400" y="2547582"/>
            <a:ext cx="609600" cy="424218"/>
          </a:xfrm>
          <a:prstGeom prst="arc">
            <a:avLst>
              <a:gd name="adj1" fmla="val 21232455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86200" y="2547582"/>
            <a:ext cx="609600" cy="424218"/>
          </a:xfrm>
          <a:prstGeom prst="arc">
            <a:avLst>
              <a:gd name="adj1" fmla="val 21232455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4525370" y="2547582"/>
            <a:ext cx="609600" cy="424218"/>
          </a:xfrm>
          <a:prstGeom prst="arc">
            <a:avLst>
              <a:gd name="adj1" fmla="val 21232455"/>
              <a:gd name="adj2" fmla="val 10684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3600" y="2362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4790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7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971" y="152400"/>
            <a:ext cx="7620000" cy="1143000"/>
          </a:xfrm>
        </p:spPr>
        <p:txBody>
          <a:bodyPr/>
          <a:lstStyle/>
          <a:p>
            <a:pPr algn="ctr"/>
            <a:r>
              <a:rPr lang="en-US" sz="3600" dirty="0" smtClean="0"/>
              <a:t>CFIT </a:t>
            </a:r>
            <a:br>
              <a:rPr lang="en-US" sz="3600" dirty="0" smtClean="0"/>
            </a:br>
            <a:r>
              <a:rPr lang="en-US" sz="3600" dirty="0" smtClean="0"/>
              <a:t>Culture Fair Intelligence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71" y="1323014"/>
            <a:ext cx="7620000" cy="4800600"/>
          </a:xfrm>
        </p:spPr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yang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3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a             b                           d             e            f</a:t>
            </a:r>
          </a:p>
          <a:p>
            <a:pPr marL="114300" indent="0" algn="ctr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438400"/>
            <a:ext cx="76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1066800" y="2601213"/>
            <a:ext cx="609600" cy="6288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438400"/>
            <a:ext cx="76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2438400"/>
            <a:ext cx="76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438400"/>
            <a:ext cx="76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019300" y="2657971"/>
            <a:ext cx="533400" cy="53183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981325" y="2704708"/>
            <a:ext cx="438150" cy="4383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962401" y="2743998"/>
            <a:ext cx="376236" cy="3432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3514299"/>
            <a:ext cx="76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5000" y="3514299"/>
            <a:ext cx="76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3514299"/>
            <a:ext cx="76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5687" y="3532032"/>
            <a:ext cx="76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24400" y="3537835"/>
            <a:ext cx="76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38800" y="3514299"/>
            <a:ext cx="762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104900" y="3723314"/>
            <a:ext cx="533400" cy="53183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1981200" y="3657068"/>
            <a:ext cx="609600" cy="6288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2998847" y="3817586"/>
            <a:ext cx="376236" cy="3432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923057" y="3987189"/>
            <a:ext cx="533399" cy="1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1983089">
            <a:off x="4925806" y="3590291"/>
            <a:ext cx="381000" cy="7716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6019800" y="397149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2998848" y="4452235"/>
            <a:ext cx="376236" cy="27216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286000" y="5181600"/>
            <a:ext cx="2940418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0" algn="ctr">
              <a:spcBef>
                <a:spcPct val="20000"/>
              </a:spcBef>
              <a:buClr>
                <a:srgbClr val="F0AD00"/>
              </a:buClr>
            </a:pPr>
            <a:r>
              <a:rPr lang="en-US" sz="2400" b="1" dirty="0" smtClean="0">
                <a:solidFill>
                  <a:prstClr val="black"/>
                </a:solidFill>
              </a:rPr>
              <a:t>SUBTEST 1</a:t>
            </a:r>
          </a:p>
          <a:p>
            <a:pPr marL="114300" lvl="0" algn="ctr">
              <a:spcBef>
                <a:spcPct val="20000"/>
              </a:spcBef>
              <a:buClr>
                <a:srgbClr val="F0AD00"/>
              </a:buClr>
            </a:pPr>
            <a:r>
              <a:rPr lang="en-US" sz="2400" b="1" dirty="0" smtClean="0">
                <a:solidFill>
                  <a:srgbClr val="FF0000"/>
                </a:solidFill>
              </a:rPr>
              <a:t>3 </a:t>
            </a:r>
            <a:r>
              <a:rPr lang="en-US" sz="2400" b="1" dirty="0" err="1" smtClean="0">
                <a:solidFill>
                  <a:srgbClr val="FF0000"/>
                </a:solidFill>
              </a:rPr>
              <a:t>Menit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Tugas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anda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memilih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pola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kesamaan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ketiga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ada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90525" y="1600200"/>
            <a:ext cx="7620000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A</a:t>
            </a:r>
            <a:r>
              <a:rPr lang="en-US" dirty="0" err="1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c                             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     a              b               c             d                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1905000"/>
            <a:ext cx="83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05000" y="1905000"/>
            <a:ext cx="83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1800" y="1905000"/>
            <a:ext cx="83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62400" y="1905000"/>
            <a:ext cx="83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3505200"/>
            <a:ext cx="83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3505200"/>
            <a:ext cx="83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68625" y="3505200"/>
            <a:ext cx="83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2400" y="3505200"/>
            <a:ext cx="83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48248" y="3505200"/>
            <a:ext cx="83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238250" y="2133600"/>
            <a:ext cx="190500" cy="1333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1152525" y="2286000"/>
            <a:ext cx="361950" cy="381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2143125" y="2263140"/>
            <a:ext cx="361950" cy="381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295650" y="2133600"/>
            <a:ext cx="190500" cy="1333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3209925" y="2286000"/>
            <a:ext cx="361950" cy="381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1905000"/>
            <a:ext cx="8382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4200525" y="2247900"/>
            <a:ext cx="361950" cy="381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5276850" y="2152650"/>
            <a:ext cx="190500" cy="1333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191125" y="2305050"/>
            <a:ext cx="361950" cy="381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152525" y="2638643"/>
            <a:ext cx="85725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96590" y="2628900"/>
            <a:ext cx="85725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191124" y="2660650"/>
            <a:ext cx="85725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23987" y="2628900"/>
            <a:ext cx="90488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5198" y="2638643"/>
            <a:ext cx="76677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67350" y="2667000"/>
            <a:ext cx="85725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33462" y="3695700"/>
            <a:ext cx="6000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24062" y="3695700"/>
            <a:ext cx="6000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087687" y="3695700"/>
            <a:ext cx="600075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081462" y="3695700"/>
            <a:ext cx="600075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167312" y="3695700"/>
            <a:ext cx="600075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436018" y="5486400"/>
            <a:ext cx="3590925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Subtes</a:t>
            </a:r>
            <a:r>
              <a:rPr lang="en-US" sz="2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4 </a:t>
            </a:r>
            <a:r>
              <a:rPr lang="en-US" sz="2800" b="1" dirty="0" err="1" smtClean="0">
                <a:solidFill>
                  <a:srgbClr val="FF0000"/>
                </a:solidFill>
              </a:rPr>
              <a:t>Menit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5" name="Flowchart: Connector 54"/>
          <p:cNvSpPr/>
          <p:nvPr/>
        </p:nvSpPr>
        <p:spPr>
          <a:xfrm>
            <a:off x="2205038" y="2984500"/>
            <a:ext cx="300037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Flowchart: Connector 55"/>
          <p:cNvSpPr/>
          <p:nvPr/>
        </p:nvSpPr>
        <p:spPr>
          <a:xfrm>
            <a:off x="4231481" y="3073400"/>
            <a:ext cx="300038" cy="3683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9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 smtClean="0"/>
              <a:t>Tugas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dirty="0" err="1" smtClean="0"/>
              <a:t>kotak</a:t>
            </a:r>
            <a:r>
              <a:rPr lang="en-US" sz="2800" dirty="0" smtClean="0"/>
              <a:t> yang </a:t>
            </a:r>
            <a:r>
              <a:rPr lang="en-US" sz="2800" dirty="0" err="1" smtClean="0"/>
              <a:t>kosong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pola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atas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bawah</a:t>
            </a:r>
            <a:r>
              <a:rPr lang="en-US" sz="2800" b="1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kiri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kanan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a               b              c                d                 e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6500" y="16002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4400" y="16002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6500" y="26670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84400" y="26670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0800" y="19050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98700" y="18288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98700" y="21336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20800" y="30099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43000" y="41148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84400" y="41148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38500" y="41148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3400" y="41148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86400" y="41148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53200" y="4114800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57300" y="43434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57300" y="46482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4229100"/>
            <a:ext cx="609600" cy="114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52800" y="4533900"/>
            <a:ext cx="609600" cy="114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52800" y="4800600"/>
            <a:ext cx="609600" cy="114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4267200" y="44958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>
            <a:off x="4584700" y="44958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00700" y="4279900"/>
            <a:ext cx="609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00700" y="46482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67500" y="427355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67500" y="459105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6832600" y="5232400"/>
            <a:ext cx="304800" cy="3048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43200" y="5867400"/>
            <a:ext cx="2438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Subtest 3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 </a:t>
            </a:r>
            <a:r>
              <a:rPr lang="en-US" sz="2400" b="1" dirty="0" err="1" smtClean="0">
                <a:solidFill>
                  <a:srgbClr val="FF0000"/>
                </a:solidFill>
              </a:rPr>
              <a:t>Menit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6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 smtClean="0"/>
              <a:t>Tugas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anda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membayangkan</a:t>
            </a:r>
            <a:r>
              <a:rPr lang="en-US" sz="2800" dirty="0" smtClean="0"/>
              <a:t> </a:t>
            </a:r>
            <a:r>
              <a:rPr lang="en-US" sz="2800" dirty="0" err="1" smtClean="0"/>
              <a:t>meletakkan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titik</a:t>
            </a:r>
            <a:r>
              <a:rPr lang="en-US" sz="2800" b="1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pola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ditentukan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soal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      a            b            c                        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1099" y="2064592"/>
            <a:ext cx="1130300" cy="1105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00300" y="2209800"/>
            <a:ext cx="838200" cy="97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89302" y="2217316"/>
            <a:ext cx="838200" cy="97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91000" y="2228290"/>
            <a:ext cx="838200" cy="950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11750" y="2247495"/>
            <a:ext cx="838200" cy="956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22340" y="2258466"/>
            <a:ext cx="838200" cy="930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3916637">
            <a:off x="1062101" y="2502498"/>
            <a:ext cx="527194" cy="658115"/>
          </a:xfrm>
          <a:prstGeom prst="triangle">
            <a:avLst>
              <a:gd name="adj" fmla="val 497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3916637">
            <a:off x="1363060" y="2403847"/>
            <a:ext cx="378533" cy="559915"/>
          </a:xfrm>
          <a:prstGeom prst="triangle">
            <a:avLst>
              <a:gd name="adj" fmla="val 497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1496833" y="2693008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2514600" y="2643460"/>
            <a:ext cx="419100" cy="381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2787320">
            <a:off x="2680139" y="2305280"/>
            <a:ext cx="554877" cy="38792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712698" y="2632165"/>
            <a:ext cx="321606" cy="330198"/>
          </a:xfrm>
          <a:prstGeom prst="triangle">
            <a:avLst>
              <a:gd name="adj" fmla="val 10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6200000">
            <a:off x="3387910" y="2630576"/>
            <a:ext cx="307607" cy="333376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67200" y="2605360"/>
            <a:ext cx="419100" cy="381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610100" y="2442817"/>
            <a:ext cx="251460" cy="2701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5181600" y="2442816"/>
            <a:ext cx="609600" cy="54354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5360670" y="2644984"/>
            <a:ext cx="251460" cy="2701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18773775">
            <a:off x="6185085" y="2296798"/>
            <a:ext cx="307607" cy="333376"/>
          </a:xfrm>
          <a:prstGeom prst="triangle">
            <a:avLst>
              <a:gd name="adj" fmla="val 1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7977917">
            <a:off x="6225985" y="2740788"/>
            <a:ext cx="307607" cy="333376"/>
          </a:xfrm>
          <a:prstGeom prst="triangle">
            <a:avLst>
              <a:gd name="adj" fmla="val 7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5353685" y="3276600"/>
            <a:ext cx="354330" cy="3048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55913" y="5257800"/>
            <a:ext cx="24384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Subtest 4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3 </a:t>
            </a:r>
            <a:r>
              <a:rPr lang="en-US" sz="2400" b="1" dirty="0" err="1" smtClean="0">
                <a:solidFill>
                  <a:srgbClr val="FF0000"/>
                </a:solidFill>
              </a:rPr>
              <a:t>Menit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 smtClean="0"/>
              <a:t>Tes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DISC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017767"/>
              </p:ext>
            </p:extLst>
          </p:nvPr>
        </p:nvGraphicFramePr>
        <p:xfrm>
          <a:off x="304800" y="1419225"/>
          <a:ext cx="7620000" cy="219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257800"/>
                <a:gridCol w="914400"/>
                <a:gridCol w="990600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Pendiam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banyak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bicara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Berjuang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mencapai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hasil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Mudah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bergaul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orang </a:t>
                      </a:r>
                      <a:r>
                        <a:rPr lang="en-US" dirty="0" err="1" smtClean="0"/>
                        <a:t>baru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Berusaha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menyenangkan</a:t>
                      </a:r>
                      <a:r>
                        <a:rPr lang="en-US" baseline="0" dirty="0" smtClean="0"/>
                        <a:t> orang 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6311900" y="3200400"/>
            <a:ext cx="304800" cy="2286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7226300" y="2286000"/>
            <a:ext cx="304800" cy="2286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3886200"/>
            <a:ext cx="65405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Berikut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24 </a:t>
            </a:r>
            <a:r>
              <a:rPr lang="en-US" dirty="0" err="1" smtClean="0">
                <a:solidFill>
                  <a:schemeClr val="tx1"/>
                </a:solidFill>
              </a:rPr>
              <a:t>kotak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pernyataan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b="1" dirty="0" err="1" smtClean="0">
                <a:solidFill>
                  <a:schemeClr val="tx1"/>
                </a:solidFill>
              </a:rPr>
              <a:t>harus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Anda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jawab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setiap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kotak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terdapat</a:t>
            </a:r>
            <a:r>
              <a:rPr lang="en-US" dirty="0" smtClean="0">
                <a:solidFill>
                  <a:schemeClr val="tx1"/>
                </a:solidFill>
              </a:rPr>
              <a:t> 4 </a:t>
            </a:r>
            <a:r>
              <a:rPr lang="en-US" dirty="0" err="1" smtClean="0">
                <a:solidFill>
                  <a:schemeClr val="tx1"/>
                </a:solidFill>
              </a:rPr>
              <a:t>pernyataan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Pilihlah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pernyataan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b="1" dirty="0" smtClean="0">
                <a:solidFill>
                  <a:schemeClr val="tx1"/>
                </a:solidFill>
              </a:rPr>
              <a:t>paling </a:t>
            </a:r>
            <a:r>
              <a:rPr lang="en-US" b="1" dirty="0" err="1" smtClean="0">
                <a:solidFill>
                  <a:schemeClr val="tx1"/>
                </a:solidFill>
              </a:rPr>
              <a:t>menggambarkan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diri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anda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b="1" dirty="0" smtClean="0">
                <a:solidFill>
                  <a:schemeClr val="tx1"/>
                </a:solidFill>
              </a:rPr>
              <a:t>paling </a:t>
            </a:r>
            <a:r>
              <a:rPr lang="en-US" b="1" dirty="0" err="1" smtClean="0">
                <a:solidFill>
                  <a:schemeClr val="tx1"/>
                </a:solidFill>
              </a:rPr>
              <a:t>tidak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menggambarkan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diri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anda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(Most)	M  = </a:t>
            </a:r>
            <a:r>
              <a:rPr lang="en-US" b="1" dirty="0" err="1" smtClean="0">
                <a:solidFill>
                  <a:schemeClr val="tx1"/>
                </a:solidFill>
              </a:rPr>
              <a:t>menggambarkan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diri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anda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(Less)	L    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yang </a:t>
            </a:r>
            <a:r>
              <a:rPr lang="en-US" b="1" dirty="0" err="1" smtClean="0">
                <a:solidFill>
                  <a:schemeClr val="tx1"/>
                </a:solidFill>
              </a:rPr>
              <a:t>tidak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menggambarkan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diri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anda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Hanya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ada</a:t>
            </a:r>
            <a:r>
              <a:rPr lang="en-US" b="1" dirty="0" smtClean="0">
                <a:solidFill>
                  <a:schemeClr val="tx1"/>
                </a:solidFill>
              </a:rPr>
              <a:t> 1 M </a:t>
            </a:r>
            <a:r>
              <a:rPr lang="en-US" b="1" dirty="0" err="1" smtClean="0">
                <a:solidFill>
                  <a:schemeClr val="tx1"/>
                </a:solidFill>
              </a:rPr>
              <a:t>dan</a:t>
            </a:r>
            <a:r>
              <a:rPr lang="en-US" b="1" dirty="0" smtClean="0">
                <a:solidFill>
                  <a:schemeClr val="tx1"/>
                </a:solidFill>
              </a:rPr>
              <a:t> 1 L di </a:t>
            </a:r>
            <a:r>
              <a:rPr lang="en-US" b="1" dirty="0" err="1" smtClean="0">
                <a:solidFill>
                  <a:schemeClr val="tx1"/>
                </a:solidFill>
              </a:rPr>
              <a:t>setiap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kotak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pernyataan</a:t>
            </a:r>
            <a:r>
              <a:rPr lang="en-US" b="1" dirty="0" smtClean="0">
                <a:solidFill>
                  <a:schemeClr val="tx1"/>
                </a:solidFill>
              </a:rPr>
              <a:t>  !!!  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15 </a:t>
            </a:r>
            <a:r>
              <a:rPr lang="en-US" sz="2400" b="1" dirty="0" err="1" smtClean="0">
                <a:solidFill>
                  <a:srgbClr val="FF0000"/>
                </a:solidFill>
              </a:rPr>
              <a:t>menit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4000" dirty="0"/>
              <a:t>The Right Man on The Right </a:t>
            </a:r>
            <a:r>
              <a:rPr lang="en-US" sz="4000" dirty="0" smtClean="0"/>
              <a:t>Place”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3200" dirty="0" smtClean="0"/>
              <a:t>“</a:t>
            </a:r>
            <a:r>
              <a:rPr lang="en-US" sz="3200" dirty="0" err="1" smtClean="0"/>
              <a:t>Penempatan</a:t>
            </a:r>
            <a:r>
              <a:rPr lang="en-US" sz="3200" dirty="0" smtClean="0"/>
              <a:t> orang – orang yang </a:t>
            </a:r>
            <a:r>
              <a:rPr lang="en-US" sz="3200" dirty="0" err="1" smtClean="0"/>
              <a:t>tepat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tempat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tepat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penempatan</a:t>
            </a:r>
            <a:r>
              <a:rPr lang="en-US" sz="3200" dirty="0" smtClean="0"/>
              <a:t> orang - orang yang </a:t>
            </a:r>
            <a:r>
              <a:rPr lang="en-US" sz="3200" dirty="0" err="1" smtClean="0"/>
              <a:t>tepat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jabatan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tepat</a:t>
            </a:r>
            <a:r>
              <a:rPr lang="en-US" sz="3200" dirty="0" smtClean="0"/>
              <a:t>”</a:t>
            </a:r>
          </a:p>
          <a:p>
            <a:pPr marL="114300" indent="0" algn="just">
              <a:buNone/>
            </a:pPr>
            <a:r>
              <a:rPr lang="en-US" sz="2400" dirty="0" err="1" smtClean="0"/>
              <a:t>Keuntungan</a:t>
            </a:r>
            <a:r>
              <a:rPr lang="en-US" sz="2400" dirty="0" smtClean="0"/>
              <a:t> </a:t>
            </a:r>
            <a:r>
              <a:rPr lang="en-US" sz="2400" dirty="0" err="1" smtClean="0"/>
              <a:t>nya</a:t>
            </a:r>
            <a:r>
              <a:rPr lang="en-US" sz="2400" dirty="0" smtClean="0"/>
              <a:t> :</a:t>
            </a:r>
          </a:p>
          <a:p>
            <a:pPr marL="114300" indent="0" algn="just">
              <a:buNone/>
            </a:pPr>
            <a:r>
              <a:rPr lang="en-US" sz="2400" dirty="0" smtClean="0"/>
              <a:t>Perusahaan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/orang yang </a:t>
            </a:r>
            <a:r>
              <a:rPr lang="en-US" sz="2400" dirty="0" err="1" smtClean="0"/>
              <a:t>berkualitas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kepribadian</a:t>
            </a:r>
            <a:r>
              <a:rPr lang="en-US" sz="2400" dirty="0" smtClean="0"/>
              <a:t> </a:t>
            </a:r>
          </a:p>
          <a:p>
            <a:pPr marL="114300" indent="0" algn="just">
              <a:buNone/>
            </a:pPr>
            <a:endParaRPr lang="en-US" sz="2400" dirty="0"/>
          </a:p>
          <a:p>
            <a:pPr marL="11430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</a:t>
            </a:r>
            <a:r>
              <a:rPr lang="en-US" sz="2800" dirty="0" err="1" smtClean="0">
                <a:solidFill>
                  <a:srgbClr val="FF0000"/>
                </a:solidFill>
              </a:rPr>
              <a:t>Bagaimana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mendapatkan</a:t>
            </a:r>
            <a:r>
              <a:rPr lang="en-US" sz="2800" dirty="0" smtClean="0">
                <a:solidFill>
                  <a:srgbClr val="FF0000"/>
                </a:solidFill>
              </a:rPr>
              <a:t> orang yang </a:t>
            </a:r>
            <a:r>
              <a:rPr lang="en-US" sz="2800" dirty="0" err="1" smtClean="0">
                <a:solidFill>
                  <a:srgbClr val="FF0000"/>
                </a:solidFill>
              </a:rPr>
              <a:t>tepat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?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marL="114300" indent="0"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428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543800" cy="1219200"/>
          </a:xfrm>
        </p:spPr>
        <p:txBody>
          <a:bodyPr/>
          <a:lstStyle/>
          <a:p>
            <a:pPr algn="ctr"/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Papicostick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5318760" cy="1066800"/>
          </a:xfrm>
        </p:spPr>
        <p:txBody>
          <a:bodyPr/>
          <a:lstStyle/>
          <a:p>
            <a:r>
              <a:rPr lang="en-US" sz="3600" u="sng" dirty="0" smtClean="0"/>
              <a:t>PAPI Test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61423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err="1" smtClean="0"/>
              <a:t>Tes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Wartegg</a:t>
            </a:r>
            <a:endParaRPr lang="en-US" sz="2400" b="1" u="sng" dirty="0" smtClean="0"/>
          </a:p>
          <a:p>
            <a:r>
              <a:rPr lang="en-US" sz="2400" b="1" dirty="0" err="1" smtClean="0"/>
              <a:t>Menggunakan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pensil</a:t>
            </a:r>
            <a:r>
              <a:rPr lang="en-US" sz="2400" b="1" dirty="0" smtClean="0"/>
              <a:t> HB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diberikan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penghapus</a:t>
            </a:r>
            <a:r>
              <a:rPr lang="en-US" sz="2400" b="1" dirty="0" smtClean="0"/>
              <a:t>.</a:t>
            </a:r>
          </a:p>
          <a:p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lembar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wartegg</a:t>
            </a:r>
            <a:r>
              <a:rPr lang="en-US" sz="2000" b="1" dirty="0"/>
              <a:t> </a:t>
            </a:r>
            <a:r>
              <a:rPr lang="en-US" sz="2000" b="1" dirty="0" smtClean="0"/>
              <a:t>yang </a:t>
            </a:r>
            <a:r>
              <a:rPr lang="en-US" sz="2000" b="1" dirty="0" err="1" smtClean="0"/>
              <a:t>telah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disediakan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silahkan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identitas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kolom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telah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disediakan</a:t>
            </a:r>
            <a:r>
              <a:rPr lang="en-US" sz="2000" b="1" dirty="0" smtClean="0"/>
              <a:t>.</a:t>
            </a:r>
          </a:p>
          <a:p>
            <a:pPr marL="114300" indent="0" algn="ctr">
              <a:buNone/>
            </a:pPr>
            <a:r>
              <a:rPr lang="en-US" sz="2000" dirty="0" err="1" smtClean="0"/>
              <a:t>Intruksi</a:t>
            </a:r>
            <a:r>
              <a:rPr lang="en-US" sz="2000" dirty="0" smtClean="0"/>
              <a:t> </a:t>
            </a:r>
            <a:r>
              <a:rPr lang="en-US" sz="2000" dirty="0" err="1" smtClean="0"/>
              <a:t>tes</a:t>
            </a:r>
            <a:r>
              <a:rPr lang="en-US" sz="2000" dirty="0" smtClean="0"/>
              <a:t> :</a:t>
            </a:r>
          </a:p>
          <a:p>
            <a:pPr marL="114300" indent="0" algn="just">
              <a:buNone/>
            </a:pPr>
            <a:r>
              <a:rPr lang="en-US" sz="2000" dirty="0" smtClean="0"/>
              <a:t>“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kertas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8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segi</a:t>
            </a:r>
            <a:r>
              <a:rPr lang="en-US" sz="2000" dirty="0" smtClean="0"/>
              <a:t> </a:t>
            </a:r>
            <a:r>
              <a:rPr lang="en-US" sz="2000" dirty="0" err="1" smtClean="0"/>
              <a:t>empat</a:t>
            </a:r>
            <a:r>
              <a:rPr lang="en-US" sz="2000" dirty="0" smtClean="0"/>
              <a:t>/</a:t>
            </a:r>
            <a:r>
              <a:rPr lang="en-US" sz="2000" dirty="0" err="1" smtClean="0"/>
              <a:t>kotak</a:t>
            </a:r>
            <a:r>
              <a:rPr lang="en-US" sz="2000" dirty="0" smtClean="0"/>
              <a:t>.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segi</a:t>
            </a:r>
            <a:r>
              <a:rPr lang="en-US" sz="2000" dirty="0" smtClean="0"/>
              <a:t> </a:t>
            </a:r>
            <a:r>
              <a:rPr lang="en-US" sz="2000" dirty="0" err="1" smtClean="0"/>
              <a:t>empat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tanda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gambar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arti</a:t>
            </a:r>
            <a:r>
              <a:rPr lang="en-US" sz="2000" dirty="0" smtClean="0"/>
              <a:t> </a:t>
            </a:r>
            <a:r>
              <a:rPr lang="en-US" sz="2000" dirty="0" err="1" smtClean="0"/>
              <a:t>khusus</a:t>
            </a:r>
            <a:r>
              <a:rPr lang="en-US" sz="2000" dirty="0" smtClean="0"/>
              <a:t>.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diminta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tanda-tanda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,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yang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mana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yang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inginkan</a:t>
            </a:r>
            <a:r>
              <a:rPr lang="en-US" sz="2000" dirty="0" smtClean="0"/>
              <a:t>.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menggambar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segi</a:t>
            </a:r>
            <a:r>
              <a:rPr lang="en-US" sz="2000" dirty="0" smtClean="0"/>
              <a:t> </a:t>
            </a:r>
            <a:r>
              <a:rPr lang="en-US" sz="2000" dirty="0" err="1" smtClean="0"/>
              <a:t>empat</a:t>
            </a:r>
            <a:r>
              <a:rPr lang="en-US" sz="2000" dirty="0" smtClean="0"/>
              <a:t>/</a:t>
            </a:r>
            <a:r>
              <a:rPr lang="en-US" sz="2000" dirty="0" err="1" smtClean="0"/>
              <a:t>kotak</a:t>
            </a:r>
            <a:r>
              <a:rPr lang="en-US" sz="2000" dirty="0" smtClean="0"/>
              <a:t>, </a:t>
            </a:r>
            <a:r>
              <a:rPr lang="en-US" sz="2000" dirty="0" err="1" smtClean="0"/>
              <a:t>jangan</a:t>
            </a:r>
            <a:r>
              <a:rPr lang="en-US" sz="2000" dirty="0" smtClean="0"/>
              <a:t> </a:t>
            </a:r>
            <a:r>
              <a:rPr lang="en-US" sz="2000" dirty="0" err="1" smtClean="0"/>
              <a:t>lupa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</a:t>
            </a:r>
            <a:r>
              <a:rPr lang="en-US" sz="2000" dirty="0" err="1" smtClean="0"/>
              <a:t>diluar</a:t>
            </a:r>
            <a:r>
              <a:rPr lang="en-US" sz="2000" dirty="0" smtClean="0"/>
              <a:t> </a:t>
            </a:r>
            <a:r>
              <a:rPr lang="en-US" sz="2000" dirty="0" err="1" smtClean="0"/>
              <a:t>segi</a:t>
            </a:r>
            <a:r>
              <a:rPr lang="en-US" sz="2000" dirty="0" smtClean="0"/>
              <a:t> </a:t>
            </a:r>
            <a:r>
              <a:rPr lang="en-US" sz="2000" dirty="0" err="1" smtClean="0"/>
              <a:t>empat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”.</a:t>
            </a:r>
          </a:p>
          <a:p>
            <a:pPr marL="114300" indent="0">
              <a:buNone/>
            </a:pPr>
            <a:endParaRPr lang="en-US" sz="2400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035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intruksi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err="1" smtClean="0"/>
              <a:t>testee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menggambar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i="1" dirty="0" err="1" smtClean="0"/>
              <a:t>testee</a:t>
            </a:r>
            <a:r>
              <a:rPr lang="en-US" i="1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/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.</a:t>
            </a:r>
          </a:p>
          <a:p>
            <a:pPr marL="114300" indent="0" algn="ctr">
              <a:buNone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paling </a:t>
            </a:r>
            <a:r>
              <a:rPr lang="en-US" b="1" dirty="0" err="1" smtClean="0"/>
              <a:t>disukai</a:t>
            </a:r>
            <a:r>
              <a:rPr lang="en-US" dirty="0" smtClean="0"/>
              <a:t>,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(+).</a:t>
            </a:r>
          </a:p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paling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disukai</a:t>
            </a:r>
            <a:r>
              <a:rPr lang="en-US" dirty="0" smtClean="0"/>
              <a:t>,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(-).</a:t>
            </a:r>
          </a:p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/>
              <a:t> </a:t>
            </a:r>
            <a:r>
              <a:rPr lang="en-US" dirty="0" smtClean="0"/>
              <a:t>yang paling </a:t>
            </a:r>
            <a:r>
              <a:rPr lang="en-US" b="1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(M).</a:t>
            </a:r>
          </a:p>
          <a:p>
            <a:r>
              <a:rPr lang="en-US" dirty="0" err="1" smtClean="0"/>
              <a:t>Gambar</a:t>
            </a:r>
            <a:r>
              <a:rPr lang="en-US" dirty="0" smtClean="0"/>
              <a:t> yang paling </a:t>
            </a:r>
            <a:r>
              <a:rPr lang="en-US" b="1" dirty="0" err="1"/>
              <a:t>s</a:t>
            </a:r>
            <a:r>
              <a:rPr lang="en-US" b="1" dirty="0" err="1" smtClean="0"/>
              <a:t>ulit</a:t>
            </a:r>
            <a:r>
              <a:rPr lang="en-US" dirty="0" smtClean="0"/>
              <a:t>,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 (S)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WARTEGG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6553200" cy="6781800"/>
          </a:xfrm>
        </p:spPr>
      </p:pic>
    </p:spTree>
    <p:extLst>
      <p:ext uri="{BB962C8B-B14F-4D97-AF65-F5344CB8AC3E}">
        <p14:creationId xmlns:p14="http://schemas.microsoft.com/office/powerpoint/2010/main" val="24002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"/>
            <a:ext cx="6477000" cy="6705600"/>
          </a:xfrm>
        </p:spPr>
      </p:pic>
    </p:spTree>
    <p:extLst>
      <p:ext uri="{BB962C8B-B14F-4D97-AF65-F5344CB8AC3E}">
        <p14:creationId xmlns:p14="http://schemas.microsoft.com/office/powerpoint/2010/main" val="9990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Physical </a:t>
            </a:r>
            <a:r>
              <a:rPr lang="en-US" sz="2400" b="1" dirty="0" err="1" smtClean="0"/>
              <a:t>tes</a:t>
            </a:r>
            <a:r>
              <a:rPr lang="en-US" sz="2400" b="1" dirty="0" smtClean="0"/>
              <a:t> (medical </a:t>
            </a:r>
            <a:r>
              <a:rPr lang="en-US" sz="2400" b="1" dirty="0" err="1" smtClean="0"/>
              <a:t>tes</a:t>
            </a:r>
            <a:r>
              <a:rPr lang="en-US" sz="2400" b="1" dirty="0" smtClean="0"/>
              <a:t>)</a:t>
            </a:r>
          </a:p>
          <a:p>
            <a:pPr marL="114300" indent="0">
              <a:buNone/>
            </a:pPr>
            <a:r>
              <a:rPr lang="en-US" sz="2400" dirty="0" smtClean="0"/>
              <a:t>    Proses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menguji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Academic </a:t>
            </a:r>
            <a:r>
              <a:rPr lang="en-US" sz="2400" b="1" dirty="0" err="1" smtClean="0"/>
              <a:t>tes</a:t>
            </a:r>
            <a:r>
              <a:rPr lang="en-US" sz="2400" b="1" dirty="0" smtClean="0"/>
              <a:t> (Knowledge </a:t>
            </a:r>
            <a:r>
              <a:rPr lang="en-US" sz="2400" b="1" dirty="0" err="1" smtClean="0"/>
              <a:t>tes</a:t>
            </a:r>
            <a:r>
              <a:rPr lang="en-US" sz="2400" b="1" dirty="0" smtClean="0"/>
              <a:t>)</a:t>
            </a:r>
          </a:p>
          <a:p>
            <a:pPr marL="411480" lvl="1" indent="0">
              <a:buNone/>
            </a:pPr>
            <a:r>
              <a:rPr lang="en-US" sz="2400" dirty="0" smtClean="0"/>
              <a:t>Proses </a:t>
            </a:r>
            <a:r>
              <a:rPr lang="en-US" sz="2400" dirty="0" err="1" smtClean="0"/>
              <a:t>menguji</a:t>
            </a:r>
            <a:r>
              <a:rPr lang="en-US" sz="2400" dirty="0" smtClean="0"/>
              <a:t> </a:t>
            </a:r>
            <a:r>
              <a:rPr lang="en-US" sz="2400" dirty="0" err="1" smtClean="0"/>
              <a:t>kecakapan</a:t>
            </a:r>
            <a:r>
              <a:rPr lang="en-US" sz="2400" dirty="0" smtClean="0"/>
              <a:t>/</a:t>
            </a:r>
            <a:r>
              <a:rPr lang="en-US" sz="2400" dirty="0" err="1" smtClean="0"/>
              <a:t>kemampuan</a:t>
            </a:r>
            <a:r>
              <a:rPr lang="en-US" sz="2400" dirty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pelamar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jabatan</a:t>
            </a:r>
            <a:r>
              <a:rPr lang="en-US" sz="2400" dirty="0" smtClean="0"/>
              <a:t>.</a:t>
            </a:r>
          </a:p>
          <a:p>
            <a:pPr marL="411480" lvl="1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Psychological </a:t>
            </a:r>
            <a:r>
              <a:rPr lang="en-US" sz="2400" b="1" dirty="0" err="1" smtClean="0"/>
              <a:t>tes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Psikotes</a:t>
            </a:r>
            <a:r>
              <a:rPr lang="en-US" sz="2400" b="1" dirty="0" smtClean="0"/>
              <a:t>)</a:t>
            </a:r>
          </a:p>
          <a:p>
            <a:pPr marL="411480" lvl="1" indent="0">
              <a:buNone/>
            </a:pPr>
            <a:r>
              <a:rPr lang="en-US" sz="2400" dirty="0" smtClean="0"/>
              <a:t>Proses </a:t>
            </a:r>
            <a:r>
              <a:rPr lang="en-US" sz="2400" dirty="0" err="1" smtClean="0"/>
              <a:t>menguji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kecerdasan</a:t>
            </a:r>
            <a:r>
              <a:rPr lang="en-US" sz="2400" dirty="0" smtClean="0"/>
              <a:t>, </a:t>
            </a:r>
            <a:r>
              <a:rPr lang="en-US" sz="2400" dirty="0" err="1" smtClean="0"/>
              <a:t>bakat</a:t>
            </a:r>
            <a:r>
              <a:rPr lang="en-US" sz="2400" dirty="0" smtClean="0"/>
              <a:t>, </a:t>
            </a:r>
            <a:r>
              <a:rPr lang="en-US" sz="2400" dirty="0" err="1" smtClean="0"/>
              <a:t>prestasi</a:t>
            </a:r>
            <a:r>
              <a:rPr lang="en-US" sz="2400" dirty="0" smtClean="0"/>
              <a:t>, </a:t>
            </a:r>
            <a:r>
              <a:rPr lang="en-US" sz="2400" dirty="0" err="1" smtClean="0"/>
              <a:t>minat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kepribadian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pelamar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32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tes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mengungkap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 err="1" smtClean="0"/>
              <a:t>psikologis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baterai</a:t>
            </a:r>
            <a:r>
              <a:rPr lang="en-US" sz="2400" dirty="0" smtClean="0"/>
              <a:t> test/</a:t>
            </a:r>
            <a:r>
              <a:rPr lang="en-US" sz="2400" dirty="0" err="1" smtClean="0"/>
              <a:t>serangkaian</a:t>
            </a:r>
            <a:r>
              <a:rPr lang="en-US" sz="2400" dirty="0" smtClean="0"/>
              <a:t>/</a:t>
            </a:r>
            <a:r>
              <a:rPr lang="en-US" sz="2400" dirty="0" err="1" smtClean="0"/>
              <a:t>sekumpulan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tes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dipergunakan</a:t>
            </a:r>
            <a:r>
              <a:rPr lang="en-US" sz="2400" dirty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periode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mengungkap</a:t>
            </a:r>
            <a:r>
              <a:rPr lang="en-US" sz="2400" dirty="0" smtClean="0"/>
              <a:t> </a:t>
            </a:r>
            <a:r>
              <a:rPr lang="en-US" sz="2400" dirty="0" err="1" smtClean="0"/>
              <a:t>aspek-aspek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tes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mengukur</a:t>
            </a:r>
            <a:r>
              <a:rPr lang="en-US" sz="2400" dirty="0" smtClean="0"/>
              <a:t> </a:t>
            </a: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, </a:t>
            </a:r>
            <a:r>
              <a:rPr lang="en-US" sz="2400" dirty="0" err="1" smtClean="0"/>
              <a:t>disesuaikan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kualifikasi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persyaratan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7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Aspek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digali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latin typeface="Times New Roman" pitchFamily="18" charset="0"/>
                <a:cs typeface="Times New Roman" pitchFamily="18" charset="0"/>
              </a:rPr>
              <a:t>Psikotes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4400" b="1" dirty="0" err="1"/>
              <a:t>Aspek</a:t>
            </a:r>
            <a:r>
              <a:rPr lang="en-US" sz="4400" b="1" dirty="0"/>
              <a:t> </a:t>
            </a:r>
            <a:r>
              <a:rPr lang="en-US" sz="4400" b="1" dirty="0" err="1" smtClean="0"/>
              <a:t>Kecerdasan</a:t>
            </a:r>
            <a:endParaRPr lang="en-US" sz="4400" b="1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4400" b="1" dirty="0" err="1" smtClean="0"/>
              <a:t>Aspek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Sikap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kerja</a:t>
            </a:r>
            <a:endParaRPr lang="en-US" sz="4400" b="1" dirty="0"/>
          </a:p>
          <a:p>
            <a:pPr marL="571500" indent="-457200">
              <a:buFont typeface="+mj-lt"/>
              <a:buAutoNum type="arabicPeriod"/>
            </a:pPr>
            <a:r>
              <a:rPr lang="en-US" sz="4400" b="1" dirty="0" err="1" smtClean="0"/>
              <a:t>Aspek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kepribadian</a:t>
            </a:r>
            <a:endParaRPr lang="en-US" sz="4400" b="1" dirty="0" smtClean="0"/>
          </a:p>
          <a:p>
            <a:pPr marL="114300" indent="0">
              <a:buNone/>
            </a:pPr>
            <a:endParaRPr lang="en-US" sz="4400" b="1" dirty="0"/>
          </a:p>
          <a:p>
            <a:pPr marL="114300" indent="0">
              <a:buNone/>
            </a:pP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84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Alat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tes</a:t>
            </a:r>
            <a:r>
              <a:rPr lang="en-US" sz="3200" dirty="0" smtClean="0"/>
              <a:t> ( </a:t>
            </a:r>
            <a:r>
              <a:rPr lang="en-US" sz="3200" dirty="0" err="1" smtClean="0"/>
              <a:t>Buku</a:t>
            </a:r>
            <a:r>
              <a:rPr lang="en-US" sz="3200" dirty="0" smtClean="0"/>
              <a:t> </a:t>
            </a:r>
            <a:r>
              <a:rPr lang="en-US" sz="3200" dirty="0" err="1" smtClean="0"/>
              <a:t>Soal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lembar</a:t>
            </a:r>
            <a:r>
              <a:rPr lang="en-US" sz="3200" dirty="0" smtClean="0"/>
              <a:t> </a:t>
            </a:r>
            <a:r>
              <a:rPr lang="en-US" sz="3200" dirty="0" err="1" smtClean="0"/>
              <a:t>jawaban</a:t>
            </a:r>
            <a:r>
              <a:rPr lang="en-US" sz="3200" dirty="0" smtClean="0"/>
              <a:t> )</a:t>
            </a:r>
          </a:p>
          <a:p>
            <a:r>
              <a:rPr lang="en-US" sz="3200" dirty="0" smtClean="0"/>
              <a:t>Stopwatch </a:t>
            </a:r>
            <a:r>
              <a:rPr lang="en-US" sz="3200" dirty="0" err="1" smtClean="0"/>
              <a:t>dan</a:t>
            </a:r>
            <a:r>
              <a:rPr lang="en-US" sz="3200" dirty="0" smtClean="0"/>
              <a:t> timer.</a:t>
            </a:r>
          </a:p>
          <a:p>
            <a:r>
              <a:rPr lang="en-US" sz="3200" dirty="0" err="1" smtClean="0"/>
              <a:t>Pensil</a:t>
            </a:r>
            <a:r>
              <a:rPr lang="en-US" sz="3200" dirty="0" smtClean="0"/>
              <a:t>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152400"/>
            <a:ext cx="8001000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6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 algn="ctr"/>
            <a:r>
              <a:rPr lang="en-US" sz="4400" b="1" u="sng" dirty="0" err="1"/>
              <a:t>Aspek</a:t>
            </a:r>
            <a:r>
              <a:rPr lang="en-US" sz="4400" b="1" u="sng" dirty="0"/>
              <a:t> </a:t>
            </a:r>
            <a:r>
              <a:rPr lang="en-US" sz="4400" b="1" u="sng" dirty="0" err="1"/>
              <a:t>Kecerdasan</a:t>
            </a:r>
            <a:endParaRPr lang="en-US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 err="1"/>
              <a:t>psikologis</a:t>
            </a:r>
            <a:r>
              <a:rPr lang="en-US" sz="2400" dirty="0"/>
              <a:t> yang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:</a:t>
            </a:r>
          </a:p>
          <a:p>
            <a:pPr marL="11430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err="1"/>
              <a:t>K</a:t>
            </a:r>
            <a:r>
              <a:rPr lang="en-US" sz="2400" dirty="0" err="1" smtClean="0"/>
              <a:t>apasitas</a:t>
            </a:r>
            <a:r>
              <a:rPr lang="en-US" sz="2400" dirty="0" smtClean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 </a:t>
            </a:r>
            <a:r>
              <a:rPr lang="en-US" sz="2400" dirty="0" err="1" smtClean="0"/>
              <a:t>seseorang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 err="1"/>
              <a:t>K</a:t>
            </a:r>
            <a:r>
              <a:rPr lang="en-US" sz="2400" dirty="0" err="1" smtClean="0"/>
              <a:t>emampuan</a:t>
            </a:r>
            <a:r>
              <a:rPr lang="en-US" sz="2400" dirty="0" smtClean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,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 smtClean="0"/>
              <a:t>informasi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 err="1"/>
              <a:t>M</a:t>
            </a:r>
            <a:r>
              <a:rPr lang="en-US" sz="2400" dirty="0" err="1" smtClean="0"/>
              <a:t>enyelesaikan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permasalahan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/>
              <a:t>D</a:t>
            </a:r>
            <a:r>
              <a:rPr lang="en-US" sz="2400" dirty="0" smtClean="0"/>
              <a:t>an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. </a:t>
            </a:r>
            <a:endParaRPr lang="en-US" sz="2400" dirty="0" smtClean="0"/>
          </a:p>
          <a:p>
            <a:pPr marL="11430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err="1" smtClean="0">
                <a:solidFill>
                  <a:srgbClr val="C00000"/>
                </a:solidFill>
              </a:rPr>
              <a:t>Aspek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kecerdasan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ini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penting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untuk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dipetakan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karena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merupakan</a:t>
            </a:r>
            <a:r>
              <a:rPr lang="en-US" sz="2400" dirty="0">
                <a:solidFill>
                  <a:srgbClr val="C00000"/>
                </a:solidFill>
              </a:rPr>
              <a:t> modal </a:t>
            </a:r>
            <a:r>
              <a:rPr lang="en-US" sz="2400" dirty="0" err="1">
                <a:solidFill>
                  <a:srgbClr val="C00000"/>
                </a:solidFill>
              </a:rPr>
              <a:t>dasar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dari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seseorang</a:t>
            </a:r>
            <a:r>
              <a:rPr lang="en-US" sz="2400" dirty="0">
                <a:solidFill>
                  <a:srgbClr val="C00000"/>
                </a:solidFill>
              </a:rPr>
              <a:t> yang </a:t>
            </a:r>
            <a:r>
              <a:rPr lang="en-US" sz="2400" dirty="0" err="1">
                <a:solidFill>
                  <a:srgbClr val="C00000"/>
                </a:solidFill>
              </a:rPr>
              <a:t>menentukan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apakah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bisa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dikembangkan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lebih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lanjut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ataukah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tidak</a:t>
            </a:r>
            <a:r>
              <a:rPr lang="en-US" sz="2400" dirty="0">
                <a:solidFill>
                  <a:srgbClr val="C00000"/>
                </a:solidFill>
              </a:rPr>
              <a:t>.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4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u="sng" dirty="0" err="1"/>
              <a:t>Aspek</a:t>
            </a:r>
            <a:r>
              <a:rPr lang="en-US" u="sng" dirty="0"/>
              <a:t> </a:t>
            </a:r>
            <a:r>
              <a:rPr lang="en-US" u="sng" dirty="0" err="1"/>
              <a:t>Sikap</a:t>
            </a:r>
            <a:r>
              <a:rPr lang="en-US" u="sng" dirty="0"/>
              <a:t> </a:t>
            </a:r>
            <a:r>
              <a:rPr lang="en-US" u="sng" dirty="0" err="1"/>
              <a:t>Kerja</a:t>
            </a:r>
            <a:r>
              <a:rPr lang="en-US" u="sng" dirty="0"/>
              <a:t/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 </a:t>
            </a:r>
            <a:endParaRPr lang="en-US" dirty="0" smtClean="0"/>
          </a:p>
          <a:p>
            <a:endParaRPr lang="en-US" dirty="0"/>
          </a:p>
          <a:p>
            <a:pPr lvl="0"/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? </a:t>
            </a:r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? </a:t>
            </a:r>
          </a:p>
          <a:p>
            <a:pPr lvl="0"/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tekun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bosan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? </a:t>
            </a:r>
          </a:p>
          <a:p>
            <a:pPr lvl="0"/>
            <a:r>
              <a:rPr lang="en-US" dirty="0" err="1"/>
              <a:t>Saat</a:t>
            </a:r>
            <a:r>
              <a:rPr lang="en-US" dirty="0"/>
              <a:t>  </a:t>
            </a:r>
            <a:r>
              <a:rPr lang="en-US" dirty="0" err="1"/>
              <a:t>dihadapkan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tugas</a:t>
            </a:r>
            <a:r>
              <a:rPr lang="en-US" dirty="0"/>
              <a:t>  yang  </a:t>
            </a:r>
            <a:r>
              <a:rPr lang="en-US" dirty="0" err="1"/>
              <a:t>berat</a:t>
            </a:r>
            <a:r>
              <a:rPr lang="en-US" dirty="0"/>
              <a:t>,  </a:t>
            </a:r>
            <a:r>
              <a:rPr lang="en-US" dirty="0" err="1"/>
              <a:t>apakah</a:t>
            </a:r>
            <a:r>
              <a:rPr lang="en-US" dirty="0"/>
              <a:t>   </a:t>
            </a:r>
            <a:r>
              <a:rPr lang="en-US" dirty="0" err="1"/>
              <a:t>ia</a:t>
            </a:r>
            <a:r>
              <a:rPr lang="en-US" dirty="0"/>
              <a:t>   </a:t>
            </a:r>
            <a:r>
              <a:rPr lang="en-US" dirty="0" err="1"/>
              <a:t>mampu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bertahan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914</TotalTime>
  <Words>962</Words>
  <Application>Microsoft Office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    Pelatihan Alat Tes             Psikologi</vt:lpstr>
      <vt:lpstr>“The Right Man on The Right Place” </vt:lpstr>
      <vt:lpstr>Cara dan metode</vt:lpstr>
      <vt:lpstr>Prinsip dalam tes</vt:lpstr>
      <vt:lpstr>Aspek yang digali pada Psikotes</vt:lpstr>
      <vt:lpstr>Alat yang dibutuhkan untuk tester</vt:lpstr>
      <vt:lpstr>PowerPoint Presentation</vt:lpstr>
      <vt:lpstr>Aspek Kecerdasan</vt:lpstr>
      <vt:lpstr>Aspek Sikap Kerja </vt:lpstr>
      <vt:lpstr>Aspek Kepribadian  </vt:lpstr>
      <vt:lpstr>Aspek Kepribadian</vt:lpstr>
      <vt:lpstr>ALAT TES PSIKOLOGI</vt:lpstr>
      <vt:lpstr>IST Intelligenz Structure Test</vt:lpstr>
      <vt:lpstr>PowerPoint Presentation</vt:lpstr>
      <vt:lpstr>CFIT  Culture Fair Intelligence </vt:lpstr>
      <vt:lpstr>Tugas anda adalah memilih 2 pola gambar yang tidak memiliki kesamaan dengan ketiga gambar yang ada</vt:lpstr>
      <vt:lpstr>Tugas anda adalah isi kotak yang kosong dengan memperhatikan pola gambar dari atas ke bawah atau dari kiri ke kanan</vt:lpstr>
      <vt:lpstr>Tugas anda adalah membayangkan meletakkan titik sesuai dengan pola gambar  yang sudah ditentukan dalam soal</vt:lpstr>
      <vt:lpstr>Tes  DISC</vt:lpstr>
      <vt:lpstr>Tes Papicostick</vt:lpstr>
      <vt:lpstr>PowerPoint Presentation</vt:lpstr>
      <vt:lpstr>Tes Grafis</vt:lpstr>
      <vt:lpstr>PowerPoint Presentation</vt:lpstr>
      <vt:lpstr>Tes Grafis  WARTEGG</vt:lpstr>
      <vt:lpstr>PowerPoint Presentation</vt:lpstr>
      <vt:lpstr>Selamat Mencoba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valdo</dc:creator>
  <cp:lastModifiedBy>FERRY</cp:lastModifiedBy>
  <cp:revision>55</cp:revision>
  <dcterms:created xsi:type="dcterms:W3CDTF">2016-11-30T04:15:35Z</dcterms:created>
  <dcterms:modified xsi:type="dcterms:W3CDTF">2017-05-10T03:49:28Z</dcterms:modified>
</cp:coreProperties>
</file>