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media/image19.jpeg" ContentType="image/jpeg"/>
  <Override PartName="/ppt/media/image13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1.png" ContentType="image/png"/>
  <Override PartName="/ppt/media/image2.png" ContentType="image/png"/>
  <Override PartName="/ppt/media/image9.png" ContentType="image/png"/>
  <Override PartName="/ppt/media/image8.png" ContentType="image/png"/>
  <Override PartName="/ppt/media/image14.png" ContentType="image/png"/>
  <Override PartName="/ppt/media/image12.png" ContentType="image/png"/>
  <Override PartName="/ppt/media/image10.png" ContentType="image/png"/>
  <Override PartName="/ppt/media/image7.jpeg" ContentType="image/jpe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20.png" ContentType="image/png"/>
  <Override PartName="/ppt/media/image3.jpeg" ContentType="image/jpeg"/>
  <Override PartName="/ppt/media/image1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"/>
          <p:cNvPicPr/>
          <p:nvPr/>
        </p:nvPicPr>
        <p:blipFill>
          <a:blip r:embed="rId1"/>
          <a:stretch/>
        </p:blipFill>
        <p:spPr>
          <a:xfrm rot="10800000">
            <a:off x="-2801160" y="4424040"/>
            <a:ext cx="7628040" cy="7628040"/>
          </a:xfrm>
          <a:prstGeom prst="rect">
            <a:avLst/>
          </a:prstGeom>
          <a:ln>
            <a:noFill/>
          </a:ln>
        </p:spPr>
      </p:pic>
      <p:pic>
        <p:nvPicPr>
          <p:cNvPr id="39" name="Picture 3" descr=""/>
          <p:cNvPicPr/>
          <p:nvPr/>
        </p:nvPicPr>
        <p:blipFill>
          <a:blip r:embed="rId2"/>
          <a:stretch/>
        </p:blipFill>
        <p:spPr>
          <a:xfrm rot="13220400">
            <a:off x="14381280" y="-2375280"/>
            <a:ext cx="6817320" cy="681732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6312960" y="0"/>
            <a:ext cx="10942920" cy="86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5" descr=""/>
          <p:cNvPicPr/>
          <p:nvPr/>
        </p:nvPicPr>
        <p:blipFill>
          <a:blip r:embed="rId3"/>
          <a:srcRect l="2098" t="821" r="17385" b="821"/>
          <a:stretch/>
        </p:blipFill>
        <p:spPr>
          <a:xfrm>
            <a:off x="6578280" y="-140400"/>
            <a:ext cx="10388880" cy="8470440"/>
          </a:xfrm>
          <a:prstGeom prst="rect">
            <a:avLst/>
          </a:prstGeom>
          <a:ln>
            <a:noFill/>
          </a:ln>
        </p:spPr>
      </p:pic>
      <p:grpSp>
        <p:nvGrpSpPr>
          <p:cNvPr id="42" name="Group 2"/>
          <p:cNvGrpSpPr/>
          <p:nvPr/>
        </p:nvGrpSpPr>
        <p:grpSpPr>
          <a:xfrm>
            <a:off x="1373040" y="1555200"/>
            <a:ext cx="8807040" cy="5250600"/>
            <a:chOff x="1373040" y="1555200"/>
            <a:chExt cx="8807040" cy="5250600"/>
          </a:xfrm>
        </p:grpSpPr>
        <p:sp>
          <p:nvSpPr>
            <p:cNvPr id="43" name="CustomShape 3"/>
            <p:cNvSpPr/>
            <p:nvPr/>
          </p:nvSpPr>
          <p:spPr>
            <a:xfrm>
              <a:off x="1373040" y="1555200"/>
              <a:ext cx="8807040" cy="398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15681"/>
                </a:lnSpc>
              </a:pPr>
              <a:r>
                <a:rPr b="0" lang="en-US" sz="14000" spc="-1" strike="noStrike">
                  <a:solidFill>
                    <a:srgbClr val="4054bb"/>
                  </a:solidFill>
                  <a:latin typeface="Kollektif Bold"/>
                  <a:ea typeface="DejaVu Sans"/>
                </a:rPr>
                <a:t>PET SHELTER</a:t>
              </a:r>
              <a:endParaRPr b="0" lang="en-US" sz="14000" spc="-1" strike="noStrike">
                <a:latin typeface="Arial"/>
              </a:endParaRPr>
            </a:p>
          </p:txBody>
        </p:sp>
        <p:sp>
          <p:nvSpPr>
            <p:cNvPr id="44" name="CustomShape 4"/>
            <p:cNvSpPr/>
            <p:nvPr/>
          </p:nvSpPr>
          <p:spPr>
            <a:xfrm>
              <a:off x="1373040" y="6249600"/>
              <a:ext cx="8807040" cy="55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4382"/>
                </a:lnSpc>
              </a:pPr>
              <a:r>
                <a:rPr b="0" lang="en-US" sz="392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Author: Valeriia Lebedieva</a:t>
              </a:r>
              <a:endParaRPr b="0" lang="en-US" sz="392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 rot="5400000">
            <a:off x="12636360" y="6096960"/>
            <a:ext cx="7628040" cy="762804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10212480" y="1028880"/>
            <a:ext cx="8071920" cy="574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Picture 5" descr=""/>
          <p:cNvPicPr/>
          <p:nvPr/>
        </p:nvPicPr>
        <p:blipFill>
          <a:blip r:embed="rId2"/>
          <a:srcRect l="0" t="0" r="539" b="0"/>
          <a:stretch/>
        </p:blipFill>
        <p:spPr>
          <a:xfrm>
            <a:off x="10451160" y="1278000"/>
            <a:ext cx="7833240" cy="5245920"/>
          </a:xfrm>
          <a:prstGeom prst="rect">
            <a:avLst/>
          </a:prstGeom>
          <a:ln>
            <a:noFill/>
          </a:ln>
        </p:spPr>
      </p:pic>
      <p:grpSp>
        <p:nvGrpSpPr>
          <p:cNvPr id="94" name="Group 2"/>
          <p:cNvGrpSpPr/>
          <p:nvPr/>
        </p:nvGrpSpPr>
        <p:grpSpPr>
          <a:xfrm>
            <a:off x="1176840" y="4663440"/>
            <a:ext cx="7599600" cy="1848600"/>
            <a:chOff x="1176840" y="4663440"/>
            <a:chExt cx="7599600" cy="1848600"/>
          </a:xfrm>
        </p:grpSpPr>
        <p:sp>
          <p:nvSpPr>
            <p:cNvPr id="95" name="CustomShape 3"/>
            <p:cNvSpPr/>
            <p:nvPr/>
          </p:nvSpPr>
          <p:spPr>
            <a:xfrm>
              <a:off x="1179720" y="4663440"/>
              <a:ext cx="7596720" cy="184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7279"/>
                </a:lnSpc>
              </a:pPr>
              <a:r>
                <a:rPr b="0" lang="en-US" sz="6500" spc="-1" strike="noStrike">
                  <a:solidFill>
                    <a:srgbClr val="4054bb"/>
                  </a:solidFill>
                  <a:latin typeface="Kollektif Bold"/>
                  <a:ea typeface="DejaVu Sans"/>
                </a:rPr>
                <a:t>Thank you for the attention</a:t>
              </a:r>
              <a:endParaRPr b="0" lang="en-US" sz="6500" spc="-1" strike="noStrike">
                <a:latin typeface="Arial"/>
              </a:endParaRPr>
            </a:p>
          </p:txBody>
        </p:sp>
        <p:sp>
          <p:nvSpPr>
            <p:cNvPr id="96" name="CustomShape 4"/>
            <p:cNvSpPr/>
            <p:nvPr/>
          </p:nvSpPr>
          <p:spPr>
            <a:xfrm>
              <a:off x="1176840" y="4870800"/>
              <a:ext cx="7596720" cy="9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CustomShape 5"/>
          <p:cNvSpPr/>
          <p:nvPr/>
        </p:nvSpPr>
        <p:spPr>
          <a:xfrm>
            <a:off x="15196320" y="7659360"/>
            <a:ext cx="2059200" cy="15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"/>
          <p:cNvSpPr/>
          <p:nvPr/>
        </p:nvSpPr>
        <p:spPr>
          <a:xfrm>
            <a:off x="1028880" y="8326440"/>
            <a:ext cx="740520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Picture 3" descr=""/>
          <p:cNvPicPr/>
          <p:nvPr/>
        </p:nvPicPr>
        <p:blipFill>
          <a:blip r:embed="rId3"/>
          <a:stretch/>
        </p:blipFill>
        <p:spPr>
          <a:xfrm rot="16200000">
            <a:off x="-2466720" y="-1916280"/>
            <a:ext cx="6817320" cy="681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 rot="16200000">
            <a:off x="-1463040" y="-2480760"/>
            <a:ext cx="7628040" cy="7628040"/>
          </a:xfrm>
          <a:prstGeom prst="rect">
            <a:avLst/>
          </a:prstGeom>
          <a:ln>
            <a:noFill/>
          </a:ln>
        </p:spPr>
      </p:pic>
      <p:pic>
        <p:nvPicPr>
          <p:cNvPr id="46" name="Picture 3" descr=""/>
          <p:cNvPicPr/>
          <p:nvPr/>
        </p:nvPicPr>
        <p:blipFill>
          <a:blip r:embed="rId2"/>
          <a:stretch/>
        </p:blipFill>
        <p:spPr>
          <a:xfrm rot="16200000">
            <a:off x="5733360" y="-3403080"/>
            <a:ext cx="6817320" cy="681732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3"/>
          <a:stretch/>
        </p:blipFill>
        <p:spPr>
          <a:xfrm rot="16200000">
            <a:off x="-1663920" y="5345640"/>
            <a:ext cx="7828920" cy="782892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1028880" y="1028880"/>
            <a:ext cx="10368720" cy="822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6" descr=""/>
          <p:cNvPicPr/>
          <p:nvPr/>
        </p:nvPicPr>
        <p:blipFill>
          <a:blip r:embed="rId4"/>
          <a:srcRect l="7357" t="0" r="7357" b="0"/>
          <a:stretch/>
        </p:blipFill>
        <p:spPr>
          <a:xfrm>
            <a:off x="1270800" y="1280880"/>
            <a:ext cx="9884520" cy="772200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11704320" y="3566160"/>
            <a:ext cx="5788800" cy="27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7279"/>
              </a:lnSpc>
            </a:pPr>
            <a:r>
              <a:rPr b="0" lang="en-US" sz="6500" spc="-1" strike="noStrike">
                <a:solidFill>
                  <a:srgbClr val="4054bb"/>
                </a:solidFill>
                <a:latin typeface="Kollektif Bold"/>
                <a:ea typeface="DejaVu Sans"/>
              </a:rPr>
              <a:t>What is this</a:t>
            </a:r>
            <a:endParaRPr b="0" lang="en-US" sz="6500" spc="-1" strike="noStrike">
              <a:latin typeface="Arial"/>
            </a:endParaRPr>
          </a:p>
          <a:p>
            <a:pPr algn="r">
              <a:lnSpc>
                <a:spcPts val="7279"/>
              </a:lnSpc>
            </a:pPr>
            <a:r>
              <a:rPr b="0" lang="en-US" sz="6500" spc="-1" strike="noStrike">
                <a:solidFill>
                  <a:srgbClr val="4054bb"/>
                </a:solidFill>
                <a:latin typeface="Kollektif Bold"/>
                <a:ea typeface="DejaVu Sans"/>
              </a:rPr>
              <a:t>project</a:t>
            </a:r>
            <a:endParaRPr b="0" lang="en-US" sz="6500" spc="-1" strike="noStrike">
              <a:latin typeface="Arial"/>
            </a:endParaRPr>
          </a:p>
          <a:p>
            <a:pPr algn="r">
              <a:lnSpc>
                <a:spcPts val="7279"/>
              </a:lnSpc>
            </a:pPr>
            <a:r>
              <a:rPr b="0" lang="en-US" sz="6500" spc="-1" strike="noStrike">
                <a:solidFill>
                  <a:srgbClr val="4054bb"/>
                </a:solidFill>
                <a:latin typeface="Kollektif Bold"/>
                <a:ea typeface="DejaVu Sans"/>
              </a:rPr>
              <a:t>for?</a:t>
            </a:r>
            <a:r>
              <a:rPr b="0" lang="en-US" sz="1800" spc="-1" strike="noStrike">
                <a:solidFill>
                  <a:srgbClr val="4054bb"/>
                </a:solidFill>
                <a:latin typeface="Kollektif Bold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2747240" y="7860600"/>
            <a:ext cx="4508640" cy="9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2468880" y="796680"/>
            <a:ext cx="14718960" cy="7707240"/>
            <a:chOff x="2468880" y="796680"/>
            <a:chExt cx="14718960" cy="7707240"/>
          </a:xfrm>
        </p:grpSpPr>
        <p:sp>
          <p:nvSpPr>
            <p:cNvPr id="53" name="CustomShape 2"/>
            <p:cNvSpPr/>
            <p:nvPr/>
          </p:nvSpPr>
          <p:spPr>
            <a:xfrm>
              <a:off x="2468880" y="796680"/>
              <a:ext cx="14255280" cy="92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7279"/>
                </a:lnSpc>
              </a:pPr>
              <a:r>
                <a:rPr b="0" lang="en-US" sz="6500" spc="-1" strike="noStrike">
                  <a:solidFill>
                    <a:srgbClr val="4054bb"/>
                  </a:solidFill>
                  <a:latin typeface="Kollektif Bold"/>
                  <a:ea typeface="DejaVu Sans"/>
                </a:rPr>
                <a:t>Project goals</a:t>
              </a:r>
              <a:endParaRPr b="0" lang="en-US" sz="6500" spc="-1" strike="noStrike">
                <a:latin typeface="Arial"/>
              </a:endParaRPr>
            </a:p>
          </p:txBody>
        </p:sp>
        <p:sp>
          <p:nvSpPr>
            <p:cNvPr id="54" name="CustomShape 3"/>
            <p:cNvSpPr/>
            <p:nvPr/>
          </p:nvSpPr>
          <p:spPr>
            <a:xfrm>
              <a:off x="2932560" y="2312640"/>
              <a:ext cx="14255280" cy="619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750"/>
                </a:lnSpc>
              </a:pP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- adding and editing information about a new animal (sections for</a:t>
              </a: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  </a:t>
              </a: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cats and dogs)</a:t>
              </a: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- adding and editing useful information (articles, photos, videos) </a:t>
              </a: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  </a:t>
              </a: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on pet care in the “Posts” section</a:t>
              </a: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- sending notifications by email about a new post to all subscribers</a:t>
              </a: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- view current weather with automatic geolocation of your city and</a:t>
              </a: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   </a:t>
              </a: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exchange rates(REST service)     </a:t>
              </a: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0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- Google authentication</a:t>
              </a:r>
              <a:endParaRPr b="0" lang="en-US" sz="30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000" spc="-1" strike="noStrike">
                <a:latin typeface="Arial"/>
              </a:endParaRPr>
            </a:p>
          </p:txBody>
        </p:sp>
      </p:grpSp>
      <p:pic>
        <p:nvPicPr>
          <p:cNvPr id="55" name="Picture 8" descr=""/>
          <p:cNvPicPr/>
          <p:nvPr/>
        </p:nvPicPr>
        <p:blipFill>
          <a:blip r:embed="rId1"/>
          <a:stretch/>
        </p:blipFill>
        <p:spPr>
          <a:xfrm rot="21132000">
            <a:off x="12943080" y="-2240280"/>
            <a:ext cx="7628040" cy="7628040"/>
          </a:xfrm>
          <a:prstGeom prst="rect">
            <a:avLst/>
          </a:prstGeom>
          <a:ln>
            <a:noFill/>
          </a:ln>
        </p:spPr>
      </p:pic>
      <p:pic>
        <p:nvPicPr>
          <p:cNvPr id="56" name="Picture 2" descr=""/>
          <p:cNvPicPr/>
          <p:nvPr/>
        </p:nvPicPr>
        <p:blipFill>
          <a:blip r:embed="rId2"/>
          <a:stretch/>
        </p:blipFill>
        <p:spPr>
          <a:xfrm rot="10589400">
            <a:off x="-2458440" y="4388760"/>
            <a:ext cx="7628040" cy="762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"/>
          <p:cNvPicPr/>
          <p:nvPr/>
        </p:nvPicPr>
        <p:blipFill>
          <a:blip r:embed="rId1"/>
          <a:stretch/>
        </p:blipFill>
        <p:spPr>
          <a:xfrm rot="10589400">
            <a:off x="-2183040" y="4213440"/>
            <a:ext cx="7628040" cy="762804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2320920" y="1097280"/>
            <a:ext cx="7644240" cy="18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7279"/>
              </a:lnSpc>
            </a:pPr>
            <a:r>
              <a:rPr b="0" lang="en-US" sz="6500" spc="-1" strike="noStrike">
                <a:solidFill>
                  <a:srgbClr val="4054bb"/>
                </a:solidFill>
                <a:latin typeface="Kollektif Bold"/>
                <a:ea typeface="DejaVu Sans"/>
              </a:rPr>
              <a:t>Application creation steps:</a:t>
            </a:r>
            <a:endParaRPr b="0" lang="en-US" sz="6500" spc="-1" strike="noStrike">
              <a:latin typeface="Arial"/>
            </a:endParaRPr>
          </a:p>
        </p:txBody>
      </p:sp>
      <p:grpSp>
        <p:nvGrpSpPr>
          <p:cNvPr id="59" name="Group 2"/>
          <p:cNvGrpSpPr/>
          <p:nvPr/>
        </p:nvGrpSpPr>
        <p:grpSpPr>
          <a:xfrm>
            <a:off x="4206240" y="3566160"/>
            <a:ext cx="12636360" cy="4777200"/>
            <a:chOff x="4206240" y="3566160"/>
            <a:chExt cx="12636360" cy="4777200"/>
          </a:xfrm>
        </p:grpSpPr>
        <p:sp>
          <p:nvSpPr>
            <p:cNvPr id="60" name="CustomShape 3"/>
            <p:cNvSpPr/>
            <p:nvPr/>
          </p:nvSpPr>
          <p:spPr>
            <a:xfrm>
              <a:off x="4206240" y="5500800"/>
              <a:ext cx="12636360" cy="47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4"/>
            <p:cNvSpPr/>
            <p:nvPr/>
          </p:nvSpPr>
          <p:spPr>
            <a:xfrm>
              <a:off x="4206240" y="4533480"/>
              <a:ext cx="12636360" cy="3809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750"/>
                </a:lnSpc>
              </a:pPr>
              <a:r>
                <a:rPr b="0" lang="en-US" sz="32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1. Functional development, making a list of requirements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2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2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2. Implementation of the business layer of the application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2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2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3. Implementation</a:t>
              </a:r>
              <a:r>
                <a:rPr b="0" lang="en-US" sz="32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 of the client part of the application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2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r>
                <a:rPr b="0" lang="en-US" sz="3200" spc="-1" strike="noStrike">
                  <a:solidFill>
                    <a:srgbClr val="4054bb"/>
                  </a:solidFill>
                  <a:latin typeface="Kollektif"/>
                  <a:ea typeface="DejaVu Sans"/>
                </a:rPr>
                <a:t>4. Testing</a:t>
              </a:r>
              <a:endParaRPr b="0" lang="en-US" sz="3200" spc="-1" strike="noStrike">
                <a:latin typeface="Arial"/>
              </a:endParaRPr>
            </a:p>
            <a:p>
              <a:pPr>
                <a:lnSpc>
                  <a:spcPts val="3750"/>
                </a:lnSpc>
              </a:pP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62" name="CustomShape 5"/>
            <p:cNvSpPr/>
            <p:nvPr/>
          </p:nvSpPr>
          <p:spPr>
            <a:xfrm>
              <a:off x="4206240" y="3566160"/>
              <a:ext cx="12636360" cy="47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3" name="Picture 8" descr=""/>
          <p:cNvPicPr/>
          <p:nvPr/>
        </p:nvPicPr>
        <p:blipFill>
          <a:blip r:embed="rId2"/>
          <a:stretch/>
        </p:blipFill>
        <p:spPr>
          <a:xfrm rot="21132000">
            <a:off x="12942720" y="-2240640"/>
            <a:ext cx="7628040" cy="762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"/>
          <p:cNvPicPr/>
          <p:nvPr/>
        </p:nvPicPr>
        <p:blipFill>
          <a:blip r:embed="rId1"/>
          <a:stretch/>
        </p:blipFill>
        <p:spPr>
          <a:xfrm rot="10800000">
            <a:off x="-2801160" y="4424040"/>
            <a:ext cx="7628040" cy="762804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1390320" y="1454400"/>
            <a:ext cx="8427960" cy="7800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6" name="Picture 5" descr=""/>
          <p:cNvPicPr/>
          <p:nvPr/>
        </p:nvPicPr>
        <p:blipFill>
          <a:blip r:embed="rId2"/>
          <a:srcRect l="11846" t="0" r="11846" b="0"/>
          <a:stretch/>
        </p:blipFill>
        <p:spPr>
          <a:xfrm>
            <a:off x="1659960" y="1755360"/>
            <a:ext cx="7888680" cy="7198560"/>
          </a:xfrm>
          <a:prstGeom prst="rect">
            <a:avLst/>
          </a:prstGeom>
          <a:ln>
            <a:noFill/>
          </a:ln>
        </p:spPr>
      </p:pic>
      <p:grpSp>
        <p:nvGrpSpPr>
          <p:cNvPr id="67" name="Group 2"/>
          <p:cNvGrpSpPr/>
          <p:nvPr/>
        </p:nvGrpSpPr>
        <p:grpSpPr>
          <a:xfrm>
            <a:off x="10972800" y="1554480"/>
            <a:ext cx="5940360" cy="6489360"/>
            <a:chOff x="10972800" y="1554480"/>
            <a:chExt cx="5940360" cy="6489360"/>
          </a:xfrm>
        </p:grpSpPr>
        <p:sp>
          <p:nvSpPr>
            <p:cNvPr id="68" name="CustomShape 3"/>
            <p:cNvSpPr/>
            <p:nvPr/>
          </p:nvSpPr>
          <p:spPr>
            <a:xfrm>
              <a:off x="11051280" y="1554480"/>
              <a:ext cx="5861880" cy="924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r">
                <a:lnSpc>
                  <a:spcPts val="7279"/>
                </a:lnSpc>
              </a:pPr>
              <a:r>
                <a:rPr b="0" lang="en-US" sz="6500" spc="-1" strike="noStrike">
                  <a:solidFill>
                    <a:srgbClr val="4054bb"/>
                  </a:solidFill>
                  <a:latin typeface="Kollektif Bold"/>
                  <a:ea typeface="DejaVu Sans"/>
                </a:rPr>
                <a:t>Technologies </a:t>
              </a:r>
              <a:endParaRPr b="0" lang="en-US" sz="6500" spc="-1" strike="noStrike">
                <a:latin typeface="Arial"/>
              </a:endParaRPr>
            </a:p>
          </p:txBody>
        </p:sp>
        <p:sp>
          <p:nvSpPr>
            <p:cNvPr id="69" name="CustomShape 4"/>
            <p:cNvSpPr/>
            <p:nvPr/>
          </p:nvSpPr>
          <p:spPr>
            <a:xfrm>
              <a:off x="10972800" y="3800880"/>
              <a:ext cx="5861880" cy="4242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" name="CustomShape 5"/>
          <p:cNvSpPr/>
          <p:nvPr/>
        </p:nvSpPr>
        <p:spPr>
          <a:xfrm>
            <a:off x="14630040" y="1530720"/>
            <a:ext cx="2625840" cy="15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6"/>
          <p:cNvSpPr/>
          <p:nvPr/>
        </p:nvSpPr>
        <p:spPr>
          <a:xfrm>
            <a:off x="7667640" y="808560"/>
            <a:ext cx="6136920" cy="27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"/>
          <p:cNvSpPr/>
          <p:nvPr/>
        </p:nvSpPr>
        <p:spPr>
          <a:xfrm>
            <a:off x="7667640" y="7136640"/>
            <a:ext cx="6136920" cy="23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8"/>
          <p:cNvSpPr/>
          <p:nvPr/>
        </p:nvSpPr>
        <p:spPr>
          <a:xfrm>
            <a:off x="7667640" y="808560"/>
            <a:ext cx="3060720" cy="27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9"/>
          <p:cNvSpPr/>
          <p:nvPr/>
        </p:nvSpPr>
        <p:spPr>
          <a:xfrm>
            <a:off x="7667640" y="7136640"/>
            <a:ext cx="3060720" cy="23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0"/>
          <p:cNvSpPr/>
          <p:nvPr/>
        </p:nvSpPr>
        <p:spPr>
          <a:xfrm>
            <a:off x="11247120" y="2883240"/>
            <a:ext cx="6215040" cy="671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Spring Boot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Spring Security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Spring Data JPA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Hibernate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Mysql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REST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Ajax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Thymeleaf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Bootstrap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HTML, CSS, js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JUnit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54bb"/>
                </a:solidFill>
                <a:latin typeface="Kollektif"/>
                <a:ea typeface="DejaVu Sans"/>
              </a:rPr>
              <a:t>- Rest Assured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28880" y="1066680"/>
            <a:ext cx="3060360" cy="27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1028880" y="7394760"/>
            <a:ext cx="3060360" cy="23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2834640"/>
            <a:ext cx="18285480" cy="744984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0" y="457200"/>
            <a:ext cx="18285480" cy="20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6500" spc="-1" strike="noStrike">
                <a:solidFill>
                  <a:srgbClr val="4054bb"/>
                </a:solidFill>
                <a:latin typeface="Kollektif Bold"/>
                <a:ea typeface="DejaVu Sans"/>
              </a:rPr>
              <a:t>Class diagram</a:t>
            </a:r>
            <a:endParaRPr b="0" lang="en-US" sz="6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28880" y="1066680"/>
            <a:ext cx="3060360" cy="27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1028880" y="7394760"/>
            <a:ext cx="3060360" cy="23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0" y="457200"/>
            <a:ext cx="18285480" cy="20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684360"/>
            <a:ext cx="18287640" cy="9648000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>
            <a:off x="-25200" y="-53640"/>
            <a:ext cx="18287640" cy="29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4054bb"/>
                </a:solidFill>
                <a:latin typeface="Kollektif Bold"/>
                <a:ea typeface="DejaVu Sans"/>
              </a:rPr>
              <a:t>Service implementation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28880" y="1066680"/>
            <a:ext cx="3060360" cy="27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1028880" y="7394760"/>
            <a:ext cx="3060360" cy="23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-182880" y="-91440"/>
            <a:ext cx="18285480" cy="18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4054bb"/>
                </a:solidFill>
                <a:latin typeface="Kollektif Bold"/>
                <a:ea typeface="DejaVu Sans"/>
              </a:rPr>
              <a:t>Controller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638640"/>
            <a:ext cx="18287640" cy="964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0" y="2581560"/>
            <a:ext cx="18285480" cy="77029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0" y="821160"/>
            <a:ext cx="18285480" cy="20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6500" spc="-1" strike="noStrike">
                <a:solidFill>
                  <a:srgbClr val="4054bb"/>
                </a:solidFill>
                <a:latin typeface="Kollektif Bold"/>
                <a:ea typeface="DejaVu Sans"/>
              </a:rPr>
              <a:t>DB diagram</a:t>
            </a:r>
            <a:endParaRPr b="0" lang="en-US" sz="6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Application>LibreOffice/6.3.5.2$Linux_X86_64 LibreOffice_project/30$Build-2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en-US</dc:language>
  <cp:lastModifiedBy/>
  <dcterms:modified xsi:type="dcterms:W3CDTF">2020-06-06T13:53:18Z</dcterms:modified>
  <cp:revision>40</cp:revision>
  <dc:subject/>
  <dc:title>design/DAD6BPvgxfA/QDQAmrojKlP3B5uvlc1dOQ/edit?category=tACFasDnyEQ&amp;utm_source=onboarding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