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6" r:id="rId6"/>
    <p:sldId id="271" r:id="rId7"/>
    <p:sldId id="272" r:id="rId8"/>
    <p:sldId id="268" r:id="rId9"/>
    <p:sldId id="274" r:id="rId10"/>
    <p:sldId id="273" r:id="rId11"/>
    <p:sldId id="275" r:id="rId12"/>
    <p:sldId id="276" r:id="rId13"/>
    <p:sldId id="277" r:id="rId14"/>
    <p:sldId id="280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70" r:id="rId25"/>
    <p:sldId id="289" r:id="rId26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28BDE-B70A-47DB-A23F-EFAC576CA0E0}" v="149" dt="2022-11-08T16:56:29.549"/>
  </p1510:revLst>
</p1510:revInfo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130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F863C0-FC44-4404-8CA5-3D989E51ECA5}" type="datetime1">
              <a:rPr lang="pl-PL" smtClean="0"/>
              <a:t>08.11.2022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64D2B8-7AFA-4F86-9DF3-A6BBE4E238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BEB32-DF62-40D6-B1D6-F7DB119D9712}" type="datetime1">
              <a:rPr lang="pl-PL" smtClean="0"/>
              <a:pPr/>
              <a:t>08.11.2022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8445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artykuly_budowlane.ForEach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artykul_budowlany.Subscribe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customers.ToArray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())); - dodajemy do wszystkich artykułów wszystkich obserwatorów</a:t>
            </a:r>
          </a:p>
          <a:p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artykuly_budowlane.ForEach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artykul_budowlany.Znizka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-= 0.4m); - zmiana na mniej korzystną ofertę (nie pokaże nic)</a:t>
            </a:r>
          </a:p>
          <a:p>
            <a:endParaRPr lang="pl-P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artykuly_budowlane</a:t>
            </a:r>
            <a:endParaRPr lang="pl-P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Where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artykul_budowlany.Kategoria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Kategoria.Kat3) – wybieramy tylko artykuły z kategorii 3</a:t>
            </a: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artykul_budowlany.Znizka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0.1m); - informuje osoby posiadające w ulubionych kategorie 3 o lepszej zniżce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noProof="0" smtClean="0"/>
              <a:t>19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5083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b="1" noProof="0" dirty="0"/>
              <a:t>Wzorzec Obserwator definiuje pomiędzy obiektami relację jeden-do-wielu w taki sposób, ze kiedy wybrany obiekt zmienia swój stan, wszystkie jego obiekty zależne zostają o tym powiadomione i automatycznie zaktualizowane.</a:t>
            </a:r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przypadku zmiany danych obiekcie obserwowanym nowe wartości są przekazywane do obiektów obserwujących, a co za tym idzie obiekty obserwujące są zależne od obserwowanego i mogą być automatycznie aktualizowane. Jest to relacja jeden do wielu.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noProof="0" smtClean="0"/>
              <a:t>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804275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noProof="0" dirty="0"/>
              <a:t>Podmiot interfejs - </a:t>
            </a:r>
            <a:r>
              <a:rPr lang="pl-PL" sz="1200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Obiekty wykorzystują go do rejestrowania się w charakterze obserwatorów oraz do usunięcia swoich danych z listy obserwatorów.</a:t>
            </a:r>
            <a:endParaRPr lang="pl-PL" sz="1200" dirty="0"/>
          </a:p>
          <a:p>
            <a:pPr rtl="0"/>
            <a:r>
              <a:rPr lang="pl-PL" b="1" noProof="0" dirty="0"/>
              <a:t>Obiekt podmiot - </a:t>
            </a:r>
            <a:r>
              <a:rPr lang="pl-PL" noProof="0" dirty="0"/>
              <a:t>Dany obiekt obserwowany zawsze musi posiadać zaimplementowany interfejs Podmiot. Oprócz metod pozwalających na zarejestrowanie i usunięcie obserwatora z listy, obiekt obserwowany ma także możliwość poinformowania obserwatorów o zmianie swojego stanu (poprzez metodę </a:t>
            </a:r>
            <a:r>
              <a:rPr lang="pl-PL" noProof="0" dirty="0" err="1"/>
              <a:t>powiadomObserwatorow</a:t>
            </a:r>
            <a:r>
              <a:rPr lang="pl-PL" noProof="0" dirty="0"/>
              <a:t>(). Oczywiście dany obiekt może także posiadać metody związane z ustawianiem i pobieraniem jego stanu (</a:t>
            </a:r>
            <a:r>
              <a:rPr lang="pl-PL" noProof="0" dirty="0" err="1"/>
              <a:t>pobierzStan</a:t>
            </a:r>
            <a:r>
              <a:rPr lang="pl-PL" noProof="0" dirty="0"/>
              <a:t>() oraz </a:t>
            </a:r>
            <a:r>
              <a:rPr lang="pl-PL" noProof="0" dirty="0" err="1"/>
              <a:t>ustawStan</a:t>
            </a:r>
            <a:r>
              <a:rPr lang="pl-PL" noProof="0" dirty="0"/>
              <a:t>()).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noProof="0" dirty="0"/>
              <a:t>Interfejs obserwator - </a:t>
            </a:r>
            <a:r>
              <a:rPr lang="pl-PL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Wszystkie obiekty będące potencjalnymi obserwatorami muszą implementować interfejs Obserwator. Ten interfejs posiada tylko jedną metodę aktualizacja(), która jest wywoływana, kiedy Podmiot zmieni swój stan.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noProof="0" dirty="0"/>
              <a:t>Obiekt obserwator - </a:t>
            </a:r>
            <a:r>
              <a:rPr lang="pl-PL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Poszczególne obiekty obserwujące mogą być obiektami dowolnej klasy, która posiada zaimplementowany interfejs Obserwator. Aby otrzymywać kolejne powiadomienia, każdy obiekt obserwujący musi się zarejestrować u danego obiektu obserwowanego</a:t>
            </a:r>
            <a:endParaRPr lang="pl-PL" dirty="0"/>
          </a:p>
          <a:p>
            <a:pPr rtl="0"/>
            <a:endParaRPr lang="pl-PL" b="1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Konto bankowe - Rachunek klienta może być powiązany z innymi rachunkami pobocznymi.  Zmiana wysokości salda na tym rachunku skutkuje podwyższeniem lub obniżeniem dostępnej kwoty kredytu.</a:t>
            </a:r>
          </a:p>
          <a:p>
            <a:endParaRPr lang="pl-PL" b="0" i="0" dirty="0">
              <a:solidFill>
                <a:srgbClr val="666666"/>
              </a:solidFill>
              <a:effectLst/>
              <a:latin typeface="Tahoma" panose="020B0604030504040204" pitchFamily="34" charset="0"/>
            </a:endParaRPr>
          </a:p>
          <a:p>
            <a:r>
              <a:rPr lang="pl-PL" b="0" i="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Wykresy w Excelu - zmiana wartości komórki w tabeli powoduje natychmiastową zmianę wykresu.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noProof="0" smtClean="0"/>
              <a:t>11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4974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Kat1 - cegły, bloczki, pustaki ; Kat2 - Cementy i zaprawy budowlane; Kat3 - Sprzęt budowlany; Kat4 Silikony, piany i akryle</a:t>
            </a:r>
          </a:p>
          <a:p>
            <a:endParaRPr lang="pl-PL" dirty="0"/>
          </a:p>
          <a:p>
            <a:r>
              <a:rPr lang="pl-PL" dirty="0" err="1"/>
              <a:t>IObservable</a:t>
            </a:r>
            <a:r>
              <a:rPr lang="pl-PL" dirty="0"/>
              <a:t> - obiekt obserwowany (produkt) każda zniżka zostanie zaobserwowana i </a:t>
            </a:r>
            <a:r>
              <a:rPr lang="pl-PL" dirty="0" err="1"/>
              <a:t>oberwujący</a:t>
            </a:r>
            <a:r>
              <a:rPr lang="pl-PL" dirty="0"/>
              <a:t> zostaną </a:t>
            </a:r>
            <a:r>
              <a:rPr lang="pl-PL" dirty="0" err="1"/>
              <a:t>poinformani</a:t>
            </a:r>
            <a:r>
              <a:rPr lang="pl-PL" dirty="0"/>
              <a:t> o zmianie</a:t>
            </a:r>
          </a:p>
          <a:p>
            <a:r>
              <a:rPr lang="pl-PL" dirty="0"/>
              <a:t>Metody: </a:t>
            </a:r>
            <a:r>
              <a:rPr lang="pl-PL" dirty="0" err="1"/>
              <a:t>Subscribe</a:t>
            </a:r>
            <a:r>
              <a:rPr lang="pl-PL" dirty="0"/>
              <a:t> - dodaje obserwatora, </a:t>
            </a:r>
            <a:r>
              <a:rPr lang="pl-PL" dirty="0" err="1"/>
              <a:t>Unsubscribe</a:t>
            </a:r>
            <a:r>
              <a:rPr lang="pl-PL" dirty="0"/>
              <a:t> - usuwa obserwatora , </a:t>
            </a:r>
            <a:r>
              <a:rPr lang="pl-PL" dirty="0" err="1"/>
              <a:t>Notify</a:t>
            </a:r>
            <a:r>
              <a:rPr lang="pl-PL" dirty="0"/>
              <a:t> - informuje o wszelkich zmianach</a:t>
            </a:r>
          </a:p>
          <a:p>
            <a:endParaRPr lang="pl-PL" dirty="0"/>
          </a:p>
          <a:p>
            <a:r>
              <a:rPr lang="pl-PL" dirty="0"/>
              <a:t>Metoda: Update przechwytuje stan obiektu obserwującego który został zmieniony i informuje o nim obserwatora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noProof="0" smtClean="0"/>
              <a:t>13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4965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Artykul_Budowlany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IObservable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-&gt; zaimplementowanie obiektu obserwowanego w artykule budowlanym</a:t>
            </a:r>
          </a:p>
          <a:p>
            <a:endParaRPr lang="pl-P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znizka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) -&gt; Jeżeli wartość jest większa od zniżki to informuje o zmianie</a:t>
            </a:r>
          </a:p>
          <a:p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znizka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; -&gt; przypisuje aktualną zniżkę do zniżki żeby móc potem porównać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noProof="0" smtClean="0"/>
              <a:t>14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777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observers.ForEach</a:t>
            </a:r>
            <a:r>
              <a:rPr lang="en-US" b="1" dirty="0"/>
              <a:t>(observer =&gt; </a:t>
            </a:r>
            <a:r>
              <a:rPr lang="en-US" b="1" dirty="0" err="1"/>
              <a:t>observer.Update</a:t>
            </a:r>
            <a:r>
              <a:rPr lang="en-US" b="1" dirty="0"/>
              <a:t>(this));</a:t>
            </a:r>
            <a:r>
              <a:rPr lang="pl-PL" b="1" dirty="0"/>
              <a:t> </a:t>
            </a:r>
            <a:r>
              <a:rPr lang="pl-PL" dirty="0"/>
              <a:t>- wywołuje dla każdego obserwatora metodę update - informuje o zmianie ceny ze zniżką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observers.AddRange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newObservers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); - dodaje obserwatorów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observers.RemoveAll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observersToRemove.Contains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); - usuwa obserwatorów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noProof="0" smtClean="0"/>
              <a:t>15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0754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Update(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artykul_budowlany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) -&gt; przechwytuje stan produktu, którego zniżka się zmieniła</a:t>
            </a:r>
          </a:p>
          <a:p>
            <a:endParaRPr lang="pl-P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Jeżeli zmieniona została ulubiona kategoria użytkownika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l-PL" noProof="0" smtClean="0"/>
              <a:t>16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3788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fika 9" descr="Jedno koło zębate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fika 10" descr="Jedno koło zębate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Prostokąt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524FCDB5-7880-44D0-BE94-0D80AABE1634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fika 7" descr="Jedno koło zębate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fika 8" descr="Jedno koło zębate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fika 9" descr="Jedno koło zębate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fika 10" descr="Jedno koło zębate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Obraz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36544-00D0-4ECF-AE9B-65A3E1C17773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a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fika 17" descr="Jedno koło zębate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fika 18" descr="Jedno koło zębate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fika 19" descr="Jedno koło zębate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fika 20" descr="Jedno koło zębate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996CA516-79EF-4475-AF70-31E4EE672BCC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a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fika 17" descr="Jedno koło zębate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fika 18" descr="Jedno koło zębate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fika 19" descr="Jedno koło zębate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fika 20" descr="Jedno koło zębate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4059CB17-4B15-4A72-89EE-097F52A13A44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6" name="Obraz — symbol zastępczy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64459-8967-4A58-933A-7400EB840EC0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3" name="Grafika SmartArt — symbol zastępczy 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pl-PL" noProof="0"/>
              <a:t>Kliknij ikonę, aby dodać grafikę SmartArt</a:t>
            </a:r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fika 15" descr="Jedno koło zębate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fika 16" descr="Jedno koło zębate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5D457-B2D9-4217-9C3B-451371A07C59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 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a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fika 18" descr="Jedno koło zębate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fika 19" descr="Jedno koło zębate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fika 20" descr="Jedno koło zębate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fika 21" descr="Jedno koło zębate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Obraz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Obraz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Prostokąt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Prostokąt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31BE4-C45F-4DEC-848B-5DADDB549D65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6" name="Pole tekstowe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72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daj nazwę kart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fika 15" descr="Jedno koło zębate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fika 16" descr="Jedno koło zębate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Obraz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Prostokąt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Prostokąt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A33519E0-3DF7-4BF6-BF1D-025CB229EC4F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a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fika 23" descr="Jedno koło zębate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fika 24" descr="Jedno koło zębate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fika 25" descr="Jedno koło zębate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fika 26" descr="Jedno koło zębate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Obraz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Obraz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Prostokąt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6EAE3E-FE96-42CA-879A-AAFE1D36CE53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a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fika 18" descr="Jedno koło zębate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fika 19" descr="Jedno koło zębate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fika 20" descr="Jedno koło zębate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fika 21" descr="Jedno koło zębate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fika 22" descr="Jedno koło zębate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Obraz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Obraz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Prostokąt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Prostokąt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8D5933FD-4FBD-4E66-82A1-6BD3674727A9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33" name="Łącznik prosty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ytuł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pl-PL" sz="2400" noProof="0"/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ytuł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53" name="Tekst — symbol zastępczy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5" name="Tekst — symbol zastępczy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Zawartość — symbol zastępczy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8" name="Zawartość — symbol zastępczy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9" name="Zawartość — symbol zastępczy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lumna 3 z obrazami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a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fika 28" descr="Jedno koło zębate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fika 30" descr="Jedno koło zębate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fika 31" descr="Jedno koło zębate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fika 32" descr="Jedno koło zębate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Obraz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az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Prostoką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ytuł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39AD1-936C-4BD7-B48C-0F91FF854964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wiele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fika 11" descr="Jedno koło zębate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fika 18" descr="Jedno koło zębate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Obraz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az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Prostoką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295C8D-1606-4FCD-A423-1EE447C5925D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24" name="Tekst — symbol zastępczy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25" name="Tekst — symbol zastępczy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26" name="Tekst — symbol zastępczy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a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fika 11" descr="Jedno koło zębate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fika 15" descr="Jedno koło zębate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fika 16" descr="Jedno koło zębate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Obraz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Obraz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BAE40-124D-42CB-9C93-360BE6B7BE54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fika 15" descr="Jedno koło zębate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az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FF04B-EC4A-4610-A2EB-939B6B01ACB1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fika 15" descr="Jedno koło zębate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fika 16" descr="Jedno koło zębate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F7496E2D-1A14-4690-8623-768EF8F1F6BD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a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fika 15" descr="Jedno koło zębate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fika 16" descr="Jedno koło zębate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fika 17" descr="Jedno koło zębate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fika 18" descr="Jedno koło zębate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Obraz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Obraz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Prostokąt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ostokąt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5A13BA-8026-4442-9F7B-06B0E4CCC668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fika 15" descr="Jedno koło zębate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fika 16" descr="Jedno koło zębate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Obraz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D8E32316-734A-45C4-A2CD-6381977FDF1A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8" name="Zawartość — symbol zastępczy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fika 10" descr="Jedno koło zębate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fika 11" descr="Jedno koło zębate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Obraz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Obraz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rostokąt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34946A-E993-4805-93E0-71F8425C6C22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fika 10" descr="Jedno koło zębate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fika 11" descr="Jedno koło zębate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fika 12" descr="Jedno koło zębate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fika 13" descr="Jedno koło zębate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fika 14" descr="Jedno koło zębate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Obraz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Obraz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rostokąt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8399D-8734-46C2-9B38-3A7ED8FA968B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70AE19A-F5EB-4FF5-A93F-052251B921C2}" type="datetime1">
              <a:rPr lang="pl-PL" noProof="0" smtClean="0"/>
              <a:t>08.11.2022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.cel.agh.edu.pl/~09sbfraczek/obserwator%2C1%2C47.html" TargetMode="External"/><Relationship Id="rId7" Type="http://schemas.openxmlformats.org/officeDocument/2006/relationships/image" Target="../media/image38.svg"/><Relationship Id="rId2" Type="http://schemas.openxmlformats.org/officeDocument/2006/relationships/hyperlink" Target="https://www.mateuszmusiela.it/wzorce-projektowe-w-programowaniu-wzorzec-obserwator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www.castorama.pl/produkty/budowa.html" TargetMode="External"/><Relationship Id="rId4" Type="http://schemas.openxmlformats.org/officeDocument/2006/relationships/hyperlink" Target="https://km-programs.pl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pl-PL" dirty="0"/>
              <a:t>Wzorzec projektowy OBSERWATOR 👀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sz="2800" dirty="0"/>
              <a:t>Wykonał Filip Rzepiela 4Is(s) P2</a:t>
            </a:r>
          </a:p>
        </p:txBody>
      </p:sp>
      <p:pic>
        <p:nvPicPr>
          <p:cNvPr id="9" name="Grafika 8" descr="Ikona książki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pic>
        <p:nvPicPr>
          <p:cNvPr id="5" name="Grafika 4" descr="Oczy kontur">
            <a:extLst>
              <a:ext uri="{FF2B5EF4-FFF2-40B4-BE49-F238E27FC236}">
                <a16:creationId xmlns:a16="http://schemas.microsoft.com/office/drawing/2014/main" id="{43407002-8A9F-459D-C248-CA8A3F2C2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77589" y="2768028"/>
            <a:ext cx="1321944" cy="13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62D5D630-3DDA-2E53-3CE8-E5AA8E56E3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20575" y="2177747"/>
            <a:ext cx="9020710" cy="37607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E</a:t>
            </a:r>
            <a:r>
              <a:rPr lang="pl-PL" sz="2400" dirty="0"/>
              <a:t>lementem na którym opiera się działanie obiektu obserwowanego jest lista zarejestrowanych obiektów implementujących - interfejs Obserwator, nowe obiekty obserwujące mogą być dodawane w dowolnym momencie działania programu. Możemy wymienić dowolny, zarejestrowany obiekt obserwujący na inny, usunąć go lub dodać nowy. Obiekt obserwowany niezależnie od tego będzie funkcjonował tak samo, jak do tej pory</a:t>
            </a:r>
          </a:p>
        </p:txBody>
      </p:sp>
      <p:pic>
        <p:nvPicPr>
          <p:cNvPr id="10" name="Grafika 9" descr="Ikona celu">
            <a:extLst>
              <a:ext uri="{FF2B5EF4-FFF2-40B4-BE49-F238E27FC236}">
                <a16:creationId xmlns:a16="http://schemas.microsoft.com/office/drawing/2014/main" id="{824BA815-1052-0A84-968A-67F386E9A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8711" y="825697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2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C4853F-4EF8-81C4-9E15-194CAEFB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Przykłady zastosowania wzorca w życiu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330DF96-8646-C556-25C7-29EA78A2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Konto bankowe</a:t>
            </a:r>
          </a:p>
          <a:p>
            <a:r>
              <a:rPr lang="pl-PL" dirty="0"/>
              <a:t>Aukcje internetowe</a:t>
            </a:r>
          </a:p>
          <a:p>
            <a:r>
              <a:rPr lang="pl-PL" dirty="0"/>
              <a:t>Wykresy w Excelu</a:t>
            </a:r>
          </a:p>
        </p:txBody>
      </p:sp>
      <p:pic>
        <p:nvPicPr>
          <p:cNvPr id="4" name="Grafika 3" descr="Lista kontur">
            <a:extLst>
              <a:ext uri="{FF2B5EF4-FFF2-40B4-BE49-F238E27FC236}">
                <a16:creationId xmlns:a16="http://schemas.microsoft.com/office/drawing/2014/main" id="{B93EF87D-C1E5-CCFA-F44A-4FEA188D4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239" y="7814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8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2F90D659-FED6-804E-42C8-AD12EAD8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PROGRAM INFORMUJĄCY KLIENTA </a:t>
            </a:r>
            <a:br>
              <a:rPr lang="pl-PL" dirty="0"/>
            </a:br>
            <a:r>
              <a:rPr lang="pl-PL" dirty="0"/>
              <a:t>O ZNIŻKACH CEN NA ARTYKUŁY BUDOWLANE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604B19DF-A21C-3622-D653-1295E4BAE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KOD PROGRAMU </a:t>
            </a:r>
          </a:p>
        </p:txBody>
      </p:sp>
      <p:pic>
        <p:nvPicPr>
          <p:cNvPr id="3" name="Grafika 2" descr="Programista męski z wypełnieniem pełnym">
            <a:extLst>
              <a:ext uri="{FF2B5EF4-FFF2-40B4-BE49-F238E27FC236}">
                <a16:creationId xmlns:a16="http://schemas.microsoft.com/office/drawing/2014/main" id="{44B8F8FC-4FDF-6A48-8B02-8C8615518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798" y="2781701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4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1AE6F67-B068-B5F5-938C-6B27958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Omówienie fragmentów kodu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EB57F91-5736-C799-3E50-3785597F6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7040" y="2336873"/>
            <a:ext cx="4954466" cy="3599316"/>
          </a:xfrm>
        </p:spPr>
        <p:txBody>
          <a:bodyPr/>
          <a:lstStyle/>
          <a:p>
            <a:pPr algn="l"/>
            <a:r>
              <a:rPr lang="pl-PL" b="1" dirty="0" err="1"/>
              <a:t>enum</a:t>
            </a:r>
            <a:r>
              <a:rPr lang="pl-PL" b="1" dirty="0"/>
              <a:t> Kategoria </a:t>
            </a:r>
            <a:r>
              <a:rPr lang="pl-PL" dirty="0"/>
              <a:t>- przedstawia kategorie produktów</a:t>
            </a:r>
          </a:p>
          <a:p>
            <a:pPr algn="l"/>
            <a:r>
              <a:rPr lang="pl-PL" b="1" dirty="0" err="1"/>
              <a:t>IObservable</a:t>
            </a:r>
            <a:r>
              <a:rPr lang="pl-PL" dirty="0"/>
              <a:t> - interfejs obiektu obserwowanego (artykułu budowlanego)</a:t>
            </a:r>
          </a:p>
          <a:p>
            <a:pPr algn="l"/>
            <a:r>
              <a:rPr lang="pl-PL" dirty="0" err="1"/>
              <a:t>IObserver</a:t>
            </a:r>
            <a:r>
              <a:rPr lang="pl-PL" dirty="0"/>
              <a:t> – interfejs obserwatora (klienta)</a:t>
            </a:r>
          </a:p>
          <a:p>
            <a:pPr algn="l"/>
            <a:endParaRPr lang="pl-PL" dirty="0"/>
          </a:p>
        </p:txBody>
      </p:sp>
      <p:pic>
        <p:nvPicPr>
          <p:cNvPr id="34" name="Symbol zastępczy zawartości 33">
            <a:extLst>
              <a:ext uri="{FF2B5EF4-FFF2-40B4-BE49-F238E27FC236}">
                <a16:creationId xmlns:a16="http://schemas.microsoft.com/office/drawing/2014/main" id="{8E8EC2D2-8771-7E30-C975-9677110E05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1650" y="2044823"/>
            <a:ext cx="4649089" cy="4059949"/>
          </a:xfrm>
        </p:spPr>
      </p:pic>
      <p:pic>
        <p:nvPicPr>
          <p:cNvPr id="35" name="Grafika 34" descr="Programista męski z wypełnieniem pełnym">
            <a:extLst>
              <a:ext uri="{FF2B5EF4-FFF2-40B4-BE49-F238E27FC236}">
                <a16:creationId xmlns:a16="http://schemas.microsoft.com/office/drawing/2014/main" id="{5AF19856-5BCE-E258-3795-78564C26B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98" y="667151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3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1AE6F67-B068-B5F5-938C-6B27958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Omówienie fragmentów kodu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EB57F91-5736-C799-3E50-3785597F6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7040" y="2336873"/>
            <a:ext cx="4954466" cy="3599316"/>
          </a:xfrm>
        </p:spPr>
        <p:txBody>
          <a:bodyPr/>
          <a:lstStyle/>
          <a:p>
            <a:pPr algn="l"/>
            <a:r>
              <a:rPr lang="pl-PL" b="1" dirty="0" err="1"/>
              <a:t>private</a:t>
            </a:r>
            <a:r>
              <a:rPr lang="pl-PL" b="1" dirty="0"/>
              <a:t> </a:t>
            </a:r>
            <a:r>
              <a:rPr lang="pl-PL" b="1" dirty="0" err="1"/>
              <a:t>decimal</a:t>
            </a:r>
            <a:r>
              <a:rPr lang="pl-PL" b="1" dirty="0"/>
              <a:t> </a:t>
            </a:r>
            <a:r>
              <a:rPr lang="pl-PL" b="1" dirty="0" err="1"/>
              <a:t>znizka</a:t>
            </a:r>
            <a:r>
              <a:rPr lang="pl-PL" b="1" dirty="0"/>
              <a:t> – </a:t>
            </a:r>
            <a:r>
              <a:rPr lang="pl-PL" dirty="0"/>
              <a:t>przechowuje zniżkę występującą na początku</a:t>
            </a:r>
          </a:p>
          <a:p>
            <a:pPr algn="l"/>
            <a:r>
              <a:rPr lang="pl-PL" dirty="0"/>
              <a:t>public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Znizka</a:t>
            </a:r>
            <a:r>
              <a:rPr lang="pl-PL" dirty="0"/>
              <a:t> – wprowadza zmianę zniżki oraz informuje o zmianie na bardziej korzystną</a:t>
            </a:r>
          </a:p>
          <a:p>
            <a:pPr algn="l"/>
            <a:endParaRPr lang="pl-PL" dirty="0"/>
          </a:p>
          <a:p>
            <a:pPr algn="l"/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FC41F8C-B57D-3BDB-55E3-0B8D3BA1FB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43229" y="2050158"/>
            <a:ext cx="4352771" cy="4172746"/>
          </a:xfrm>
        </p:spPr>
      </p:pic>
      <p:pic>
        <p:nvPicPr>
          <p:cNvPr id="8" name="Grafika 7" descr="Programista męski z wypełnieniem pełnym">
            <a:extLst>
              <a:ext uri="{FF2B5EF4-FFF2-40B4-BE49-F238E27FC236}">
                <a16:creationId xmlns:a16="http://schemas.microsoft.com/office/drawing/2014/main" id="{311B1FE2-0347-49B5-98C7-6A48FBCA3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98" y="667151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0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7281493E-FD30-A296-FFA4-9FAEE2A1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Omówienie fragmentów kodu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7B2E974C-5B15-7B42-6EB9-D183B28EF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9353" y="2085975"/>
            <a:ext cx="6773293" cy="4260620"/>
          </a:xfrm>
        </p:spPr>
      </p:pic>
      <p:pic>
        <p:nvPicPr>
          <p:cNvPr id="8" name="Grafika 7" descr="Programista męski z wypełnieniem pełnym">
            <a:extLst>
              <a:ext uri="{FF2B5EF4-FFF2-40B4-BE49-F238E27FC236}">
                <a16:creationId xmlns:a16="http://schemas.microsoft.com/office/drawing/2014/main" id="{0B4E02C8-0C37-720F-FDE8-3472E1E6E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98" y="667151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F35A57-E5DE-31DB-85F2-FD8014DC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Omówienie fragmentów kodu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D1B0066-3B7D-602E-FAB0-578CAF990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1392" y="2407170"/>
            <a:ext cx="10883858" cy="3269730"/>
          </a:xfrm>
        </p:spPr>
      </p:pic>
      <p:pic>
        <p:nvPicPr>
          <p:cNvPr id="6" name="Grafika 5" descr="Programista męski z wypełnieniem pełnym">
            <a:extLst>
              <a:ext uri="{FF2B5EF4-FFF2-40B4-BE49-F238E27FC236}">
                <a16:creationId xmlns:a16="http://schemas.microsoft.com/office/drawing/2014/main" id="{8E392BD7-2F9C-1183-B050-FC71E5E45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98" y="667151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60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C7B94B4-277E-1860-8070-723FD74FB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218" y="2066925"/>
            <a:ext cx="7499564" cy="4705350"/>
          </a:xfrm>
        </p:spPr>
      </p:pic>
      <p:pic>
        <p:nvPicPr>
          <p:cNvPr id="4" name="Grafika 3" descr="Programista męski z wypełnieniem pełnym">
            <a:extLst>
              <a:ext uri="{FF2B5EF4-FFF2-40B4-BE49-F238E27FC236}">
                <a16:creationId xmlns:a16="http://schemas.microsoft.com/office/drawing/2014/main" id="{4B0AB0CC-9A75-0465-3222-50991C5B0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998" y="667151"/>
            <a:ext cx="1090788" cy="1090788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2205EB71-2707-77A3-9776-5BA41ECB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363" y="752475"/>
            <a:ext cx="9613900" cy="1081088"/>
          </a:xfrm>
        </p:spPr>
        <p:txBody>
          <a:bodyPr/>
          <a:lstStyle/>
          <a:p>
            <a:pPr algn="ctr"/>
            <a:r>
              <a:rPr lang="pl-PL" dirty="0"/>
              <a:t>Omówienie fragmentów kodu</a:t>
            </a:r>
          </a:p>
        </p:txBody>
      </p:sp>
    </p:spTree>
    <p:extLst>
      <p:ext uri="{BB962C8B-B14F-4D97-AF65-F5344CB8AC3E}">
        <p14:creationId xmlns:p14="http://schemas.microsoft.com/office/powerpoint/2010/main" val="164285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8684279-A230-4EE1-37D0-88B551F61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591" y="2009774"/>
            <a:ext cx="7022818" cy="4453179"/>
          </a:xfrm>
        </p:spPr>
      </p:pic>
      <p:pic>
        <p:nvPicPr>
          <p:cNvPr id="3" name="Grafika 2" descr="Programista męski z wypełnieniem pełnym">
            <a:extLst>
              <a:ext uri="{FF2B5EF4-FFF2-40B4-BE49-F238E27FC236}">
                <a16:creationId xmlns:a16="http://schemas.microsoft.com/office/drawing/2014/main" id="{249E525F-3C4F-EB8F-B346-1F724A59F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998" y="667151"/>
            <a:ext cx="1090788" cy="1090788"/>
          </a:xfrm>
          <a:prstGeom prst="rect">
            <a:avLst/>
          </a:prstGeom>
        </p:spPr>
      </p:pic>
      <p:sp>
        <p:nvSpPr>
          <p:cNvPr id="4" name="Tytuł 1">
            <a:extLst>
              <a:ext uri="{FF2B5EF4-FFF2-40B4-BE49-F238E27FC236}">
                <a16:creationId xmlns:a16="http://schemas.microsoft.com/office/drawing/2014/main" id="{24BC0436-DEEE-6595-D3E1-4F6CFBC1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363" y="752475"/>
            <a:ext cx="9613900" cy="1081088"/>
          </a:xfrm>
        </p:spPr>
        <p:txBody>
          <a:bodyPr/>
          <a:lstStyle/>
          <a:p>
            <a:pPr algn="ctr"/>
            <a:r>
              <a:rPr lang="pl-PL" dirty="0"/>
              <a:t>Omówienie fragmentów kodu</a:t>
            </a:r>
          </a:p>
        </p:txBody>
      </p:sp>
    </p:spTree>
    <p:extLst>
      <p:ext uri="{BB962C8B-B14F-4D97-AF65-F5344CB8AC3E}">
        <p14:creationId xmlns:p14="http://schemas.microsoft.com/office/powerpoint/2010/main" val="337200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D4EE3639-2FF0-74EC-F30C-96A9E94EB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256" y="2323965"/>
            <a:ext cx="11218007" cy="3942176"/>
          </a:xfrm>
        </p:spPr>
      </p:pic>
      <p:pic>
        <p:nvPicPr>
          <p:cNvPr id="16" name="Grafika 15" descr="Programista męski z wypełnieniem pełnym">
            <a:extLst>
              <a:ext uri="{FF2B5EF4-FFF2-40B4-BE49-F238E27FC236}">
                <a16:creationId xmlns:a16="http://schemas.microsoft.com/office/drawing/2014/main" id="{EF6ED045-FB25-2EB4-48FA-D872D57D0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98" y="667151"/>
            <a:ext cx="1090788" cy="1090788"/>
          </a:xfrm>
          <a:prstGeom prst="rect">
            <a:avLst/>
          </a:prstGeom>
        </p:spPr>
      </p:pic>
      <p:sp>
        <p:nvSpPr>
          <p:cNvPr id="17" name="Tytuł 1">
            <a:extLst>
              <a:ext uri="{FF2B5EF4-FFF2-40B4-BE49-F238E27FC236}">
                <a16:creationId xmlns:a16="http://schemas.microsoft.com/office/drawing/2014/main" id="{11CF358B-EF0B-71BA-D7BB-A9F110CF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363" y="752475"/>
            <a:ext cx="9613900" cy="1081088"/>
          </a:xfrm>
        </p:spPr>
        <p:txBody>
          <a:bodyPr/>
          <a:lstStyle/>
          <a:p>
            <a:pPr algn="ctr"/>
            <a:r>
              <a:rPr lang="pl-PL" dirty="0"/>
              <a:t>Omówienie fragmentów kodu</a:t>
            </a:r>
          </a:p>
        </p:txBody>
      </p:sp>
    </p:spTree>
    <p:extLst>
      <p:ext uri="{BB962C8B-B14F-4D97-AF65-F5344CB8AC3E}">
        <p14:creationId xmlns:p14="http://schemas.microsoft.com/office/powerpoint/2010/main" val="311824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l-PL" dirty="0"/>
              <a:t>Czym jest obserwator?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58" y="2702103"/>
            <a:ext cx="10939847" cy="3162269"/>
          </a:xfrm>
        </p:spPr>
        <p:txBody>
          <a:bodyPr rtlCol="0"/>
          <a:lstStyle/>
          <a:p>
            <a:pPr algn="just" rtl="0"/>
            <a:r>
              <a:rPr lang="pl-PL" dirty="0"/>
              <a:t>Wzorzec Obserwator definiuje pomiędzy obiektami relację jeden-do-wielu. </a:t>
            </a:r>
          </a:p>
          <a:p>
            <a:pPr algn="just" rtl="0"/>
            <a:r>
              <a:rPr lang="pl-PL" dirty="0"/>
              <a:t>W przypadku zmiany stanu obiektu, wszystkie jego obiekty zależne zostają o tym poinformowane, a także automatycznie zaktualizowane.</a:t>
            </a:r>
          </a:p>
        </p:txBody>
      </p:sp>
      <p:pic>
        <p:nvPicPr>
          <p:cNvPr id="6" name="Grafika 5" descr="Ikona uczenia się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9C1C9F-0268-70EA-EAFD-6FA4E68E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Efekt działania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53C2FE7-EAAA-3FBE-DCEE-CD45FA2D0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368" y="2100530"/>
            <a:ext cx="10651264" cy="4649715"/>
          </a:xfrm>
        </p:spPr>
      </p:pic>
      <p:pic>
        <p:nvPicPr>
          <p:cNvPr id="10" name="Grafika 9" descr="Znaczek — znacznik wyboru 1 z wypełnieniem pełnym">
            <a:extLst>
              <a:ext uri="{FF2B5EF4-FFF2-40B4-BE49-F238E27FC236}">
                <a16:creationId xmlns:a16="http://schemas.microsoft.com/office/drawing/2014/main" id="{53FBE1A0-480C-FAD0-03FD-0DBD004C3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168" y="836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1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3939CB-DE86-257A-E325-81534EFD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Bibliografia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A85DAF04-CCDF-4645-BCEC-BB6CEA7D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https://www.mateuszmusiela.it/wzorce-projektowe-w-programowaniu-wzorzec-obserwator/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https://brasil.cel.agh.edu.pl/~09sbfraczek/obserwator%2C1%2C47.html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https://km-programs.pl/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https://www.castorama.pl/produkty/budowa.html</a:t>
            </a:r>
            <a:r>
              <a:rPr lang="pl-PL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Grafika 3" descr="Ikona książki">
            <a:extLst>
              <a:ext uri="{FF2B5EF4-FFF2-40B4-BE49-F238E27FC236}">
                <a16:creationId xmlns:a16="http://schemas.microsoft.com/office/drawing/2014/main" id="{86981FEF-E1DB-C478-F288-F9354AC2E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653" y="825697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69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21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C93B3D37-193B-36D2-9BB6-D65FC374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Jak to działa?</a:t>
            </a:r>
          </a:p>
        </p:txBody>
      </p:sp>
      <p:pic>
        <p:nvPicPr>
          <p:cNvPr id="12" name="Symbol zastępczy zawartości 4" descr="Obraz zawierający ciemny&#10;&#10;Opis wygenerowany automatycznie">
            <a:extLst>
              <a:ext uri="{FF2B5EF4-FFF2-40B4-BE49-F238E27FC236}">
                <a16:creationId xmlns:a16="http://schemas.microsoft.com/office/drawing/2014/main" id="{6445DFF0-3749-B720-BB27-20FC7B73462F}"/>
              </a:ext>
            </a:extLst>
          </p:cNvPr>
          <p:cNvPicPr>
            <a:picLocks noGrp="1" noChangeAspect="1"/>
          </p:cNvPicPr>
          <p:nvPr>
            <p:ph type="dgm" sz="quarter" idx="13"/>
          </p:nvPr>
        </p:nvPicPr>
        <p:blipFill>
          <a:blip r:embed="rId3"/>
          <a:stretch>
            <a:fillRect/>
          </a:stretch>
        </p:blipFill>
        <p:spPr>
          <a:xfrm>
            <a:off x="1902745" y="387350"/>
            <a:ext cx="7656437" cy="4129232"/>
          </a:xfrm>
        </p:spPr>
      </p:pic>
      <p:pic>
        <p:nvPicPr>
          <p:cNvPr id="13" name="Grafika 12" descr="Ikona uczenia się">
            <a:extLst>
              <a:ext uri="{FF2B5EF4-FFF2-40B4-BE49-F238E27FC236}">
                <a16:creationId xmlns:a16="http://schemas.microsoft.com/office/drawing/2014/main" id="{D0C03D6A-0ACF-A8C1-0A2E-67311EC42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3121" y="453685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4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C757A27-DB5A-B414-81E2-69089F2D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Idea wzorca projektowego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7FE9A2F-5069-7B73-B830-2FB6E1E2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Obiekt obserwowany (Podmiot) i obserwujący nie wiedzą o sobie zbyt wiele. Jedyną informacją, jaką posiada obiekt obserwowany jest to, że obserwator posiada pewien określony interfejs (interfejs Obserwator). </a:t>
            </a:r>
          </a:p>
          <a:p>
            <a:endParaRPr lang="pl-PL" dirty="0"/>
          </a:p>
        </p:txBody>
      </p:sp>
      <p:pic>
        <p:nvPicPr>
          <p:cNvPr id="6" name="Grafika 5" descr="Ikona schowka">
            <a:extLst>
              <a:ext uri="{FF2B5EF4-FFF2-40B4-BE49-F238E27FC236}">
                <a16:creationId xmlns:a16="http://schemas.microsoft.com/office/drawing/2014/main" id="{B2F968C3-3517-1F07-8784-7AC3797B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8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Diagram </a:t>
            </a:r>
            <a:r>
              <a:rPr lang="pl-PL" sz="3600" dirty="0" err="1"/>
              <a:t>przedsawiający</a:t>
            </a:r>
            <a:r>
              <a:rPr lang="pl-PL" sz="3600" dirty="0"/>
              <a:t> ideę obserwatora</a:t>
            </a:r>
          </a:p>
        </p:txBody>
      </p:sp>
      <p:pic>
        <p:nvPicPr>
          <p:cNvPr id="3" name="Grafika 2" descr="Ikona procesu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84C70ECB-4802-58F6-414D-07ACC5661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32803"/>
              </p:ext>
            </p:extLst>
          </p:nvPr>
        </p:nvGraphicFramePr>
        <p:xfrm>
          <a:off x="1801091" y="278662"/>
          <a:ext cx="2604654" cy="12496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04654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&lt;&lt;interfejs&gt;&gt;</a:t>
                      </a:r>
                    </a:p>
                    <a:p>
                      <a:pPr algn="ctr"/>
                      <a:r>
                        <a:rPr lang="pl-PL" sz="1400" dirty="0"/>
                        <a:t>Podmiot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/>
                        <a:t>zarejestrujObserwatora</a:t>
                      </a:r>
                      <a:r>
                        <a:rPr lang="pl-PL" sz="1400" dirty="0"/>
                        <a:t>()</a:t>
                      </a:r>
                    </a:p>
                    <a:p>
                      <a:pPr algn="ctr"/>
                      <a:r>
                        <a:rPr lang="pl-PL" sz="1400" dirty="0" err="1"/>
                        <a:t>usunObserwatora</a:t>
                      </a:r>
                      <a:r>
                        <a:rPr lang="pl-PL" sz="1400" dirty="0"/>
                        <a:t>()</a:t>
                      </a:r>
                    </a:p>
                    <a:p>
                      <a:pPr algn="ctr"/>
                      <a:r>
                        <a:rPr lang="pl-PL" sz="1400" dirty="0" err="1"/>
                        <a:t>powiadomObserwatorow</a:t>
                      </a:r>
                      <a:r>
                        <a:rPr lang="pl-PL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AE8C5B0-24B5-FE39-61C8-4CCF10AB9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66903"/>
              </p:ext>
            </p:extLst>
          </p:nvPr>
        </p:nvGraphicFramePr>
        <p:xfrm>
          <a:off x="7818584" y="278661"/>
          <a:ext cx="2604654" cy="124941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04654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622889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&lt;&lt;interfejs&gt;&gt;</a:t>
                      </a:r>
                    </a:p>
                    <a:p>
                      <a:pPr algn="ctr"/>
                      <a:r>
                        <a:rPr lang="pl-PL" sz="1400" dirty="0"/>
                        <a:t>Obserwator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62652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aktualizacja()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283A8ED-35D7-1AF7-F7E7-2342FBAD8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2708"/>
              </p:ext>
            </p:extLst>
          </p:nvPr>
        </p:nvGraphicFramePr>
        <p:xfrm>
          <a:off x="7818584" y="2963960"/>
          <a:ext cx="2604654" cy="146303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04654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429425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/>
                        <a:t>ObiektObserwator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1033614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aktualizacja()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B0B08FAC-8925-A53F-5270-7FED70237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55692"/>
              </p:ext>
            </p:extLst>
          </p:nvPr>
        </p:nvGraphicFramePr>
        <p:xfrm>
          <a:off x="1801091" y="2963961"/>
          <a:ext cx="2604654" cy="14630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04654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/>
                        <a:t>ObiektPodmiot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/>
                        <a:t>zarejestrujObserwatora</a:t>
                      </a:r>
                      <a:r>
                        <a:rPr lang="pl-PL" sz="1400" dirty="0"/>
                        <a:t>()</a:t>
                      </a:r>
                    </a:p>
                    <a:p>
                      <a:pPr algn="ctr"/>
                      <a:r>
                        <a:rPr lang="pl-PL" sz="1400" dirty="0" err="1"/>
                        <a:t>usunObserwatora</a:t>
                      </a:r>
                      <a:r>
                        <a:rPr lang="pl-PL" sz="1400" dirty="0"/>
                        <a:t>()</a:t>
                      </a:r>
                    </a:p>
                    <a:p>
                      <a:pPr algn="ctr"/>
                      <a:r>
                        <a:rPr lang="pl-PL" sz="1400" dirty="0" err="1"/>
                        <a:t>powiadomObserwatorow</a:t>
                      </a:r>
                      <a:r>
                        <a:rPr lang="pl-PL" sz="1400" dirty="0"/>
                        <a:t>()</a:t>
                      </a:r>
                    </a:p>
                    <a:p>
                      <a:pPr algn="ctr"/>
                      <a:r>
                        <a:rPr lang="pl-PL" sz="1400" dirty="0" err="1"/>
                        <a:t>pobierzStan</a:t>
                      </a:r>
                      <a:r>
                        <a:rPr lang="pl-PL" sz="1400" dirty="0"/>
                        <a:t>()</a:t>
                      </a:r>
                    </a:p>
                    <a:p>
                      <a:pPr algn="ctr"/>
                      <a:r>
                        <a:rPr lang="pl-PL" sz="1400" dirty="0" err="1"/>
                        <a:t>ustawStan</a:t>
                      </a:r>
                      <a:r>
                        <a:rPr lang="pl-PL" sz="1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DCD8F42B-C8F7-56C2-4F7C-C1FDB34DAD77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9120911" y="1528071"/>
            <a:ext cx="0" cy="1435889"/>
          </a:xfrm>
          <a:prstGeom prst="line">
            <a:avLst/>
          </a:prstGeom>
          <a:ln w="47625" cmpd="sng">
            <a:solidFill>
              <a:srgbClr val="FFFF0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803B7DD0-C749-762D-2E8E-9AC002AAF1A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05745" y="903366"/>
            <a:ext cx="3412839" cy="136"/>
          </a:xfrm>
          <a:prstGeom prst="straightConnector1">
            <a:avLst/>
          </a:prstGeom>
          <a:ln w="476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69BA78AF-E286-099B-990B-EAC6FBB2CF8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405745" y="3695479"/>
            <a:ext cx="3412839" cy="2"/>
          </a:xfrm>
          <a:prstGeom prst="straightConnector1">
            <a:avLst/>
          </a:prstGeom>
          <a:ln w="476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92F2DB6C-1E01-CC80-5EA0-3916FC7A70ED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103418" y="1528342"/>
            <a:ext cx="0" cy="1435619"/>
          </a:xfrm>
          <a:prstGeom prst="straightConnector1">
            <a:avLst/>
          </a:prstGeom>
          <a:ln w="47625">
            <a:solidFill>
              <a:srgbClr val="FFFF0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E3E9270-385D-3E6A-BD99-95490BDE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Podmiot interfejs 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1EC6758-8DC9-ECA1-A9E1-A74FE4DC45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Obiekty wykorzystują go do rejestrowania się w charakterze obserwatorów oraz do usunięcia swoich danych z listy obserwatorów.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4CBC29E5-DE49-C5DA-946C-F7DD435A072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23050" y="3283091"/>
          <a:ext cx="5130800" cy="1706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130800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67402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&lt;&lt;interfejs&gt;&gt;</a:t>
                      </a:r>
                    </a:p>
                    <a:p>
                      <a:pPr algn="ctr"/>
                      <a:r>
                        <a:rPr lang="pl-PL" sz="2000" dirty="0"/>
                        <a:t>Podmiot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951571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/>
                        <a:t>zarejestrujObserwatora</a:t>
                      </a:r>
                      <a:r>
                        <a:rPr lang="pl-PL" sz="2000" dirty="0"/>
                        <a:t>()</a:t>
                      </a:r>
                    </a:p>
                    <a:p>
                      <a:pPr algn="ctr"/>
                      <a:r>
                        <a:rPr lang="pl-PL" sz="2000" dirty="0" err="1"/>
                        <a:t>usunObserwatora</a:t>
                      </a:r>
                      <a:r>
                        <a:rPr lang="pl-PL" sz="2000" dirty="0"/>
                        <a:t>()</a:t>
                      </a:r>
                    </a:p>
                    <a:p>
                      <a:pPr algn="ctr"/>
                      <a:r>
                        <a:rPr lang="pl-PL" sz="2000" dirty="0" err="1"/>
                        <a:t>powiadomObserwatorow</a:t>
                      </a:r>
                      <a:r>
                        <a:rPr lang="pl-PL" sz="20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pic>
        <p:nvPicPr>
          <p:cNvPr id="2" name="Grafika 1" descr="Ikona kroków">
            <a:extLst>
              <a:ext uri="{FF2B5EF4-FFF2-40B4-BE49-F238E27FC236}">
                <a16:creationId xmlns:a16="http://schemas.microsoft.com/office/drawing/2014/main" id="{41D1A65E-53D2-AA02-685F-47404A34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E3E9270-385D-3E6A-BD99-95490BDE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Obiekt podmiot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1EC6758-8DC9-ECA1-A9E1-A74FE4DC4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291855" cy="430205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dirty="0"/>
              <a:t>Dany obiekt obserwowany zawsze musi posiadać zaimplementowany interfejs Podmiot. Oprócz metod pozwalających na zarejestrowanie i usunięcie obserwatora z listy, obiekt obserwowany ma także możliwość poinformowania obserwatorów o zmianie swojego stanu (poprzez metodę </a:t>
            </a:r>
            <a:r>
              <a:rPr lang="pl-PL" dirty="0" err="1"/>
              <a:t>powiadomObserwatorow</a:t>
            </a:r>
            <a:r>
              <a:rPr lang="pl-PL" dirty="0"/>
              <a:t>(). Oczywiście dany obiekt może także posiadać metody związane z ustawianiem i pobieraniem jego stanu (</a:t>
            </a:r>
            <a:r>
              <a:rPr lang="pl-PL" dirty="0" err="1"/>
              <a:t>pobierzStan</a:t>
            </a:r>
            <a:r>
              <a:rPr lang="pl-PL" dirty="0"/>
              <a:t>() oraz </a:t>
            </a:r>
            <a:r>
              <a:rPr lang="pl-PL" dirty="0" err="1"/>
              <a:t>ustawStan</a:t>
            </a:r>
            <a:r>
              <a:rPr lang="pl-PL" dirty="0"/>
              <a:t>()).</a:t>
            </a:r>
          </a:p>
        </p:txBody>
      </p:sp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B4CE5A7C-1776-A433-5C98-BFCA669B8E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7252626"/>
              </p:ext>
            </p:extLst>
          </p:nvPr>
        </p:nvGraphicFramePr>
        <p:xfrm>
          <a:off x="6623050" y="3131543"/>
          <a:ext cx="5130800" cy="200997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130800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362063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/>
                        <a:t>ObiektPodmiot</a:t>
                      </a:r>
                      <a:endParaRPr lang="pl-PL" sz="2000" dirty="0"/>
                    </a:p>
                  </a:txBody>
                  <a:tcPr marL="90589" marR="90589" marT="45294" marB="45294"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1378681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/>
                        <a:t>zarejestrujObserwatora</a:t>
                      </a:r>
                      <a:r>
                        <a:rPr lang="pl-PL" sz="2000" dirty="0"/>
                        <a:t>()</a:t>
                      </a:r>
                    </a:p>
                    <a:p>
                      <a:pPr algn="ctr"/>
                      <a:r>
                        <a:rPr lang="pl-PL" sz="2000" dirty="0" err="1"/>
                        <a:t>usunObserwatora</a:t>
                      </a:r>
                      <a:r>
                        <a:rPr lang="pl-PL" sz="2000" dirty="0"/>
                        <a:t>()</a:t>
                      </a:r>
                    </a:p>
                    <a:p>
                      <a:pPr algn="ctr"/>
                      <a:r>
                        <a:rPr lang="pl-PL" sz="2000" dirty="0" err="1"/>
                        <a:t>powiadomObserwatorow</a:t>
                      </a:r>
                      <a:r>
                        <a:rPr lang="pl-PL" sz="2000" dirty="0"/>
                        <a:t>()</a:t>
                      </a:r>
                    </a:p>
                    <a:p>
                      <a:pPr algn="ctr"/>
                      <a:r>
                        <a:rPr lang="pl-PL" sz="2000" dirty="0" err="1"/>
                        <a:t>pobierzStan</a:t>
                      </a:r>
                      <a:r>
                        <a:rPr lang="pl-PL" sz="2000" dirty="0"/>
                        <a:t>()</a:t>
                      </a:r>
                    </a:p>
                    <a:p>
                      <a:pPr algn="ctr"/>
                      <a:r>
                        <a:rPr lang="pl-PL" sz="2000" dirty="0" err="1"/>
                        <a:t>ustawStan</a:t>
                      </a:r>
                      <a:r>
                        <a:rPr lang="pl-PL" sz="2000" dirty="0"/>
                        <a:t>()</a:t>
                      </a:r>
                    </a:p>
                  </a:txBody>
                  <a:tcPr marL="90589" marR="90589" marT="45294" marB="45294"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pic>
        <p:nvPicPr>
          <p:cNvPr id="19" name="Grafika 18" descr="Ikona kroków">
            <a:extLst>
              <a:ext uri="{FF2B5EF4-FFF2-40B4-BE49-F238E27FC236}">
                <a16:creationId xmlns:a16="http://schemas.microsoft.com/office/drawing/2014/main" id="{A4EB3C09-9B5B-26CC-C535-E5A91BD7C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7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E3E9270-385D-3E6A-BD99-95490BDE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Interfejs obserwator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1EC6758-8DC9-ECA1-A9E1-A74FE4DC4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792399" cy="3599316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Wszystkie obiekty będące potencjalnymi obserwatorami muszą implementować interfejs Obserwator. Ten interfejs posiada tylko jedną metodę aktualizacja(), która jest wywoływana, kiedy Podmiot zmieni swój stan.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4CBC29E5-DE49-C5DA-946C-F7DD435A07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0149569"/>
              </p:ext>
            </p:extLst>
          </p:nvPr>
        </p:nvGraphicFramePr>
        <p:xfrm>
          <a:off x="6623050" y="3283091"/>
          <a:ext cx="5130800" cy="165261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130800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67402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&lt;&lt;interfejs&gt;&gt;</a:t>
                      </a:r>
                    </a:p>
                    <a:p>
                      <a:pPr algn="ctr"/>
                      <a:r>
                        <a:rPr lang="pl-PL" sz="2000" dirty="0"/>
                        <a:t>Obserwator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951571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aktualizacja()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pic>
        <p:nvPicPr>
          <p:cNvPr id="2" name="Grafika 1" descr="Ikona kroków">
            <a:extLst>
              <a:ext uri="{FF2B5EF4-FFF2-40B4-BE49-F238E27FC236}">
                <a16:creationId xmlns:a16="http://schemas.microsoft.com/office/drawing/2014/main" id="{37D3D93C-815B-80BC-53E0-D4CA44654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2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E3E9270-385D-3E6A-BD99-95490BDE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Objaśnienie tabeli – Obiekt obserwator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1EC6758-8DC9-ECA1-A9E1-A74FE4DC4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5415680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Poszczególne obiekty obserwujące mogą być obiektami dowolnej klasy, która posiada zaimplementowany interfejs Obserwator. Aby otrzymywać kolejne powiadomienia, każdy obiekt obserwujący musi się zarejestrować </a:t>
            </a:r>
            <a:br>
              <a:rPr lang="pl-PL" dirty="0"/>
            </a:br>
            <a:r>
              <a:rPr lang="pl-PL" dirty="0"/>
              <a:t>u danego obiektu obserwowanego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4CBC29E5-DE49-C5DA-946C-F7DD435A07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4995733"/>
              </p:ext>
            </p:extLst>
          </p:nvPr>
        </p:nvGraphicFramePr>
        <p:xfrm>
          <a:off x="6623050" y="3283091"/>
          <a:ext cx="5130800" cy="16256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130800">
                  <a:extLst>
                    <a:ext uri="{9D8B030D-6E8A-4147-A177-3AD203B41FA5}">
                      <a16:colId xmlns:a16="http://schemas.microsoft.com/office/drawing/2014/main" val="3586632830"/>
                    </a:ext>
                  </a:extLst>
                </a:gridCol>
              </a:tblGrid>
              <a:tr h="67402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/>
                        <a:t>ObiektObserwator</a:t>
                      </a:r>
                      <a:endParaRPr lang="pl-P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0558"/>
                  </a:ext>
                </a:extLst>
              </a:tr>
              <a:tr h="951571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aktualizacja()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3322"/>
                  </a:ext>
                </a:extLst>
              </a:tr>
            </a:tbl>
          </a:graphicData>
        </a:graphic>
      </p:graphicFrame>
      <p:pic>
        <p:nvPicPr>
          <p:cNvPr id="2" name="Grafika 1" descr="Ikona kroków">
            <a:extLst>
              <a:ext uri="{FF2B5EF4-FFF2-40B4-BE49-F238E27FC236}">
                <a16:creationId xmlns:a16="http://schemas.microsoft.com/office/drawing/2014/main" id="{26E26B19-3EE5-C4C7-D65C-02CBA4869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594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209238_TF67421116_Win32" id="{2C4F37E7-0225-4710-97D6-5F4A93B3A43A}" vid="{E5AD9F53-13EB-4E50-9878-C67244881DD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A2FA0FF3D4840894F92F1375EE441" ma:contentTypeVersion="11" ma:contentTypeDescription="Create a new document." ma:contentTypeScope="" ma:versionID="0e4db450b07994507f36c5834bb898b8">
  <xsd:schema xmlns:xsd="http://www.w3.org/2001/XMLSchema" xmlns:xs="http://www.w3.org/2001/XMLSchema" xmlns:p="http://schemas.microsoft.com/office/2006/metadata/properties" xmlns:ns3="d8c1f937-9e9e-4b54-b8ac-6d64bc5bc571" xmlns:ns4="fb5f9d6d-f276-4ef9-9244-ec729f26c57c" targetNamespace="http://schemas.microsoft.com/office/2006/metadata/properties" ma:root="true" ma:fieldsID="ab87c040a943dd010831df00b59e15d5" ns3:_="" ns4:_="">
    <xsd:import namespace="d8c1f937-9e9e-4b54-b8ac-6d64bc5bc571"/>
    <xsd:import namespace="fb5f9d6d-f276-4ef9-9244-ec729f26c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1f937-9e9e-4b54-b8ac-6d64bc5bc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f9d6d-f276-4ef9-9244-ec729f26c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09BDBF-E178-462D-8B6E-D6ECFDD8B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c1f937-9e9e-4b54-b8ac-6d64bc5bc571"/>
    <ds:schemaRef ds:uri="fb5f9d6d-f276-4ef9-9244-ec729f26c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A8909-6716-4D0F-A7DA-662C602D00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ECF039-3392-4C5C-A782-070D66975C8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b5f9d6d-f276-4ef9-9244-ec729f26c57c"/>
    <ds:schemaRef ds:uri="http://purl.org/dc/terms/"/>
    <ds:schemaRef ds:uri="d8c1f937-9e9e-4b54-b8ac-6d64bc5bc571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Refleksja na temat uczenia się </Template>
  <TotalTime>570</TotalTime>
  <Words>1070</Words>
  <Application>Microsoft Office PowerPoint</Application>
  <PresentationFormat>Panoramiczny</PresentationFormat>
  <Paragraphs>119</Paragraphs>
  <Slides>22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Source Sans Pro</vt:lpstr>
      <vt:lpstr>Tahoma</vt:lpstr>
      <vt:lpstr>Trebuchet MS</vt:lpstr>
      <vt:lpstr>Berlin</vt:lpstr>
      <vt:lpstr>Wzorzec projektowy OBSERWATOR 👀</vt:lpstr>
      <vt:lpstr>Czym jest obserwator?</vt:lpstr>
      <vt:lpstr>Jak to działa?</vt:lpstr>
      <vt:lpstr>Idea wzorca projektowego</vt:lpstr>
      <vt:lpstr>Diagram przedsawiający ideę obserwatora</vt:lpstr>
      <vt:lpstr>Podmiot interfejs </vt:lpstr>
      <vt:lpstr>Obiekt podmiot</vt:lpstr>
      <vt:lpstr>Interfejs obserwator</vt:lpstr>
      <vt:lpstr>Objaśnienie tabeli – Obiekt obserwator</vt:lpstr>
      <vt:lpstr>Prezentacja programu PowerPoint</vt:lpstr>
      <vt:lpstr>Przykłady zastosowania wzorca w życiu</vt:lpstr>
      <vt:lpstr>PROGRAM INFORMUJĄCY KLIENTA  O ZNIŻKACH CEN NA ARTYKUŁY BUDOWLANE</vt:lpstr>
      <vt:lpstr>Omówienie fragmentów kodu</vt:lpstr>
      <vt:lpstr>Omówienie fragmentów kodu</vt:lpstr>
      <vt:lpstr>Omówienie fragmentów kodu</vt:lpstr>
      <vt:lpstr>Omówienie fragmentów kodu</vt:lpstr>
      <vt:lpstr>Omówienie fragmentów kodu</vt:lpstr>
      <vt:lpstr>Omówienie fragmentów kodu</vt:lpstr>
      <vt:lpstr>Omówienie fragmentów kodu</vt:lpstr>
      <vt:lpstr>Efekt działania</vt:lpstr>
      <vt:lpstr>Bibliografia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Wzorzec projektowy OBSERWATOR</dc:title>
  <dc:creator>Rzepiela Filip</dc:creator>
  <cp:lastModifiedBy>Rzepiela Filip</cp:lastModifiedBy>
  <cp:revision>3</cp:revision>
  <dcterms:created xsi:type="dcterms:W3CDTF">2022-11-07T10:31:41Z</dcterms:created>
  <dcterms:modified xsi:type="dcterms:W3CDTF">2022-11-08T17:34:47Z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0x0101008B9A2FA0FF3D4840894F92F1375EE441</vt:lpwstr>
  </property>
</Properties>
</file>