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9" r:id="rId9"/>
    <p:sldId id="270" r:id="rId10"/>
    <p:sldId id="271" r:id="rId11"/>
    <p:sldId id="264" r:id="rId12"/>
    <p:sldId id="265" r:id="rId13"/>
    <p:sldId id="266" r:id="rId14"/>
    <p:sldId id="272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15D7C-120B-48FD-A38B-C1B658DF0B30}" type="datetimeFigureOut">
              <a:rPr lang="pl-PL" smtClean="0"/>
              <a:t>12.05.2021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444C-ABBC-4BF8-9E27-B176A07CDC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40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444C-ABBC-4BF8-9E27-B176A07CDCE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71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C50BD8-384F-4C51-ACB8-EB00F4CCB14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79373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29D4-BA46-4F17-BDE5-F036F2C14133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001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B2AF-0366-4C3F-91D6-CD9C173984C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35475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AFE-E8E8-4961-B4D3-9B7C20C4891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024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6E9B-81F0-4DA8-AC83-659B26ADB0B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357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2492-1EC1-4E7C-B778-65E004EA7B06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289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70-4903-4885-8668-486A0843C758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900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55ED-7FFC-4BBF-8082-B453116B62ED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23845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841-F8A8-4885-A9D9-E0CDE0DAD0E4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4240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C2A6-390F-4681-A6EA-2CE3519B356E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399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7DBA-DA4E-48B8-8136-BB4C9E86D84A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7013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C849508-9836-4EFC-B0EB-E0C23DFAB7B2}" type="datetime1">
              <a:rPr lang="en-US" smtClean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MPICH" TargetMode="External"/><Relationship Id="rId2" Type="http://schemas.openxmlformats.org/officeDocument/2006/relationships/hyperlink" Target="https://pl.wikipedia.org/wiki/Message_Passing_Interfa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ROZPROSZONE</a:t>
            </a:r>
            <a:br>
              <a:rPr lang="pl-PL" dirty="0"/>
            </a:br>
            <a:r>
              <a:rPr lang="pl-PL" dirty="0"/>
              <a:t>Message </a:t>
            </a:r>
            <a:r>
              <a:rPr lang="pl-PL" dirty="0" err="1"/>
              <a:t>Passing</a:t>
            </a:r>
            <a:r>
              <a:rPr lang="pl-PL" dirty="0"/>
              <a:t> Interface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Opracował:</a:t>
            </a:r>
            <a:br>
              <a:rPr lang="pl-PL" dirty="0" smtClean="0"/>
            </a:br>
            <a:r>
              <a:rPr lang="pl-PL" dirty="0" smtClean="0"/>
              <a:t>Filip Rzepiela </a:t>
            </a:r>
            <a:br>
              <a:rPr lang="pl-PL" dirty="0" smtClean="0"/>
            </a:br>
            <a:r>
              <a:rPr lang="pl-PL" dirty="0" smtClean="0"/>
              <a:t>Grupa L3 II/IS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7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jakie funkcje ma </a:t>
            </a:r>
            <a:r>
              <a:rPr lang="pl-PL" dirty="0" err="1" smtClean="0"/>
              <a:t>mpi</a:t>
            </a:r>
            <a:r>
              <a:rPr lang="pl-PL" dirty="0" smtClean="0"/>
              <a:t>? Ciąg dalszy…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sz="2400" dirty="0"/>
              <a:t>Charakterystyczna jest tu również synchronizacja węzłów oraz identyfikacja używanego procesora, do którego jest przypisany proces, jak i dostępność sąsiadujących procesów w logicznej topologii.</a:t>
            </a:r>
          </a:p>
          <a:p>
            <a:pPr algn="just"/>
            <a:r>
              <a:rPr lang="pl-PL" sz="2400" dirty="0"/>
              <a:t> Operacje typu punkt w punkt obsługiwane są w trybach synchronicznym, asynchronicznym lub poprzez bufor.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58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IMPLEMENTACJE MPI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Standard MPI pozwala na implementację w wielu różnych językach programowania, choć te implementację różnią się one od siebie. Standard MPI jest szeroko rozpowszechniony w takich językach jak </a:t>
            </a:r>
            <a:r>
              <a:rPr lang="pl-PL" dirty="0" err="1"/>
              <a:t>Pyrhon</a:t>
            </a:r>
            <a:r>
              <a:rPr lang="pl-PL" dirty="0"/>
              <a:t>, Perl, C, C++ czy Java. Także język MATLAB-a korzysta z różnych elementów MPI.</a:t>
            </a:r>
          </a:p>
          <a:p>
            <a:pPr algn="just"/>
            <a:r>
              <a:rPr lang="pl-PL" dirty="0"/>
              <a:t>Standard operacji MPI jest używany, także w sprzęcie jak np. mikroukłady kości RAM.</a:t>
            </a:r>
          </a:p>
          <a:p>
            <a:endParaRPr lang="pl-PL" dirty="0"/>
          </a:p>
        </p:txBody>
      </p:sp>
      <p:pic>
        <p:nvPicPr>
          <p:cNvPr id="3074" name="Picture 2" descr="👨‍💻 IT-Experte-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518" y="384048"/>
            <a:ext cx="1389482" cy="13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6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MPICH </a:t>
            </a:r>
            <a:r>
              <a:rPr lang="pl-PL" dirty="0" smtClean="0"/>
              <a:t>– co to takiego?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MPICH to darmowa i przenośna implementacja standardu MPI zrealizowana w </a:t>
            </a:r>
            <a:r>
              <a:rPr lang="pl-PL" dirty="0" err="1"/>
              <a:t>Argonne</a:t>
            </a:r>
            <a:r>
              <a:rPr lang="pl-PL" dirty="0"/>
              <a:t> </a:t>
            </a:r>
            <a:r>
              <a:rPr lang="pl-PL" dirty="0" err="1"/>
              <a:t>National</a:t>
            </a:r>
            <a:r>
              <a:rPr lang="pl-PL" dirty="0"/>
              <a:t> </a:t>
            </a:r>
            <a:r>
              <a:rPr lang="pl-PL" dirty="0" err="1"/>
              <a:t>Laboratory</a:t>
            </a:r>
            <a:r>
              <a:rPr lang="pl-PL" dirty="0"/>
              <a:t>, ośrodku prowadzącym badania nad przetwarzaniem rozproszonym.</a:t>
            </a:r>
          </a:p>
          <a:p>
            <a:pPr algn="just"/>
            <a:r>
              <a:rPr lang="pl-PL" dirty="0"/>
              <a:t>Dostępna jest wersja dla platform UNIX jak i Windows, dla kompilatorów Fortran 77 i C.</a:t>
            </a:r>
          </a:p>
          <a:p>
            <a:pPr algn="just"/>
            <a:r>
              <a:rPr lang="pl-PL" dirty="0"/>
              <a:t>Biblioteka zawiera funkcje konieczne do uruchomienia, przesyłania komunikatów, synchronizacji i zakończenia programu. </a:t>
            </a:r>
          </a:p>
          <a:p>
            <a:pPr algn="just"/>
            <a:r>
              <a:rPr lang="pl-PL" dirty="0"/>
              <a:t>Możliwe jest przenoszenie programów na inne komputery.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46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czym charakteryzuje się </a:t>
            </a:r>
            <a:r>
              <a:rPr lang="pl-PL" dirty="0" err="1" smtClean="0"/>
              <a:t>mpich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MPICH jest implementacją biblioteki sterowania procesem obliczeń równoległych na maszyny klasy PC. Protokół ten przeznaczony jest do sterowania procesem obliczeń równoległych w sieciach rozproszonych. Biblioteka procedur MPICH jest dostępna bezpłatnie. Najnowsza wersja tej biblioteki MPICH2 poza zapewnieniem bardziej wydajnych mechanizmów komunikacji posiada dodatkowo: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l-PL" dirty="0"/>
              <a:t>wsparcie dla komunikacji jednostronnej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l-PL" dirty="0"/>
              <a:t>rozszerzoną funkcjonalność MPI-IO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43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TYPY DANYCH MPICH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https://cdn.discordapp.com/attachments/788085913007292416/841950474697048084/unknow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31" y="2439987"/>
            <a:ext cx="7458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👨‍💻 IT-Experte-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518" y="384048"/>
            <a:ext cx="1389482" cy="138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53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</a:t>
            </a:r>
            <a:r>
              <a:rPr lang="pl-PL" dirty="0">
                <a:hlinkClick r:id="rId2"/>
              </a:rPr>
              <a:t>://</a:t>
            </a:r>
            <a:r>
              <a:rPr lang="pl-PL" dirty="0" smtClean="0">
                <a:hlinkClick r:id="rId2"/>
              </a:rPr>
              <a:t>pl.wikipedia.org/wiki/Message_Passing_Interface</a:t>
            </a:r>
            <a:endParaRPr lang="pl-PL" dirty="0" smtClean="0"/>
          </a:p>
          <a:p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pl.wikipedia.org/wiki/MPICH</a:t>
            </a:r>
            <a:r>
              <a:rPr lang="pl-PL" sz="2400" dirty="0" smtClean="0"/>
              <a:t> </a:t>
            </a:r>
            <a:endParaRPr lang="pl-PL" dirty="0" smtClean="0"/>
          </a:p>
          <a:p>
            <a:r>
              <a:rPr lang="pl-PL" dirty="0"/>
              <a:t>Wykład </a:t>
            </a:r>
            <a:r>
              <a:rPr lang="pl-PL" dirty="0" smtClean="0"/>
              <a:t>opracowany przez dr. Grzegorz Litawa</a:t>
            </a:r>
            <a:endParaRPr lang="pl-PL" dirty="0">
              <a:latin typeface="Arial" panose="020B0604020202020204" pitchFamily="34" charset="0"/>
            </a:endParaRPr>
          </a:p>
          <a:p>
            <a:endParaRPr lang="pl-PL" dirty="0"/>
          </a:p>
        </p:txBody>
      </p:sp>
      <p:pic>
        <p:nvPicPr>
          <p:cNvPr id="4098" name="Picture 2" descr="📚 Books Emo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15" y="384048"/>
            <a:ext cx="1390008" cy="130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90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 👏👏</a:t>
            </a:r>
            <a:r>
              <a:rPr lang="pl-PL" dirty="0"/>
              <a:t>👏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48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Parę słów wstępu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Programowania dzielą się na trzy główne przetwarzania w których możemy dostrzec spore różnice. Są to: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l-PL" dirty="0"/>
              <a:t>Przetwarzanie równoległe gdzie do wykonania jednego problemu jest wykonywanych wiele obliczeń w tym samym czasie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l-PL" dirty="0"/>
              <a:t>Przetwarzanie współbieżne gdzie przed zakończeniem jednego procesu obliczeń rozpoczyna się drugi (przeplatanie fragmentów zadań)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l-PL" dirty="0"/>
              <a:t>Przetwarzanie rozproszone gdzie jedna informacja jest jednocześnie obrabiana przez wiele procesorów, połączonych ze sobą w sieć. Wykonują one obliczenia poszczególnych etapów osobno po czym odsyłają wyniki do jednego wspólnego centrum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l-PL" dirty="0"/>
          </a:p>
        </p:txBody>
      </p:sp>
      <p:pic>
        <p:nvPicPr>
          <p:cNvPr id="2052" name="Picture 4" descr="Eyes Emoji [Free Download All Emojis] | Emoji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070" y="671511"/>
            <a:ext cx="1192783" cy="9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90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rozproszone </a:t>
            </a:r>
            <a:r>
              <a:rPr lang="pl-PL" dirty="0" smtClean="0"/>
              <a:t>MPI – Co to takiego?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7095" y="2277374"/>
            <a:ext cx="10923456" cy="3994030"/>
          </a:xfrm>
        </p:spPr>
        <p:txBody>
          <a:bodyPr>
            <a:normAutofit/>
          </a:bodyPr>
          <a:lstStyle/>
          <a:p>
            <a:pPr algn="just"/>
            <a:r>
              <a:rPr lang="pl-PL" b="1" dirty="0" smtClean="0"/>
              <a:t>Programowanie Rozproszone </a:t>
            </a:r>
            <a:r>
              <a:rPr lang="pl-PL" b="1" dirty="0"/>
              <a:t>MPI (Message </a:t>
            </a:r>
            <a:r>
              <a:rPr lang="pl-PL" b="1" dirty="0" err="1"/>
              <a:t>Passing</a:t>
            </a:r>
            <a:r>
              <a:rPr lang="pl-PL" b="1" dirty="0"/>
              <a:t> Interface) </a:t>
            </a:r>
            <a:r>
              <a:rPr lang="pl-PL" dirty="0" smtClean="0"/>
              <a:t>- wieloplatformowy interfejs wykorzystywany </a:t>
            </a:r>
            <a:r>
              <a:rPr lang="pl-PL" dirty="0"/>
              <a:t>do przesyłania komunikatów pomiędzy procesami programów równoległych. </a:t>
            </a:r>
            <a:endParaRPr lang="pl-PL" dirty="0" smtClean="0"/>
          </a:p>
          <a:p>
            <a:pPr algn="just"/>
            <a:r>
              <a:rPr lang="pl-PL" dirty="0"/>
              <a:t>Interfejs ten został zaprojektowany z myślą o funkcjonowaniu niezależnym od używanej platformy sprzętowej. Transfer danych pomiędzy procesami odbywa się przez sieć</a:t>
            </a:r>
            <a:r>
              <a:rPr lang="pl-PL" dirty="0" smtClean="0"/>
              <a:t>.</a:t>
            </a:r>
            <a:endParaRPr lang="pl-PL" dirty="0"/>
          </a:p>
          <a:p>
            <a:pPr algn="just"/>
            <a:r>
              <a:rPr lang="pl-PL" dirty="0"/>
              <a:t>Jako ciekawostkę warto dodać, że mimo rekomendacji standardu dla systemów z pamięcią dzieloną - tzn. że może korzystać wiele programów jednocześnie-  jest uruchamiana także w systemach z pamięcią wspólną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681" y="480109"/>
            <a:ext cx="1295760" cy="1295760"/>
          </a:xfrm>
          <a:prstGeom prst="rect">
            <a:avLst/>
          </a:prstGeom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598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wygląda budowa </a:t>
            </a:r>
            <a:r>
              <a:rPr lang="pl-PL" dirty="0" err="1" smtClean="0"/>
              <a:t>mpi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1024128" y="1897812"/>
            <a:ext cx="9720071" cy="4023360"/>
          </a:xfrm>
        </p:spPr>
        <p:txBody>
          <a:bodyPr/>
          <a:lstStyle/>
          <a:p>
            <a:pPr algn="just"/>
            <a:r>
              <a:rPr lang="pl-PL" dirty="0"/>
              <a:t>Program w MPI składa się z niezależnych procesów operujących na różnych danych (MIMD). Każdy proces wykonuje się we własnej przestrzeni adresowej, </a:t>
            </a:r>
            <a:r>
              <a:rPr lang="pl-PL" dirty="0" smtClean="0"/>
              <a:t>jednakże </a:t>
            </a:r>
            <a:r>
              <a:rPr lang="pl-PL" dirty="0"/>
              <a:t>wykorzystanie pamięci współdzielonej też jest możliwe. </a:t>
            </a:r>
          </a:p>
          <a:p>
            <a:pPr algn="just"/>
            <a:r>
              <a:rPr lang="pl-PL" dirty="0"/>
              <a:t>MPI należy do piątej (lub wyższej) warstwy modelu OSI, co nie przeszkadza w fakcie, że jego implementację mogą pokrywać większość warstw modelu z gniazdem oraz TCP użytym jako warstwa transportowa.</a:t>
            </a:r>
          </a:p>
          <a:p>
            <a:endParaRPr lang="pl-PL" dirty="0"/>
          </a:p>
        </p:txBody>
      </p:sp>
      <p:pic>
        <p:nvPicPr>
          <p:cNvPr id="1026" name="Picture 2" descr="👷 Construction Worker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04" y="377352"/>
            <a:ext cx="1272396" cy="127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i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10452"/>
              </p:ext>
            </p:extLst>
          </p:nvPr>
        </p:nvGraphicFramePr>
        <p:xfrm>
          <a:off x="3359439" y="4117800"/>
          <a:ext cx="5049448" cy="197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4" imgW="7072920" imgH="2768040" progId="Photoshop.Image.13">
                  <p:embed/>
                </p:oleObj>
              </mc:Choice>
              <mc:Fallback>
                <p:oleObj name="Image" r:id="rId4" imgW="7072920" imgH="2768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9439" y="4117800"/>
                        <a:ext cx="5049448" cy="1976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2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może teraz o własnościach </a:t>
            </a:r>
            <a:r>
              <a:rPr lang="pl-PL" dirty="0" err="1" smtClean="0"/>
              <a:t>mpi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sz="2400" dirty="0" smtClean="0"/>
              <a:t>MPI posiada następujące własności: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l-PL" sz="2000" dirty="0"/>
              <a:t>umożliwia efektywną komunikację bez obciążania procesora operacjami kopiowania pamięci</a:t>
            </a:r>
            <a:r>
              <a:rPr lang="pl-PL" sz="2000" dirty="0" smtClean="0"/>
              <a:t>,</a:t>
            </a:r>
            <a:endParaRPr lang="pl-PL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l-PL" sz="2000" dirty="0"/>
              <a:t>udostępnia funkcje dla języków C/C++, Fortran oraz Ada</a:t>
            </a:r>
            <a:r>
              <a:rPr lang="pl-PL" sz="2000" dirty="0" smtClean="0"/>
              <a:t>,</a:t>
            </a:r>
            <a:endParaRPr lang="pl-PL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l-PL" sz="2000" dirty="0"/>
              <a:t>definiowany interfejs zbliżony do standardów takich jak: PVM, NX czy Express,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sz="2000" dirty="0"/>
              <a:t>udostępnia mechanizmy komunikacji punkt – punkt oraz grupowej,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sz="2000" dirty="0"/>
              <a:t>może być używany na wielu platformach, tak równoległych jak i skalarnych, bez większych zmian w sposobie </a:t>
            </a:r>
            <a:r>
              <a:rPr lang="pl-PL" sz="2000" dirty="0" smtClean="0"/>
              <a:t>działania</a:t>
            </a:r>
            <a:endParaRPr lang="pl-PL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l-PL" sz="2000" dirty="0"/>
              <a:t>specyfikacja udostępnia hermetyczny interfejs programistyczny co pozwala na skupienie się na samej komunikacji, bez wnikania w szczegóły implementacji biblioteki i obsługi </a:t>
            </a:r>
            <a:r>
              <a:rPr lang="pl-PL" sz="2000" dirty="0" smtClean="0"/>
              <a:t>błędów</a:t>
            </a:r>
            <a:endParaRPr lang="pl-PL" sz="2000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558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zalety ma </a:t>
            </a:r>
            <a:r>
              <a:rPr lang="pl-PL" dirty="0" err="1" smtClean="0"/>
              <a:t>mpi</a:t>
            </a:r>
            <a:r>
              <a:rPr lang="pl-PL" dirty="0" smtClean="0"/>
              <a:t>?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Do zalet MPI zaliczamy: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dobra efektywność w systemach wieloprocesorowych,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dobra dokumentacja,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bogata biblioteka funkcji,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posiada status public </a:t>
            </a:r>
            <a:r>
              <a:rPr lang="pl-PL" dirty="0" err="1"/>
              <a:t>domain</a:t>
            </a:r>
            <a:r>
              <a:rPr lang="pl-PL" dirty="0"/>
              <a:t>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przyjął się jako standard.</a:t>
            </a:r>
          </a:p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914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CZY MPI MA WADY?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 smtClean="0"/>
              <a:t>Tak, do wad MPI zaliczamy: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statyczna konfiguracja jednostek przetwarzających,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statyczna struktura procesów w trakcie realizacji programu (dotyczy to implementacji opartych na MPI-1). Wersja MPI-2 (wspierana </a:t>
            </a:r>
            <a:r>
              <a:rPr lang="pl-PL" dirty="0" err="1"/>
              <a:t>np</a:t>
            </a:r>
            <a:r>
              <a:rPr lang="pl-PL" dirty="0"/>
              <a:t> przez LAM 7.0.4) umożliwia dynamiczne zarządzanie strukturą procesów biorących udział w obliczeniach – </a:t>
            </a:r>
            <a:r>
              <a:rPr lang="pl-PL" dirty="0" err="1"/>
              <a:t>MPI_Spawn</a:t>
            </a:r>
            <a:r>
              <a:rPr lang="pl-PL" dirty="0"/>
              <a:t>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l-PL" dirty="0"/>
              <a:t>Brak wielowątkowości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35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jakie funkcje ma </a:t>
            </a:r>
            <a:r>
              <a:rPr lang="pl-PL" dirty="0" err="1" smtClean="0"/>
              <a:t>mpi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24129" y="2193389"/>
            <a:ext cx="9720071" cy="4023360"/>
          </a:xfrm>
        </p:spPr>
        <p:txBody>
          <a:bodyPr/>
          <a:lstStyle/>
          <a:p>
            <a:pPr algn="just"/>
            <a:r>
              <a:rPr lang="pl-PL" sz="2400" dirty="0"/>
              <a:t>Interfejs MPI ma na celu dostarczenie wirtualnej topologii, synchronizacji oraz zapewnienie komunikacji pomiędzy zestawem procesów (które zostały przypisane do węzłów/serwerów/instancji komputerów) w niezależny od języka sposób, przy podobnej do niego składni. </a:t>
            </a:r>
          </a:p>
          <a:p>
            <a:pPr algn="just"/>
            <a:r>
              <a:rPr lang="pl-PL" sz="2400" dirty="0"/>
              <a:t>Programy MPI zawsze współpracują z procesami, aczkolwiek programiści powszechnie odnoszą się do procesów jako procesorów.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9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 jakie funkcje ma </a:t>
            </a:r>
            <a:r>
              <a:rPr lang="pl-PL" dirty="0" err="1" smtClean="0"/>
              <a:t>mpi</a:t>
            </a:r>
            <a:r>
              <a:rPr lang="pl-PL" dirty="0" smtClean="0"/>
              <a:t>? Ciąg dalszy…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sz="2400" dirty="0"/>
              <a:t>Zazwyczaj dla uzyskania maksymalnej wydajności, każdy CPU (lub rdzeń w wielordzeniowym procesorze) ma przypisany pojedynczy proces. Przypisanie to ma miejsce w czasie rzeczywistym przez agenta, który uruchamia program MPI (zazwyczaj nazywany </a:t>
            </a:r>
            <a:r>
              <a:rPr lang="pl-PL" sz="2400" dirty="0" err="1"/>
              <a:t>mpirun</a:t>
            </a:r>
            <a:r>
              <a:rPr lang="pl-PL" sz="2400" dirty="0"/>
              <a:t> lub </a:t>
            </a:r>
            <a:r>
              <a:rPr lang="pl-PL" sz="2400" dirty="0" err="1"/>
              <a:t>mpiexec</a:t>
            </a:r>
            <a:r>
              <a:rPr lang="pl-PL" sz="2400" dirty="0"/>
              <a:t>).</a:t>
            </a:r>
          </a:p>
          <a:p>
            <a:pPr algn="just"/>
            <a:r>
              <a:rPr lang="pl-PL" sz="2400" dirty="0"/>
              <a:t>Biblioteka funkcji MPI zawiera (ale nie jest ograniczona do) operacji: punkt w punkt, typu </a:t>
            </a:r>
            <a:r>
              <a:rPr lang="pl-PL" sz="2400" dirty="0" err="1"/>
              <a:t>randezvous</a:t>
            </a:r>
            <a:r>
              <a:rPr lang="pl-PL" sz="2400" dirty="0"/>
              <a:t> oraz wysyłania/odbierania. Dostępne topologie logiczne to kartezjańska oraz oparta na grafie. Dane mogą być wymieniane pomiędzy parami procesów (operacje wysyłania/odbierania), występuje możliwość łączenia częściowych wyników obliczeń (operacje rozbijania i łączenia).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21" y="454230"/>
            <a:ext cx="1295760" cy="1295760"/>
          </a:xfrm>
          <a:prstGeom prst="rect">
            <a:avLst/>
          </a:prstGeom>
        </p:spPr>
      </p:pic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29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768</Words>
  <Application>Microsoft Office PowerPoint</Application>
  <PresentationFormat>Panoramiczny</PresentationFormat>
  <Paragraphs>78</Paragraphs>
  <Slides>16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</vt:lpstr>
      <vt:lpstr>Wingdings 3</vt:lpstr>
      <vt:lpstr>Integralny</vt:lpstr>
      <vt:lpstr>Image</vt:lpstr>
      <vt:lpstr>PROGRAMOWANIE ROZPROSZONE Message Passing Interface</vt:lpstr>
      <vt:lpstr>Parę słów wstępu</vt:lpstr>
      <vt:lpstr>Programowanie rozproszone MPI – Co to takiego? </vt:lpstr>
      <vt:lpstr>Jak wygląda budowa mpi?</vt:lpstr>
      <vt:lpstr>To może teraz o własnościach mpi</vt:lpstr>
      <vt:lpstr>Jakie zalety ma mpi?</vt:lpstr>
      <vt:lpstr>A CZY MPI MA WADY?</vt:lpstr>
      <vt:lpstr>A jakie funkcje ma mpi?</vt:lpstr>
      <vt:lpstr>A jakie funkcje ma mpi? Ciąg dalszy…</vt:lpstr>
      <vt:lpstr>A jakie funkcje ma mpi? Ciąg dalszy…</vt:lpstr>
      <vt:lpstr>IMPLEMENTACJE MPI</vt:lpstr>
      <vt:lpstr>MPICH – co to takiego?</vt:lpstr>
      <vt:lpstr>A czym charakteryzuje się mpich?</vt:lpstr>
      <vt:lpstr>PODSTAWOWE TYPY DANYCH MPICH</vt:lpstr>
      <vt:lpstr>Źródła</vt:lpstr>
      <vt:lpstr>DZIĘKUJĘ ZA UWAGĘ 👏👏👏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ROZPROSZONE</dc:title>
  <dc:creator>Filip Rzepiela</dc:creator>
  <cp:lastModifiedBy>Filip Rzepiela</cp:lastModifiedBy>
  <cp:revision>11</cp:revision>
  <dcterms:created xsi:type="dcterms:W3CDTF">2021-05-11T18:29:06Z</dcterms:created>
  <dcterms:modified xsi:type="dcterms:W3CDTF">2021-05-12T12:36:02Z</dcterms:modified>
</cp:coreProperties>
</file>