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8" r:id="rId4"/>
    <p:sldId id="271" r:id="rId5"/>
    <p:sldId id="272" r:id="rId6"/>
    <p:sldId id="259" r:id="rId7"/>
    <p:sldId id="262" r:id="rId8"/>
    <p:sldId id="263" r:id="rId9"/>
    <p:sldId id="264" r:id="rId10"/>
    <p:sldId id="260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61"/>
    <p:restoredTop sz="96327"/>
  </p:normalViewPr>
  <p:slideViewPr>
    <p:cSldViewPr snapToGrid="0">
      <p:cViewPr>
        <p:scale>
          <a:sx n="145" d="100"/>
          <a:sy n="145" d="100"/>
        </p:scale>
        <p:origin x="10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2714-56F9-ACDC-E5D2-1FCB7E78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ADB3B-8F31-E5F7-801E-D1596E73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0C708-F948-B269-B148-F7C93B12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BDE08-18D2-F639-44E6-2D16ECFC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4508-497F-EA04-F6A5-23A0640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7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585B5-33EC-D979-1DC6-FD02DF0F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15524-C7BC-6448-086F-57E15ABF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1E49-5E2D-5EDB-831F-F53B3511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B604A-68A1-E0EC-0E6F-F92AAA0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DED22-7B2E-07DF-3481-2EC5454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9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C1E67-A032-F80D-572E-4D518E9BA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2235E-D484-A317-F8E0-DE3477DD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F644-5D8B-F88C-D2CC-3E12B5A4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71726-EC5C-9D22-F197-C86F09F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BD9FB-5568-313D-9F0E-54EB4CA6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10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1E43-7800-20F6-5073-AA20C1C8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E18CF-4364-033C-A9E6-D92630A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6FFC-ABDA-02B6-BF94-2E9E14D3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C7EF5-F2F3-92A6-8900-208A4E5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A13F6-6213-F0D7-538D-DCBAB6E8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77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BBFB-F09D-208F-16DA-693394D7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CBFC-9B00-C6A6-F285-5BEF6F61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4DEB-DE4E-E9C1-D930-B342D4BB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EAA88-C20D-C3D8-E828-F45AF6F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A2DBA-6253-A7FB-B298-3E3A1C9D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5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C612-9745-CCB6-1155-0051CB2F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55826-8862-A04B-76EA-9EFA3FED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36F8F-77E3-0B93-B5F3-68F83F40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B646B-9198-BB89-B669-64D68B78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5E089-90EA-D37C-E5B5-268DE40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A27FB-5CD1-0375-6565-50DB021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6885-8EAE-4EE4-A5CD-7FD8272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24FBD-2B12-00CB-3846-7E73A4FE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58208-F7E4-141B-CD4A-4F5DE23D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189CC-829B-59ED-BF3D-7894F6FE6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0A50-1D55-FA0B-3C06-A3B80AFE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F3D464-360D-BA39-A0F5-A56E6B80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B3AE7-CCE0-C277-4118-9CC32D9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049E-CCA2-2074-FBCC-C89EEC3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B6F3-756D-F536-D0AD-A07BF8F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8FCC43-2385-D6B0-C340-9FDA9469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4ECEB-BDA0-F557-9699-419EF703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96071-E567-914A-C09C-2D989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4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704FD-2877-8B1B-47A3-DC143ECE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B53D6-2338-765E-C8F1-32507D7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1A6E5-0015-9E4E-14C1-25CFDE52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37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B74B-0004-95D6-7C2A-79E2AA3B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B22AC-B25C-3934-256B-2EE3A641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54A84-FEC2-9431-ECFB-C870ED36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31E57-FE01-329D-2E22-5FD749E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5EC88-5E74-9D1F-20BF-834BA175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FFD82-FDB5-1360-32EA-C25FCDE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7450-1472-D3D2-C56B-BB45D2F8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A8157-1A45-4541-51FF-E87CAB23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6F842-A050-71AB-EF0A-BDE9C9D2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8C612-BDBA-9945-8B0B-36DC507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B343A-1EBC-3C2C-5D26-7D2ADF2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8FCA6-A2C0-2969-2E55-B42DDC3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7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3358A-88E1-FCE0-DDF1-CE49B1B1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B19BF-E573-FCD4-98F6-F316077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67756-646D-D294-1E1B-64ACB3E0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5B910-5FB6-7C49-820C-73ED1EE33748}" type="datetimeFigureOut">
              <a:rPr kumimoji="1" lang="ko-KR" altLang="en-US" smtClean="0"/>
              <a:t>2024. 3. 19.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10085-D639-993F-CECA-C3DF352F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75997-46E1-7F25-6BF0-807B2E23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1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free/miniconda/" TargetMode="External"/><Relationship Id="rId2" Type="http://schemas.openxmlformats.org/officeDocument/2006/relationships/hyperlink" Target="https://dotiromoook.tistory.com/3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velog.io/@yvvyoon/python-env-dotenv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6" name="그림 5" descr="스크린샷, 그래픽, 예술, 네온이(가) 표시된 사진&#10;&#10;자동 생성된 설명">
            <a:extLst>
              <a:ext uri="{FF2B5EF4-FFF2-40B4-BE49-F238E27FC236}">
                <a16:creationId xmlns:a16="http://schemas.microsoft.com/office/drawing/2014/main" id="{A32ED379-CA62-A180-2EB9-E1CE32E7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9089" b="125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2D033D-7DE8-EB02-C697-20F74400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43" y="1193151"/>
            <a:ext cx="9339205" cy="162930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bg1"/>
                </a:solidFill>
              </a:rPr>
              <a:t>챗봇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 애플리케이션 만들기 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(</a:t>
            </a:r>
            <a:r>
              <a:rPr kumimoji="1" lang="en" altLang="ko-KR" sz="4800" b="1" dirty="0" err="1">
                <a:solidFill>
                  <a:schemeClr val="bg1"/>
                </a:solidFill>
              </a:rPr>
              <a:t>OpenAI</a:t>
            </a:r>
            <a:r>
              <a:rPr kumimoji="1" lang="en" altLang="ko-KR" sz="4800" b="1" dirty="0">
                <a:solidFill>
                  <a:schemeClr val="bg1"/>
                </a:solidFill>
              </a:rPr>
              <a:t> API 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활용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) 2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B167D-8BDE-DE5F-C1AC-08C0ECA7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74" y="33387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>
                <a:solidFill>
                  <a:schemeClr val="bg1"/>
                </a:solidFill>
              </a:rPr>
              <a:t>클라우드 개발팀 박준필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8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07EA06D-ED3A-9B5A-D7B3-13CAD3E3671D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E29BF-DCAD-F7B6-BA67-69BEB003846C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내가 원하는 인사말을 하게 만들자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635CA5A-B48F-DBD1-B343-8C6ECF92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27" y="1494003"/>
            <a:ext cx="8555805" cy="43696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A296B5-6255-C88B-823F-22CCE1766FA9}"/>
              </a:ext>
            </a:extLst>
          </p:cNvPr>
          <p:cNvSpPr/>
          <p:nvPr/>
        </p:nvSpPr>
        <p:spPr>
          <a:xfrm>
            <a:off x="3843770" y="3603932"/>
            <a:ext cx="2987336" cy="346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9CBCB-DB9F-9D56-6D14-AFD6CE6AB584}"/>
              </a:ext>
            </a:extLst>
          </p:cNvPr>
          <p:cNvSpPr txBox="1"/>
          <p:nvPr/>
        </p:nvSpPr>
        <p:spPr>
          <a:xfrm>
            <a:off x="6831106" y="3950772"/>
            <a:ext cx="78183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2400" dirty="0">
                <a:solidFill>
                  <a:schemeClr val="bg1"/>
                </a:solidFill>
                <a:latin typeface="맑은 고딕" panose="02110004020202020204"/>
                <a:ea typeface="맑은 고딕" panose="020B0503020000020004" pitchFamily="34" charset="-127"/>
              </a:rPr>
              <a:t>????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A591F6C-23D9-7A59-7B31-5D92A4E70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5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07EA06D-ED3A-9B5A-D7B3-13CAD3E3671D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E29BF-DCAD-F7B6-BA67-69BEB003846C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내가 원하는 인사말을 하게 만들자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9CBCB-DB9F-9D56-6D14-AFD6CE6AB584}"/>
              </a:ext>
            </a:extLst>
          </p:cNvPr>
          <p:cNvSpPr txBox="1"/>
          <p:nvPr/>
        </p:nvSpPr>
        <p:spPr>
          <a:xfrm>
            <a:off x="6831106" y="3950772"/>
            <a:ext cx="78183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2400" dirty="0">
                <a:solidFill>
                  <a:schemeClr val="bg1"/>
                </a:solidFill>
                <a:latin typeface="맑은 고딕" panose="02110004020202020204"/>
                <a:ea typeface="맑은 고딕" panose="020B0503020000020004" pitchFamily="34" charset="-127"/>
              </a:rPr>
              <a:t>????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0575005-6EFC-BE0B-212D-AC6AA6A8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61" y="1564922"/>
            <a:ext cx="2558033" cy="47556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292DDF-8D3E-C0E4-4B51-D793C930D852}"/>
              </a:ext>
            </a:extLst>
          </p:cNvPr>
          <p:cNvSpPr/>
          <p:nvPr/>
        </p:nvSpPr>
        <p:spPr>
          <a:xfrm>
            <a:off x="1360547" y="2637355"/>
            <a:ext cx="1257147" cy="346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30D26-E3B8-0253-8217-82C272C54D8A}"/>
              </a:ext>
            </a:extLst>
          </p:cNvPr>
          <p:cNvSpPr txBox="1"/>
          <p:nvPr/>
        </p:nvSpPr>
        <p:spPr>
          <a:xfrm>
            <a:off x="4026932" y="1625936"/>
            <a:ext cx="7008621" cy="663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사용자가 </a:t>
            </a:r>
            <a:r>
              <a:rPr kumimoji="1" lang="ko-KR" altLang="en-US" sz="16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입력받은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질의가 저장되는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query 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변수와 내가 만들어 놓은 </a:t>
            </a:r>
            <a:endParaRPr kumimoji="1" lang="en-US" altLang="ko-KR" sz="16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프롬프트 템플릿을 결합하는 함수를 만들어 보자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632366E-7C01-51F6-CB1F-CDEF2A584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07EA06D-ED3A-9B5A-D7B3-13CAD3E3671D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E29BF-DCAD-F7B6-BA67-69BEB003846C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내가 원하는 인사말을 하게 만들자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9CBCB-DB9F-9D56-6D14-AFD6CE6AB584}"/>
              </a:ext>
            </a:extLst>
          </p:cNvPr>
          <p:cNvSpPr txBox="1"/>
          <p:nvPr/>
        </p:nvSpPr>
        <p:spPr>
          <a:xfrm>
            <a:off x="6831106" y="3950772"/>
            <a:ext cx="78183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2400" dirty="0">
                <a:solidFill>
                  <a:schemeClr val="bg1"/>
                </a:solidFill>
                <a:latin typeface="맑은 고딕" panose="02110004020202020204"/>
                <a:ea typeface="맑은 고딕" panose="020B0503020000020004" pitchFamily="34" charset="-127"/>
              </a:rPr>
              <a:t>????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0575005-6EFC-BE0B-212D-AC6AA6A8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61" y="1564922"/>
            <a:ext cx="2558033" cy="47556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292DDF-8D3E-C0E4-4B51-D793C930D852}"/>
              </a:ext>
            </a:extLst>
          </p:cNvPr>
          <p:cNvSpPr/>
          <p:nvPr/>
        </p:nvSpPr>
        <p:spPr>
          <a:xfrm>
            <a:off x="1360547" y="2637355"/>
            <a:ext cx="1257147" cy="346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A3AEF-9944-670C-BC85-1307CEDFA99C}"/>
              </a:ext>
            </a:extLst>
          </p:cNvPr>
          <p:cNvSpPr txBox="1"/>
          <p:nvPr/>
        </p:nvSpPr>
        <p:spPr>
          <a:xfrm>
            <a:off x="4053048" y="1494003"/>
            <a:ext cx="727779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def </a:t>
            </a:r>
            <a:r>
              <a:rPr lang="en" altLang="ko-KR" sz="1400" dirty="0" err="1">
                <a:solidFill>
                  <a:srgbClr val="56A8F5"/>
                </a:solidFill>
                <a:effectLst/>
                <a:highlight>
                  <a:srgbClr val="1E1F22"/>
                </a:highlight>
              </a:rPr>
              <a:t>create_user_message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query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)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</a:t>
            </a:r>
            <a:b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" altLang="ko-KR" sz="14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 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f"""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당신은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" altLang="ko-KR" sz="1400" dirty="0" err="1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jppark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의 </a:t>
            </a:r>
            <a:r>
              <a:rPr lang="ko-KR" altLang="en-US" sz="1400" dirty="0" err="1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챗봇입니다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. 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사람들에게 기쁨을 주는 </a:t>
            </a:r>
            <a:r>
              <a:rPr lang="ko-KR" altLang="en-US" sz="1400" dirty="0" err="1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챗봇입니다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. </a:t>
            </a:r>
            <a:b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</a:b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항상 밝고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명랑한 어조로 대답합니다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.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이제 아래 질문에 답변하세요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.</a:t>
            </a:r>
            <a:b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</a:b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{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query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} </a:t>
            </a:r>
            <a:b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"""</a:t>
            </a:r>
            <a:b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</a:br>
            <a:b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</a:br>
            <a:endParaRPr lang="en" altLang="ko-KR" sz="14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A8853ED-02C9-63E0-56C4-E3AC61158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20" y="2810775"/>
            <a:ext cx="7772400" cy="3986509"/>
          </a:xfrm>
          <a:prstGeom prst="rect">
            <a:avLst/>
          </a:prstGeom>
        </p:spPr>
      </p:pic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54C521FF-0312-D932-D51F-E6831D1F92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F1804-CFA3-121A-A176-04F704FA74B3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대화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History </a:t>
            </a:r>
            <a:r>
              <a:rPr kumimoji="1" lang="ko-KR" altLang="en-US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를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함께 전달하자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5F3F50-CD70-049A-ADF5-E19BF9649EE9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A14BE71-552B-0390-F4D9-A6A46F77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73" y="1853722"/>
            <a:ext cx="5994231" cy="4692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0EA18-234B-85DB-EA94-1C12BA84F4E4}"/>
              </a:ext>
            </a:extLst>
          </p:cNvPr>
          <p:cNvSpPr txBox="1"/>
          <p:nvPr/>
        </p:nvSpPr>
        <p:spPr>
          <a:xfrm>
            <a:off x="994973" y="1442952"/>
            <a:ext cx="7008621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맥락을 이해하지 못하는 상황이 발생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4B90CDDE-CCFC-C768-47EB-69F5B0126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7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F1804-CFA3-121A-A176-04F704FA74B3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대화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History </a:t>
            </a:r>
            <a:r>
              <a:rPr kumimoji="1" lang="ko-KR" altLang="en-US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를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함께 전달하자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5F3F50-CD70-049A-ADF5-E19BF9649EE9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C14437-9F56-A041-5464-A1E36D98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32"/>
          <a:stretch/>
        </p:blipFill>
        <p:spPr>
          <a:xfrm>
            <a:off x="7249914" y="1494003"/>
            <a:ext cx="4610503" cy="5208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49D9D-7B1A-D92B-E244-940977FD8D05}"/>
              </a:ext>
            </a:extLst>
          </p:cNvPr>
          <p:cNvSpPr txBox="1"/>
          <p:nvPr/>
        </p:nvSpPr>
        <p:spPr>
          <a:xfrm>
            <a:off x="208817" y="1882087"/>
            <a:ext cx="6848591" cy="3112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m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essages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를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넘길 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리스트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index 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는 과거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..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현재 순으로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role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을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16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gpt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대답은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assistant, 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사용자 질의는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user 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형태로 넘기면 된다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Or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아래 형태로 하나의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message 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에 프롬프트로 넘겨도 된다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아래는 대화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history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입니다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{user: ””}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{assistant: “”}</a:t>
            </a:r>
          </a:p>
        </p:txBody>
      </p:sp>
      <p:pic>
        <p:nvPicPr>
          <p:cNvPr id="3" name="그림 2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5E2FE096-AE34-D2D0-161D-8C3DF2776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4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CE97836-9A90-B234-3829-E3BD42474C4A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81F4A-50FB-2FC9-608C-B67D3E5F405B}"/>
              </a:ext>
            </a:extLst>
          </p:cNvPr>
          <p:cNvSpPr txBox="1"/>
          <p:nvPr/>
        </p:nvSpPr>
        <p:spPr>
          <a:xfrm>
            <a:off x="643557" y="969292"/>
            <a:ext cx="11205141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오늘 한 내용을 완성시켜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PR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주세요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이번에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PR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주실 때는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main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이 아닌 자기 이름 </a:t>
            </a:r>
            <a:r>
              <a:rPr kumimoji="1" lang="ko-KR" altLang="en-US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브렌치로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PR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을 주세요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24E41979-6885-9CE6-9F07-77966385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 전에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…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83E1-70C7-C146-45FB-C623BCCC507A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LLM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을 이용한 어플리케이션의 기본 아키텍처 소개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77C39-32FE-8BB4-1E65-9618FEC76A02}"/>
              </a:ext>
            </a:extLst>
          </p:cNvPr>
          <p:cNvSpPr txBox="1"/>
          <p:nvPr/>
        </p:nvSpPr>
        <p:spPr>
          <a:xfrm>
            <a:off x="8392677" y="6269039"/>
            <a:ext cx="37939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://a16z.com/</a:t>
            </a:r>
            <a:r>
              <a:rPr lang="ko-KR" altLang="en-US" sz="1000" dirty="0" err="1"/>
              <a:t>emerging-architectures-for-llm-applications</a:t>
            </a:r>
            <a:r>
              <a:rPr lang="ko-KR" altLang="en-US" sz="1000" dirty="0"/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053D0-EDDB-9CAD-3537-AE6752ACC6D6}"/>
              </a:ext>
            </a:extLst>
          </p:cNvPr>
          <p:cNvSpPr txBox="1"/>
          <p:nvPr/>
        </p:nvSpPr>
        <p:spPr>
          <a:xfrm>
            <a:off x="9162206" y="6539694"/>
            <a:ext cx="30218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masterofcode.com</a:t>
            </a:r>
            <a:r>
              <a:rPr lang="ko-KR" altLang="en-US" sz="1000" dirty="0"/>
              <a:t>/</a:t>
            </a:r>
            <a:r>
              <a:rPr lang="ko-KR" altLang="en-US" sz="1000" dirty="0" err="1"/>
              <a:t>blog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llm-orchestration</a:t>
            </a:r>
            <a:endParaRPr lang="ko-KR" altLang="en-US" sz="1000" dirty="0"/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A586C7D-CCDE-73D1-1359-FB97DDB0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3" y="1342288"/>
            <a:ext cx="7772400" cy="5320516"/>
          </a:xfrm>
          <a:prstGeom prst="rect">
            <a:avLst/>
          </a:prstGeom>
        </p:spPr>
      </p:pic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E2C697-1E3B-6DBF-5885-F6DEB1BF10DE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22BC2-7B9F-7A98-DF12-50DD552DA1FD}"/>
              </a:ext>
            </a:extLst>
          </p:cNvPr>
          <p:cNvSpPr txBox="1"/>
          <p:nvPr/>
        </p:nvSpPr>
        <p:spPr>
          <a:xfrm>
            <a:off x="655166" y="1707361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환경세팅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A8111-791B-9BC3-BDB9-812B0ACD974D}"/>
              </a:ext>
            </a:extLst>
          </p:cNvPr>
          <p:cNvSpPr txBox="1"/>
          <p:nvPr/>
        </p:nvSpPr>
        <p:spPr>
          <a:xfrm>
            <a:off x="1074602" y="2132093"/>
            <a:ext cx="10515599" cy="447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python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설치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(3.x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버전으로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Window: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  <a:hlinkClick r:id="rId2"/>
              </a:rPr>
              <a:t>https://dotiromoook.tistory.com/32</a:t>
            </a: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Mac: homebrew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또는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window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와 같은 방법으로</a:t>
            </a: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2.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1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miniconda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설치</a:t>
            </a: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Window: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  <a:hlinkClick r:id="rId3"/>
              </a:rPr>
              <a:t>https://docs.anaconda.com/free/miniconda/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진입후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windows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선택 다운로드 후 설치 </a:t>
            </a: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설치 시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PATH ADD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체크박스 활성화</a:t>
            </a: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Mac: homebrew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에서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brew install </a:t>
            </a:r>
            <a:r>
              <a:rPr kumimoji="1" lang="en-US" altLang="ko-KR" sz="1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minicoda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또는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window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와 같은 방법으로 설치</a:t>
            </a: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3.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Project source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에서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anose="02110004020202020204"/>
                <a:ea typeface="맑은 고딕" panose="020B0503020000020004" pitchFamily="34" charset="-127"/>
              </a:rPr>
              <a:t>conda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anose="02110004020202020204"/>
                <a:ea typeface="맑은 고딕" panose="020B0503020000020004" pitchFamily="34" charset="-127"/>
              </a:rPr>
              <a:t> create python=3.12.1 -n chatbot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실행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파이썬 버전 및 가상 환경 이름은 마음대로 해도 됨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anose="02110004020202020204"/>
                <a:ea typeface="맑은 고딕" panose="020B0503020000020004" pitchFamily="34" charset="-127"/>
              </a:rPr>
              <a:t>4.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anose="02110004020202020204"/>
                <a:ea typeface="맑은 고딕" panose="020B0503020000020004" pitchFamily="34" charset="-127"/>
              </a:rPr>
              <a:t>conda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anose="02110004020202020204"/>
                <a:ea typeface="맑은 고딕" panose="020B0503020000020004" pitchFamily="34" charset="-127"/>
              </a:rPr>
              <a:t> activate chatbot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입력하여 가상환경 변경</a:t>
            </a: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5.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pip install –r </a:t>
            </a:r>
            <a:r>
              <a:rPr kumimoji="1" lang="en-US" altLang="ko-KR" sz="1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requirements.txt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입력</a:t>
            </a:r>
            <a:endParaRPr kumimoji="1" lang="en-US" altLang="ko-KR" sz="1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9521D-4E1F-2DA5-8202-D6986B42AFDF}"/>
              </a:ext>
            </a:extLst>
          </p:cNvPr>
          <p:cNvSpPr txBox="1"/>
          <p:nvPr/>
        </p:nvSpPr>
        <p:spPr>
          <a:xfrm>
            <a:off x="661204" y="858540"/>
            <a:ext cx="8719102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g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it pull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을 받습니다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  <a:endParaRPr kumimoji="1" lang="en-US" altLang="ko-KR" sz="2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Week02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폴더에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chatbot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폴더가 생깁니다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pic>
        <p:nvPicPr>
          <p:cNvPr id="6" name="그림 5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4883CB3-395E-3597-F915-CAA70E0193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9D4B68-AC89-34C1-B9EE-06B41B34252E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FBC4BEE2-40C7-D60A-661A-A668044B9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15F9A-E36C-467C-3618-7E4120D1E10E}"/>
              </a:ext>
            </a:extLst>
          </p:cNvPr>
          <p:cNvSpPr txBox="1"/>
          <p:nvPr/>
        </p:nvSpPr>
        <p:spPr>
          <a:xfrm>
            <a:off x="661204" y="858540"/>
            <a:ext cx="8719102" cy="1013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VS Code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설치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프로젝트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open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 descr="멀티미디어 소프트웨어, 소프트웨어, 그래픽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CA0D2CBC-7643-58ED-5F1C-DB5D6F5A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" y="1570795"/>
            <a:ext cx="7772400" cy="41089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DBB5B50-6CA5-EB99-A9E2-A9FF6DEA0592}"/>
              </a:ext>
            </a:extLst>
          </p:cNvPr>
          <p:cNvSpPr/>
          <p:nvPr/>
        </p:nvSpPr>
        <p:spPr>
          <a:xfrm>
            <a:off x="3951798" y="3428999"/>
            <a:ext cx="580445" cy="172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208387-8C70-6646-76E9-09B9D6C16AA4}"/>
              </a:ext>
            </a:extLst>
          </p:cNvPr>
          <p:cNvSpPr/>
          <p:nvPr/>
        </p:nvSpPr>
        <p:spPr>
          <a:xfrm>
            <a:off x="7889018" y="5200734"/>
            <a:ext cx="580445" cy="172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5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F1E5FE-81B8-F44D-AB95-B2897056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37" y="1573823"/>
            <a:ext cx="7772400" cy="4861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43BEC-2D64-E038-A471-9AC37AA30A9E}"/>
              </a:ext>
            </a:extLst>
          </p:cNvPr>
          <p:cNvSpPr txBox="1"/>
          <p:nvPr/>
        </p:nvSpPr>
        <p:spPr>
          <a:xfrm>
            <a:off x="661204" y="858540"/>
            <a:ext cx="8719102" cy="1013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VS Code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설치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오른쪽 하단 </a:t>
            </a:r>
            <a:r>
              <a:rPr kumimoji="1" lang="ko-KR" altLang="en-US" sz="16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인터프린터를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클릭해서 </a:t>
            </a:r>
            <a:r>
              <a:rPr kumimoji="1" lang="en-US" altLang="ko-KR" sz="16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conda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에서 사용하는 가상환경을 클릭합니다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12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F6BC9-9669-9544-F1D5-61AC871A8BED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.env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key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와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경로입력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AF4C62D-FBC6-054B-C052-AC2D5854E13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FE2B30E-97D2-68EB-7835-7A07E74D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61" y="1564922"/>
            <a:ext cx="2558033" cy="4755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051EC-7CF0-59C3-40FC-79CB56681CFB}"/>
              </a:ext>
            </a:extLst>
          </p:cNvPr>
          <p:cNvSpPr txBox="1"/>
          <p:nvPr/>
        </p:nvSpPr>
        <p:spPr>
          <a:xfrm>
            <a:off x="4091333" y="1925904"/>
            <a:ext cx="6576994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env </a:t>
            </a:r>
            <a:r>
              <a:rPr kumimoji="1"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폴더에 </a:t>
            </a:r>
            <a:r>
              <a:rPr kumimoji="1"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.env </a:t>
            </a:r>
            <a:r>
              <a:rPr kumimoji="1"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파일을 만듭니다</a:t>
            </a:r>
            <a:r>
              <a:rPr kumimoji="1"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" altLang="ko-KR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OPEN_AI_API_KEY</a:t>
            </a:r>
            <a:r>
              <a:rPr lang="en" altLang="ko-KR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=</a:t>
            </a:r>
            <a:r>
              <a:rPr lang="ko-KR" altLang="en-US" dirty="0">
                <a:solidFill>
                  <a:srgbClr val="BCBEC4"/>
                </a:solidFill>
                <a:highlight>
                  <a:srgbClr val="1E1F22"/>
                </a:highlight>
              </a:rPr>
              <a:t>키를 입력합니다</a:t>
            </a:r>
            <a:r>
              <a:rPr lang="en-US" altLang="ko-KR" dirty="0">
                <a:solidFill>
                  <a:srgbClr val="BCBEC4"/>
                </a:solidFill>
                <a:highlight>
                  <a:srgbClr val="1E1F22"/>
                </a:highlight>
              </a:rPr>
              <a:t>.</a:t>
            </a:r>
            <a:r>
              <a:rPr kumimoji="1"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38036E-DB1B-CE4C-8210-1B79A31F1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28"/>
          <a:stretch/>
        </p:blipFill>
        <p:spPr>
          <a:xfrm>
            <a:off x="4164161" y="1270562"/>
            <a:ext cx="7635134" cy="5573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665B6B-924A-89BE-5A10-4A635E36C7E0}"/>
              </a:ext>
            </a:extLst>
          </p:cNvPr>
          <p:cNvSpPr/>
          <p:nvPr/>
        </p:nvSpPr>
        <p:spPr>
          <a:xfrm>
            <a:off x="1100517" y="1843597"/>
            <a:ext cx="2318677" cy="346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BA4B2-8161-AC01-9DAE-E76F5CB6C43D}"/>
              </a:ext>
            </a:extLst>
          </p:cNvPr>
          <p:cNvSpPr/>
          <p:nvPr/>
        </p:nvSpPr>
        <p:spPr>
          <a:xfrm>
            <a:off x="1100517" y="2925980"/>
            <a:ext cx="2318677" cy="346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392C11-807C-B924-8E7C-F004F285CDC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419194" y="1827913"/>
            <a:ext cx="672139" cy="189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57FF43-53D1-3167-2C2D-9CD87B14811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19194" y="3099400"/>
            <a:ext cx="1112346" cy="1445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0288092-A75E-C26E-0073-6A662E1C7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51" y="4338848"/>
            <a:ext cx="7772400" cy="8743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99DA8A-B467-CBBA-48AD-205C0312DC82}"/>
              </a:ext>
            </a:extLst>
          </p:cNvPr>
          <p:cNvSpPr txBox="1"/>
          <p:nvPr/>
        </p:nvSpPr>
        <p:spPr>
          <a:xfrm>
            <a:off x="6298303" y="6500378"/>
            <a:ext cx="6299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/>
              <a:t>[Python - </a:t>
            </a:r>
            <a:r>
              <a:rPr lang="en" altLang="ko-KR" sz="1400" dirty="0" err="1"/>
              <a:t>dotenv</a:t>
            </a:r>
            <a:r>
              <a:rPr lang="en" altLang="ko-KR" sz="1400" dirty="0"/>
              <a:t> </a:t>
            </a:r>
            <a:r>
              <a:rPr lang="ko-KR" altLang="en-US" sz="1400" dirty="0"/>
              <a:t>심기</a:t>
            </a:r>
            <a:r>
              <a:rPr lang="en-US" altLang="ko-KR" sz="1400" dirty="0"/>
              <a:t>](</a:t>
            </a:r>
            <a:r>
              <a:rPr lang="ko-KR" altLang="en-US" sz="1400" dirty="0">
                <a:hlinkClick r:id="rId5"/>
              </a:rPr>
              <a:t>https://velog.io/@yvvyoon/python-env-dotenv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47BFDDCA-9571-F119-881D-DDFD4ABE59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07EA06D-ED3A-9B5A-D7B3-13CAD3E3671D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pic>
        <p:nvPicPr>
          <p:cNvPr id="6" name="그림 5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BC711004-1EEB-E21A-1CA9-F2C3046E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EE29BF-DCAD-F7B6-BA67-69BEB003846C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Streamlit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기본 설정하기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BAE9CB2-18AF-5461-DCCD-F838941E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61" y="1564922"/>
            <a:ext cx="2558033" cy="47556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17B2E90-5AF5-7F6B-DEF4-817609BA1B3E}"/>
              </a:ext>
            </a:extLst>
          </p:cNvPr>
          <p:cNvSpPr/>
          <p:nvPr/>
        </p:nvSpPr>
        <p:spPr>
          <a:xfrm>
            <a:off x="1100517" y="2644708"/>
            <a:ext cx="2318677" cy="346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59476-8002-FF8F-092F-9349E5FA202B}"/>
              </a:ext>
            </a:extLst>
          </p:cNvPr>
          <p:cNvSpPr txBox="1"/>
          <p:nvPr/>
        </p:nvSpPr>
        <p:spPr>
          <a:xfrm>
            <a:off x="3843717" y="2077129"/>
            <a:ext cx="8094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st.set_page_config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" altLang="ko-KR" sz="1400" dirty="0" err="1">
                <a:solidFill>
                  <a:srgbClr val="AA4926"/>
                </a:solidFill>
                <a:effectLst/>
                <a:highlight>
                  <a:srgbClr val="1E1F22"/>
                </a:highlight>
              </a:rPr>
              <a:t>page_title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=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"My Chatbot"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" altLang="ko-KR" sz="1400" dirty="0" err="1">
                <a:solidFill>
                  <a:srgbClr val="AA4926"/>
                </a:solidFill>
                <a:effectLst/>
                <a:highlight>
                  <a:srgbClr val="1E1F22"/>
                </a:highlight>
              </a:rPr>
              <a:t>page_icon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=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":</a:t>
            </a:r>
            <a:r>
              <a:rPr lang="en" altLang="ko-KR" sz="1400" dirty="0" err="1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robot_face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:"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)  </a:t>
            </a:r>
            <a:r>
              <a:rPr lang="en" altLang="ko-KR" sz="1400" dirty="0">
                <a:solidFill>
                  <a:srgbClr val="7A7E85"/>
                </a:solidFill>
                <a:effectLst/>
                <a:highlight>
                  <a:srgbClr val="1E1F22"/>
                </a:highlight>
              </a:rPr>
              <a:t># </a:t>
            </a:r>
            <a:r>
              <a:rPr lang="ko-KR" altLang="en-US" sz="1400" dirty="0">
                <a:solidFill>
                  <a:srgbClr val="7A7E85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타이틀 정보 입력</a:t>
            </a:r>
            <a:br>
              <a:rPr lang="ko-KR" altLang="en-US" sz="1400" dirty="0">
                <a:solidFill>
                  <a:srgbClr val="7A7E85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</a:br>
            <a:r>
              <a:rPr lang="en" altLang="ko-KR" sz="14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st.title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"_My :red[Chatbot Demo]_"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)  </a:t>
            </a:r>
            <a:r>
              <a:rPr lang="en" altLang="ko-KR" sz="1400" dirty="0">
                <a:solidFill>
                  <a:srgbClr val="7A7E85"/>
                </a:solidFill>
                <a:effectLst/>
                <a:highlight>
                  <a:srgbClr val="1E1F22"/>
                </a:highlight>
              </a:rPr>
              <a:t># </a:t>
            </a:r>
            <a:r>
              <a:rPr lang="ko-KR" altLang="en-US" sz="1400" dirty="0" err="1">
                <a:solidFill>
                  <a:srgbClr val="7A7E85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챗봇</a:t>
            </a:r>
            <a:r>
              <a:rPr lang="ko-KR" altLang="en-US" sz="1400" dirty="0">
                <a:solidFill>
                  <a:srgbClr val="7A7E85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 제목</a:t>
            </a:r>
            <a:endParaRPr lang="ko-KR" altLang="en-US" sz="14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137A0-0794-F717-3CD8-CBFDE192CDF8}"/>
              </a:ext>
            </a:extLst>
          </p:cNvPr>
          <p:cNvSpPr txBox="1"/>
          <p:nvPr/>
        </p:nvSpPr>
        <p:spPr>
          <a:xfrm>
            <a:off x="3658307" y="1671076"/>
            <a:ext cx="871910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아래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Title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을 입력해봅시다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D08E0-A415-7E98-C6E2-53E04EE29CB3}"/>
              </a:ext>
            </a:extLst>
          </p:cNvPr>
          <p:cNvSpPr txBox="1"/>
          <p:nvPr/>
        </p:nvSpPr>
        <p:spPr>
          <a:xfrm>
            <a:off x="3843717" y="3636631"/>
            <a:ext cx="83482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if 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"messages" </a:t>
            </a:r>
            <a:r>
              <a:rPr lang="en" altLang="ko-KR" sz="14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not in </a:t>
            </a:r>
            <a:r>
              <a:rPr lang="en" altLang="ko-KR" sz="14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st.session_state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</a:t>
            </a:r>
            <a:b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" altLang="ko-KR" sz="14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st.session_state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[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"messages"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] 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= </a:t>
            </a:r>
            <a:r>
              <a:rPr lang="en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[{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"role"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 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"assistant"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                             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"content"</a:t>
            </a:r>
            <a:r>
              <a:rPr lang="en" altLang="ko-KR" sz="14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: </a:t>
            </a:r>
            <a:r>
              <a:rPr lang="en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"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안녕하세요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? </a:t>
            </a:r>
            <a:r>
              <a:rPr lang="ko-KR" altLang="en-US" sz="1400" dirty="0" err="1">
                <a:solidFill>
                  <a:srgbClr val="6AAB73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챗봇입니다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."  </a:t>
            </a:r>
            <a:r>
              <a:rPr lang="en-US" altLang="ko-KR" sz="1400" dirty="0">
                <a:solidFill>
                  <a:srgbClr val="7A7E85"/>
                </a:solidFill>
                <a:effectLst/>
                <a:highlight>
                  <a:srgbClr val="1E1F22"/>
                </a:highlight>
              </a:rPr>
              <a:t># </a:t>
            </a:r>
            <a:r>
              <a:rPr lang="ko-KR" altLang="en-US" sz="1400" dirty="0">
                <a:solidFill>
                  <a:srgbClr val="7A7E85"/>
                </a:solidFill>
                <a:effectLst/>
                <a:highlight>
                  <a:srgbClr val="1E1F22"/>
                </a:highlight>
                <a:latin typeface="Menlo-Regular" panose="020B0609030804020204" pitchFamily="49" charset="0"/>
              </a:rPr>
              <a:t>원하는 인사말을 입력합니다</a:t>
            </a:r>
            <a:r>
              <a:rPr lang="en-US" altLang="ko-KR" sz="1400" dirty="0">
                <a:solidFill>
                  <a:srgbClr val="7A7E85"/>
                </a:solidFill>
                <a:effectLst/>
                <a:highlight>
                  <a:srgbClr val="1E1F22"/>
                </a:highlight>
              </a:rPr>
              <a:t>.</a:t>
            </a:r>
            <a:br>
              <a:rPr lang="en-US" altLang="ko-KR" sz="1400" dirty="0">
                <a:solidFill>
                  <a:srgbClr val="7A7E85"/>
                </a:solidFill>
                <a:effectLst/>
                <a:highlight>
                  <a:srgbClr val="1E1F22"/>
                </a:highlight>
              </a:rPr>
            </a:br>
            <a:r>
              <a:rPr lang="en-US" altLang="ko-KR" sz="1400" dirty="0">
                <a:solidFill>
                  <a:srgbClr val="7A7E85"/>
                </a:solidFill>
                <a:effectLst/>
                <a:highlight>
                  <a:srgbClr val="1E1F22"/>
                </a:highlight>
              </a:rPr>
              <a:t>                                     </a:t>
            </a:r>
            <a:r>
              <a:rPr lang="en-US" altLang="ko-KR" sz="1400" dirty="0">
                <a:solidFill>
                  <a:srgbClr val="E8BA36"/>
                </a:solidFill>
                <a:effectLst/>
                <a:highlight>
                  <a:srgbClr val="1E1F22"/>
                </a:highlight>
              </a:rPr>
              <a:t>}]</a:t>
            </a:r>
            <a:endParaRPr lang="ko-KR" altLang="en-US" sz="14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54DFE-780C-21B7-9986-5DBA09EFD18A}"/>
              </a:ext>
            </a:extLst>
          </p:cNvPr>
          <p:cNvSpPr txBox="1"/>
          <p:nvPr/>
        </p:nvSpPr>
        <p:spPr>
          <a:xfrm>
            <a:off x="3658307" y="3156929"/>
            <a:ext cx="871910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원하는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첫 인사말을 입력해주세요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05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61BFCA-7B41-C242-3D5B-13D27A363E5D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2F5F4-9C26-5549-4933-04A7A719819C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OpenAI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chat API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연결하기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9FF3599-AF42-6FC0-E804-CF4EC624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61" y="1564922"/>
            <a:ext cx="2558033" cy="4755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954AAA-A0BB-872D-DFE7-6AAF0E385222}"/>
              </a:ext>
            </a:extLst>
          </p:cNvPr>
          <p:cNvSpPr/>
          <p:nvPr/>
        </p:nvSpPr>
        <p:spPr>
          <a:xfrm>
            <a:off x="1100517" y="2922614"/>
            <a:ext cx="2318677" cy="346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1" name="그림 1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F844256-8B0E-A0BE-8384-E74C19D0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094" y="2086908"/>
            <a:ext cx="7772400" cy="3711642"/>
          </a:xfrm>
          <a:prstGeom prst="rect">
            <a:avLst/>
          </a:prstGeom>
        </p:spPr>
      </p:pic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FFDD77-C5A3-9927-B72D-138D639C4D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735437-6489-BC9E-AA11-E91F99500696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챗봇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1.0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FF98A-9252-873A-00D4-EC3C9AA13FCE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OpenAI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chat API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연결하기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10E1B-4F95-708F-A0CA-F33C409B2122}"/>
              </a:ext>
            </a:extLst>
          </p:cNvPr>
          <p:cNvSpPr txBox="1"/>
          <p:nvPr/>
        </p:nvSpPr>
        <p:spPr>
          <a:xfrm>
            <a:off x="1021828" y="1394024"/>
            <a:ext cx="8270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$ ~</a:t>
            </a:r>
            <a:r>
              <a:rPr lang="ko-KR" altLang="en-US" dirty="0"/>
              <a:t>/</a:t>
            </a:r>
            <a:r>
              <a:rPr lang="ko-KR" altLang="en-US" dirty="0" err="1"/>
              <a:t>openai-chatbot-class-fasoo</a:t>
            </a:r>
            <a:r>
              <a:rPr lang="ko-KR" altLang="en-US" dirty="0"/>
              <a:t>/Week02/</a:t>
            </a:r>
            <a:r>
              <a:rPr lang="ko-KR" altLang="en-US" dirty="0" err="1"/>
              <a:t>chatbot</a:t>
            </a:r>
            <a:r>
              <a:rPr lang="en-US" altLang="ko-KR" dirty="0"/>
              <a:t> </a:t>
            </a:r>
            <a:r>
              <a:rPr lang="ko-KR" altLang="en-US" dirty="0"/>
              <a:t>폴더에서 </a:t>
            </a:r>
            <a:endParaRPr lang="en-US" altLang="ko-KR" dirty="0"/>
          </a:p>
          <a:p>
            <a:r>
              <a:rPr lang="en-US" altLang="ko-KR" dirty="0"/>
              <a:t>❯ </a:t>
            </a:r>
            <a:r>
              <a:rPr lang="en-US" altLang="ko-KR" dirty="0" err="1">
                <a:solidFill>
                  <a:srgbClr val="FF0000"/>
                </a:solidFill>
              </a:rPr>
              <a:t>streamlit</a:t>
            </a:r>
            <a:r>
              <a:rPr lang="en-US" altLang="ko-KR" dirty="0">
                <a:solidFill>
                  <a:srgbClr val="FF0000"/>
                </a:solidFill>
              </a:rPr>
              <a:t> run </a:t>
            </a:r>
            <a:r>
              <a:rPr lang="en-US" altLang="ko-KR" dirty="0" err="1">
                <a:solidFill>
                  <a:srgbClr val="FF0000"/>
                </a:solidFill>
              </a:rPr>
              <a:t>chatbot.py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실행 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아래와 같이 기본적인 채팅이 되는 걸 확인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1444858-7447-C542-6F4D-419DCAAF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51" y="2465087"/>
            <a:ext cx="8555805" cy="4369680"/>
          </a:xfrm>
          <a:prstGeom prst="rect">
            <a:avLst/>
          </a:prstGeom>
        </p:spPr>
      </p:pic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5CBD8B66-A1DE-174A-8995-54CC9815F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7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561</Words>
  <Application>Microsoft Macintosh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Menlo-Regular</vt:lpstr>
      <vt:lpstr>Office 테마</vt:lpstr>
      <vt:lpstr>챗봇 애플리케이션 만들기 (OpenAI API 활용) 2주차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애플리케이션 만들기 (OpenAI API 활용) 2주차</dc:title>
  <dc:creator>iamfeel2@gmail.com</dc:creator>
  <cp:lastModifiedBy>iamfeel2@gmail.com</cp:lastModifiedBy>
  <cp:revision>156</cp:revision>
  <dcterms:created xsi:type="dcterms:W3CDTF">2024-03-15T17:16:37Z</dcterms:created>
  <dcterms:modified xsi:type="dcterms:W3CDTF">2024-03-18T16:17:38Z</dcterms:modified>
</cp:coreProperties>
</file>