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73" r:id="rId4"/>
    <p:sldId id="272" r:id="rId5"/>
    <p:sldId id="274" r:id="rId6"/>
    <p:sldId id="275" r:id="rId7"/>
    <p:sldId id="276" r:id="rId8"/>
    <p:sldId id="278" r:id="rId9"/>
    <p:sldId id="280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F17"/>
    <a:srgbClr val="67A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86"/>
    <p:restoredTop sz="96327"/>
  </p:normalViewPr>
  <p:slideViewPr>
    <p:cSldViewPr snapToGrid="0">
      <p:cViewPr varScale="1">
        <p:scale>
          <a:sx n="102" d="100"/>
          <a:sy n="102" d="100"/>
        </p:scale>
        <p:origin x="2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72714-56F9-ACDC-E5D2-1FCB7E785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7ADB3B-8F31-E5F7-801E-D1596E739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0C708-F948-B269-B148-F7C93B12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BDE08-18D2-F639-44E6-2D16ECFC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A4508-497F-EA04-F6A5-23A06400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77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585B5-33EC-D979-1DC6-FD02DF0F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B15524-C7BC-6448-086F-57E15ABF6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C1E49-5E2D-5EDB-831F-F53B3511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B604A-68A1-E0EC-0E6F-F92AAA02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DED22-7B2E-07DF-3481-2EC54547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499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C1E67-A032-F80D-572E-4D518E9BA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D2235E-D484-A317-F8E0-DE3477DD1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AF644-5D8B-F88C-D2CC-3E12B5A4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71726-EC5C-9D22-F197-C86F09FB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BD9FB-5568-313D-9F0E-54EB4CA6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104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91E43-7800-20F6-5073-AA20C1C8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E18CF-4364-033C-A9E6-D92630AF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6FFC-ABDA-02B6-BF94-2E9E14D3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C7EF5-F2F3-92A6-8900-208A4E5A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A13F6-6213-F0D7-538D-DCBAB6E8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773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0BBFB-F09D-208F-16DA-693394D7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CBFC-9B00-C6A6-F285-5BEF6F617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A4DEB-DE4E-E9C1-D930-B342D4BB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EAA88-C20D-C3D8-E828-F45AF6F6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A2DBA-6253-A7FB-B298-3E3A1C9D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254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1C612-9745-CCB6-1155-0051CB2F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55826-8862-A04B-76EA-9EFA3FEDF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36F8F-77E3-0B93-B5F3-68F83F400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B646B-9198-BB89-B669-64D68B78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5E089-90EA-D37C-E5B5-268DE40D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A27FB-5CD1-0375-6565-50DB0212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75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36885-8EAE-4EE4-A5CD-7FD8272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24FBD-2B12-00CB-3846-7E73A4FE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D58208-F7E4-141B-CD4A-4F5DE23D6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4189CC-829B-59ED-BF3D-7894F6FE6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5A0A50-1D55-FA0B-3C06-A3B80AFED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F3D464-360D-BA39-A0F5-A56E6B80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AB3AE7-CCE0-C277-4118-9CC32D99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B049E-CCA2-2074-FBCC-C89EEC3E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7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DB6F3-756D-F536-D0AD-A07BF8F2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8FCC43-2385-D6B0-C340-9FDA9469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84ECEB-BDA0-F557-9699-419EF703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C96071-E567-914A-C09C-2D9898A1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41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E704FD-2877-8B1B-47A3-DC143ECE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FB53D6-2338-765E-C8F1-32507D73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A1A6E5-0015-9E4E-14C1-25CFDE52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37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FB74B-0004-95D6-7C2A-79E2AA3B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B22AC-B25C-3934-256B-2EE3A641F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B54A84-FEC2-9431-ECFB-C870ED366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331E57-FE01-329D-2E22-5FD749E6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85EC88-5E74-9D1F-20BF-834BA175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FFD82-FDB5-1360-32EA-C25FCDEA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46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07450-1472-D3D2-C56B-BB45D2F8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0A8157-1A45-4541-51FF-E87CAB231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36F842-A050-71AB-EF0A-BDE9C9D2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8C612-BDBA-9945-8B0B-36DC5070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B910-5FB6-7C49-820C-73ED1EE33748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EB343A-1EBC-3C2C-5D26-7D2ADF26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48FCA6-A2C0-2969-2E55-B42DDC36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76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83358A-88E1-FCE0-DDF1-CE49B1B1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B19BF-E573-FCD4-98F6-F3160776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67756-646D-D294-1E1B-64ACB3E03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5B910-5FB6-7C49-820C-73ED1EE33748}" type="datetimeFigureOut">
              <a:rPr kumimoji="1" lang="ko-KR" altLang="en-US" smtClean="0"/>
              <a:t>2024. 4. 23.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10085-D639-993F-CECA-C3DF352F3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75997-46E1-7F25-6BF0-807B2E23A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9BBAE-D9D2-394C-B2D4-7FEDD0C4A7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315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rms.gle/LrNNQeTd9iBRfrsY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dkISrpMCA&amp;t=1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jbGchdTL7d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IZAiXYceBI?si=mEkEwAUSyvJWiV5m&amp;t=26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IZAiXYceBI?start=26&amp;feature=oembed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vis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tform.openai.com/docs/guides/images/usage?context=nod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speech-to-text/quickstar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ai/whisp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ursor.sh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oon-walker.medium.com/meta-llama-3-%EB%A6%B4%EB%A6%AC%EC%A6%88-gpt4%EA%B8%89-open-source-%EB%AA%A8%EB%8D%B8%EC%9D%98-%ED%83%84%EC%83%9D-68c8ade1a33a" TargetMode="External"/><Relationship Id="rId2" Type="http://schemas.openxmlformats.org/officeDocument/2006/relationships/hyperlink" Target="https://llama.meta.com/llama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llama.com/" TargetMode="External"/><Relationship Id="rId4" Type="http://schemas.openxmlformats.org/officeDocument/2006/relationships/hyperlink" Target="https://www.youtube.com/watch?v=12CuUQIPdM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pic>
        <p:nvPicPr>
          <p:cNvPr id="6" name="그림 5" descr="스크린샷, 그래픽, 예술, 네온이(가) 표시된 사진&#10;&#10;자동 생성된 설명">
            <a:extLst>
              <a:ext uri="{FF2B5EF4-FFF2-40B4-BE49-F238E27FC236}">
                <a16:creationId xmlns:a16="http://schemas.microsoft.com/office/drawing/2014/main" id="{A32ED379-CA62-A180-2EB9-E1CE32E78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5" r="9089" b="125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2D033D-7DE8-EB02-C697-20F744008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43" y="1193151"/>
            <a:ext cx="9339205" cy="1629304"/>
          </a:xfrm>
        </p:spPr>
        <p:txBody>
          <a:bodyPr anchor="b">
            <a:normAutofit/>
          </a:bodyPr>
          <a:lstStyle/>
          <a:p>
            <a:pPr algn="l"/>
            <a:r>
              <a:rPr kumimoji="1" lang="ko-KR" altLang="en-US" sz="4800" b="1" dirty="0" err="1">
                <a:solidFill>
                  <a:schemeClr val="bg1"/>
                </a:solidFill>
              </a:rPr>
              <a:t>챗봇</a:t>
            </a:r>
            <a:r>
              <a:rPr kumimoji="1" lang="ko-KR" altLang="en-US" sz="4800" b="1" dirty="0">
                <a:solidFill>
                  <a:schemeClr val="bg1"/>
                </a:solidFill>
              </a:rPr>
              <a:t> 애플리케이션 만들기 </a:t>
            </a:r>
            <a:r>
              <a:rPr kumimoji="1" lang="en-US" altLang="ko-KR" sz="4800" b="1" dirty="0">
                <a:solidFill>
                  <a:schemeClr val="bg1"/>
                </a:solidFill>
              </a:rPr>
              <a:t>(</a:t>
            </a:r>
            <a:r>
              <a:rPr kumimoji="1" lang="en" altLang="ko-KR" sz="4800" b="1" dirty="0" err="1">
                <a:solidFill>
                  <a:schemeClr val="bg1"/>
                </a:solidFill>
              </a:rPr>
              <a:t>OpenAI</a:t>
            </a:r>
            <a:r>
              <a:rPr kumimoji="1" lang="en" altLang="ko-KR" sz="4800" b="1" dirty="0">
                <a:solidFill>
                  <a:schemeClr val="bg1"/>
                </a:solidFill>
              </a:rPr>
              <a:t> API </a:t>
            </a:r>
            <a:r>
              <a:rPr kumimoji="1" lang="ko-KR" altLang="en-US" sz="4800" b="1" dirty="0">
                <a:solidFill>
                  <a:schemeClr val="bg1"/>
                </a:solidFill>
              </a:rPr>
              <a:t>활용</a:t>
            </a:r>
            <a:r>
              <a:rPr kumimoji="1" lang="en-US" altLang="ko-KR" sz="4800" b="1" dirty="0">
                <a:solidFill>
                  <a:schemeClr val="bg1"/>
                </a:solidFill>
              </a:rPr>
              <a:t>) 6</a:t>
            </a:r>
            <a:r>
              <a:rPr kumimoji="1" lang="ko-KR" altLang="en-US" sz="4800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FB167D-8BDE-DE5F-C1AC-08C0ECA7C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274" y="3338774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>
                <a:solidFill>
                  <a:schemeClr val="bg1"/>
                </a:solidFill>
              </a:rPr>
              <a:t>클라우드 개발팀 박준필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68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9F3569-7318-506A-500F-8DE343EDDD8D}"/>
              </a:ext>
            </a:extLst>
          </p:cNvPr>
          <p:cNvSpPr txBox="1"/>
          <p:nvPr/>
        </p:nvSpPr>
        <p:spPr>
          <a:xfrm>
            <a:off x="602673" y="96929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https://forms.gle/LrNNQeTd9iBRfrsY7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C940721-D356-0EA2-D09B-0C35F0CFEE0E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평가</a:t>
            </a:r>
          </a:p>
        </p:txBody>
      </p:sp>
      <p:pic>
        <p:nvPicPr>
          <p:cNvPr id="7" name="그림 6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E005D82E-45C3-E9DD-76B1-FF871DBCA3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pic>
        <p:nvPicPr>
          <p:cNvPr id="9" name="그림 8" descr="패턴, 사각형, 픽셀, 디자인이(가) 표시된 사진&#10;&#10;자동 생성된 설명">
            <a:extLst>
              <a:ext uri="{FF2B5EF4-FFF2-40B4-BE49-F238E27FC236}">
                <a16:creationId xmlns:a16="http://schemas.microsoft.com/office/drawing/2014/main" id="{2BEF768D-9870-A2B9-4B6A-98FADD840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042" y="1927670"/>
            <a:ext cx="3298042" cy="32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1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31710C-0F8F-FE65-CE31-AA1354D6C5E8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지난시간에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?</a:t>
            </a:r>
            <a:endParaRPr kumimoji="1"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F83E1-70C7-C146-45FB-C623BCCC507A}"/>
              </a:ext>
            </a:extLst>
          </p:cNvPr>
          <p:cNvSpPr txBox="1"/>
          <p:nvPr/>
        </p:nvSpPr>
        <p:spPr>
          <a:xfrm>
            <a:off x="643557" y="969292"/>
            <a:ext cx="9742833" cy="352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RAG 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성능을 조금 더 높일 수 있는 방법에 대해 알아봄</a:t>
            </a:r>
            <a:endParaRPr kumimoji="1" lang="en-US" altLang="ko-KR" sz="24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34" charset="-127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쿼리 확장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(Query </a:t>
            </a:r>
            <a:r>
              <a:rPr kumimoji="1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Expension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)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Cross-encoder </a:t>
            </a:r>
            <a:r>
              <a:rPr kumimoji="1" lang="en-US" altLang="ko-KR" sz="2400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rerank</a:t>
            </a:r>
            <a:endParaRPr kumimoji="1" lang="en-US" altLang="ko-KR" sz="24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34" charset="-127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Long Context Reorder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Ensemble Retrieval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실제 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RAG 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개발을 </a:t>
            </a:r>
            <a:r>
              <a:rPr kumimoji="1" lang="en-US" altLang="ko-KR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Product </a:t>
            </a:r>
            <a:r>
              <a:rPr kumimoji="1" lang="ko-KR" altLang="en-US" sz="2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에 하신다면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참고자료의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RAPTOP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은 한번 </a:t>
            </a:r>
            <a:r>
              <a:rPr kumimoji="1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보시길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..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그림 7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E2C59C07-1162-A6A8-77C1-D8DF21D43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43FB7-02D6-3FCD-361B-B0ADF312E725}"/>
              </a:ext>
            </a:extLst>
          </p:cNvPr>
          <p:cNvSpPr txBox="1"/>
          <p:nvPr/>
        </p:nvSpPr>
        <p:spPr>
          <a:xfrm>
            <a:off x="1344981" y="4483594"/>
            <a:ext cx="100787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[👀 </a:t>
            </a:r>
            <a:r>
              <a:rPr lang="ko-KR" altLang="en-US" sz="1400" dirty="0"/>
              <a:t>긴 문서</a:t>
            </a:r>
            <a:r>
              <a:rPr lang="en-US" altLang="ko-KR" sz="1400" dirty="0"/>
              <a:t>(</a:t>
            </a:r>
            <a:r>
              <a:rPr lang="en" altLang="ko-KR" sz="1400" dirty="0"/>
              <a:t>long context) </a:t>
            </a:r>
            <a:r>
              <a:rPr lang="ko-KR" altLang="en-US" sz="1400" dirty="0"/>
              <a:t>에 대한 참신한 </a:t>
            </a:r>
            <a:r>
              <a:rPr lang="en" altLang="ko-KR" sz="1400" dirty="0"/>
              <a:t>RAG </a:t>
            </a:r>
            <a:r>
              <a:rPr lang="ko-KR" altLang="en-US" sz="1400" dirty="0"/>
              <a:t>방법론</a:t>
            </a:r>
            <a:r>
              <a:rPr lang="en-US" altLang="ko-KR" sz="1400" dirty="0"/>
              <a:t>: </a:t>
            </a:r>
            <a:r>
              <a:rPr lang="en" altLang="ko-KR" sz="1400" dirty="0"/>
              <a:t>RAPTOR! </a:t>
            </a:r>
            <a:r>
              <a:rPr lang="ko-KR" altLang="en-US" sz="1400" dirty="0"/>
              <a:t>논문 리뷰와 코드를 준비했습니다👌</a:t>
            </a:r>
            <a:r>
              <a:rPr lang="en-US" altLang="ko-KR" sz="1400" dirty="0"/>
              <a:t>]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en" altLang="ko-KR" sz="1400" dirty="0">
                <a:hlinkClick r:id="rId3"/>
              </a:rPr>
              <a:t>https://www.youtube.com/watch?v=gcdkISrpMCA&amp;t=1s</a:t>
            </a:r>
            <a:r>
              <a:rPr lang="en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1400" dirty="0"/>
              <a:t>[Building long context RAG with RAPTOR from scratch]</a:t>
            </a:r>
            <a:br>
              <a:rPr lang="en" altLang="ko-KR" sz="1400" dirty="0"/>
            </a:br>
            <a:r>
              <a:rPr lang="en" altLang="ko-KR" sz="1400" dirty="0"/>
              <a:t>(</a:t>
            </a:r>
            <a:r>
              <a:rPr lang="en" altLang="ko-KR" sz="1400" dirty="0">
                <a:hlinkClick r:id="rId4"/>
              </a:rPr>
              <a:t>https://www.youtube.com/watch?v=jbGchdTL7d0</a:t>
            </a:r>
            <a:r>
              <a:rPr lang="en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128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6EC448-35F2-AC68-B977-42D7919CD440}"/>
              </a:ext>
            </a:extLst>
          </p:cNvPr>
          <p:cNvSpPr txBox="1"/>
          <p:nvPr/>
        </p:nvSpPr>
        <p:spPr>
          <a:xfrm>
            <a:off x="643557" y="969292"/>
            <a:ext cx="11408896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b="1" dirty="0" err="1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멀티모달</a:t>
            </a:r>
            <a:endParaRPr kumimoji="1" lang="en-US" altLang="ko-KR" sz="2400" b="1" dirty="0">
              <a:solidFill>
                <a:prstClr val="black"/>
              </a:solidFill>
              <a:latin typeface="맑은 고딕" panose="02110004020202020204"/>
              <a:ea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0E2A9-5119-2CD6-FF18-A0EED196BFA0}"/>
              </a:ext>
            </a:extLst>
          </p:cNvPr>
          <p:cNvSpPr txBox="1"/>
          <p:nvPr/>
        </p:nvSpPr>
        <p:spPr>
          <a:xfrm>
            <a:off x="457200" y="1444926"/>
            <a:ext cx="1140889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여러 가지 유형의 데이터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(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이미지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,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음성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,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동영상 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또는 정보를 함께 활용한 인공 지능 시스템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7BF35-B8EE-8D30-1441-F4984B6A5241}"/>
              </a:ext>
            </a:extLst>
          </p:cNvPr>
          <p:cNvSpPr txBox="1"/>
          <p:nvPr/>
        </p:nvSpPr>
        <p:spPr>
          <a:xfrm>
            <a:off x="1242151" y="1786558"/>
            <a:ext cx="758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https://youtu.be/UIZAiXYceBI?si=mEkEwAUSyvJWiV5m&amp;t=26</a:t>
            </a:r>
            <a:endParaRPr lang="en-US" altLang="ko-KR" dirty="0"/>
          </a:p>
        </p:txBody>
      </p:sp>
      <p:pic>
        <p:nvPicPr>
          <p:cNvPr id="9" name="온라인 미디어 8" descr="The capabilities of multimodal AI | Gemini Demo">
            <a:hlinkClick r:id="" action="ppaction://media"/>
            <a:extLst>
              <a:ext uri="{FF2B5EF4-FFF2-40B4-BE49-F238E27FC236}">
                <a16:creationId xmlns:a16="http://schemas.microsoft.com/office/drawing/2014/main" id="{527FBDB5-9D69-0D02-E775-36E83DF2C52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76872" y="2497522"/>
            <a:ext cx="7061200" cy="3989578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882B7B0B-D857-2E88-3F8B-C5F31B0CEDCE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이번 시간에는 </a:t>
            </a:r>
            <a:r>
              <a:rPr kumimoji="1" lang="ko-KR" altLang="en-US" sz="3200" b="1" dirty="0" err="1">
                <a:solidFill>
                  <a:srgbClr val="002060"/>
                </a:solidFill>
              </a:rPr>
              <a:t>멀티모달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첫걸음</a:t>
            </a:r>
          </a:p>
        </p:txBody>
      </p:sp>
      <p:pic>
        <p:nvPicPr>
          <p:cNvPr id="11" name="그림 10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B4E6D30F-06ED-7D87-FCC0-258D2F6D3F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021E741-64DB-16DC-3320-A50B3C23F97A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이번 시간에는 </a:t>
            </a:r>
            <a:r>
              <a:rPr kumimoji="1" lang="ko-KR" altLang="en-US" sz="3200" b="1" dirty="0" err="1">
                <a:solidFill>
                  <a:srgbClr val="002060"/>
                </a:solidFill>
              </a:rPr>
              <a:t>멀티모달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첫걸음</a:t>
            </a:r>
          </a:p>
        </p:txBody>
      </p:sp>
      <p:pic>
        <p:nvPicPr>
          <p:cNvPr id="6" name="그림 5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48EA78DD-055D-B38B-8F9C-37F8E33D0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AB2639-1485-DC58-BC8A-ED5AABA62192}"/>
              </a:ext>
            </a:extLst>
          </p:cNvPr>
          <p:cNvSpPr txBox="1"/>
          <p:nvPr/>
        </p:nvSpPr>
        <p:spPr>
          <a:xfrm>
            <a:off x="1185469" y="1560388"/>
            <a:ext cx="93533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GPT-4 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Turbo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모델을 사용하면 이미지의 설명을 받을 수 있다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GPT-4 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Turbo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는 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2024-04-09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정식버전 릴리즈 되었다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비전 기능 정식 탑재 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이전  </a:t>
            </a:r>
            <a:r>
              <a:rPr lang="en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gpt-4-vision-preview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모델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DE131-30FE-1609-0E8B-5EE1FDEC4D61}"/>
              </a:ext>
            </a:extLst>
          </p:cNvPr>
          <p:cNvSpPr txBox="1"/>
          <p:nvPr/>
        </p:nvSpPr>
        <p:spPr>
          <a:xfrm>
            <a:off x="-1836" y="6476740"/>
            <a:ext cx="60978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3"/>
              </a:rPr>
              <a:t>https://platform.openai.com/docs/guides/vision</a:t>
            </a:r>
            <a:endParaRPr lang="en-US" altLang="ko-KR" sz="1600" dirty="0"/>
          </a:p>
        </p:txBody>
      </p:sp>
      <p:pic>
        <p:nvPicPr>
          <p:cNvPr id="14" name="그림 1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C418D44-CA50-44E0-5B75-B7C0932D8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872" y="2787067"/>
            <a:ext cx="5173684" cy="35688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24F4D9-C85B-C590-7DCF-7A47873511E2}"/>
              </a:ext>
            </a:extLst>
          </p:cNvPr>
          <p:cNvSpPr txBox="1"/>
          <p:nvPr/>
        </p:nvSpPr>
        <p:spPr>
          <a:xfrm>
            <a:off x="795957" y="1014815"/>
            <a:ext cx="974283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OPEN AI Vision</a:t>
            </a:r>
          </a:p>
        </p:txBody>
      </p:sp>
    </p:spTree>
    <p:extLst>
      <p:ext uri="{BB962C8B-B14F-4D97-AF65-F5344CB8AC3E}">
        <p14:creationId xmlns:p14="http://schemas.microsoft.com/office/powerpoint/2010/main" val="358461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18AB7A3-E871-2D80-9D51-237BE921EBC7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이번 시간에는 </a:t>
            </a:r>
            <a:r>
              <a:rPr kumimoji="1" lang="ko-KR" altLang="en-US" sz="3200" b="1" dirty="0" err="1">
                <a:solidFill>
                  <a:srgbClr val="002060"/>
                </a:solidFill>
              </a:rPr>
              <a:t>멀티모달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첫걸음</a:t>
            </a:r>
          </a:p>
        </p:txBody>
      </p:sp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04483495-9F78-5CC1-1AF7-1095C6EAA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235A36-A983-118D-4FFF-FF2640DB99AE}"/>
              </a:ext>
            </a:extLst>
          </p:cNvPr>
          <p:cNvSpPr txBox="1"/>
          <p:nvPr/>
        </p:nvSpPr>
        <p:spPr>
          <a:xfrm>
            <a:off x="771812" y="1338624"/>
            <a:ext cx="93533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Open AI 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에서 제공하는 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Text 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로 이미지를 생성하는 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프롬프트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최대 길이는 </a:t>
            </a:r>
            <a:r>
              <a:rPr lang="en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dall-e-2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의 경우 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1000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자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en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dall-e-3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의 경우 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4000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자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Dall-e-2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의 경우 한글을 제대로 인식 못하는 것 같음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번역 후 생성할 것을 추천</a:t>
            </a:r>
            <a:endParaRPr lang="en-US" altLang="ko-KR" dirty="0">
              <a:solidFill>
                <a:srgbClr val="292C32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Response_type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b64_json,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시간만 유효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생성가능한 </a:t>
            </a:r>
            <a:r>
              <a:rPr lang="en-US" altLang="ko-KR" dirty="0"/>
              <a:t>size </a:t>
            </a:r>
            <a:r>
              <a:rPr lang="ko-KR" altLang="en-US" dirty="0"/>
              <a:t>는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dall-e-2: 256*256 or 512*512 or 1024*1024,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dall-e-3: 1024*1024 or 1792*1024 or 1024*1792</a:t>
            </a:r>
            <a:endParaRPr lang="en-US" altLang="ko-KR" b="0" i="0" dirty="0">
              <a:solidFill>
                <a:srgbClr val="292C32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872AE60-8484-6067-C521-9AC04213D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25" y="3369949"/>
            <a:ext cx="8627734" cy="30292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642A2D-A14E-CE73-64DB-6ED27534A1CC}"/>
              </a:ext>
            </a:extLst>
          </p:cNvPr>
          <p:cNvSpPr txBox="1"/>
          <p:nvPr/>
        </p:nvSpPr>
        <p:spPr>
          <a:xfrm>
            <a:off x="0" y="6488668"/>
            <a:ext cx="83468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4"/>
              </a:rPr>
              <a:t>https://platform.openai.com/docs/guides/images/usage?context=node</a:t>
            </a:r>
            <a:endParaRPr lang="en-US" altLang="ko-K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7A73F-2961-B6E2-A3B9-98AF3980EB21}"/>
              </a:ext>
            </a:extLst>
          </p:cNvPr>
          <p:cNvSpPr txBox="1"/>
          <p:nvPr/>
        </p:nvSpPr>
        <p:spPr>
          <a:xfrm>
            <a:off x="457200" y="920932"/>
            <a:ext cx="974283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OPEN AI Dall-E</a:t>
            </a:r>
          </a:p>
        </p:txBody>
      </p:sp>
    </p:spTree>
    <p:extLst>
      <p:ext uri="{BB962C8B-B14F-4D97-AF65-F5344CB8AC3E}">
        <p14:creationId xmlns:p14="http://schemas.microsoft.com/office/powerpoint/2010/main" val="271441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366E62C-9B76-D9CC-3B1D-071D24A72E5F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이번 시간에는 </a:t>
            </a:r>
            <a:r>
              <a:rPr kumimoji="1" lang="ko-KR" altLang="en-US" sz="3200" b="1" dirty="0" err="1">
                <a:solidFill>
                  <a:srgbClr val="002060"/>
                </a:solidFill>
              </a:rPr>
              <a:t>멀티모달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첫걸음</a:t>
            </a:r>
          </a:p>
        </p:txBody>
      </p:sp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44210F4E-5D6D-EA66-E49F-EB952AB84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338E40-6BD3-559A-9849-8ED062B682F2}"/>
              </a:ext>
            </a:extLst>
          </p:cNvPr>
          <p:cNvSpPr txBox="1"/>
          <p:nvPr/>
        </p:nvSpPr>
        <p:spPr>
          <a:xfrm>
            <a:off x="457200" y="913892"/>
            <a:ext cx="974283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Whisper?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366E3-F266-3237-BB20-718F9FBB4D67}"/>
              </a:ext>
            </a:extLst>
          </p:cNvPr>
          <p:cNvSpPr txBox="1"/>
          <p:nvPr/>
        </p:nvSpPr>
        <p:spPr>
          <a:xfrm>
            <a:off x="771812" y="1338624"/>
            <a:ext cx="93533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자동음성인식 시스템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(automatic speech recognition (ASR))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ko-KR" altLang="en-US" dirty="0" err="1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으로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음성을 문자로 변환해주는 기능을 제공</a:t>
            </a:r>
            <a:endParaRPr lang="en-US" altLang="ko-KR" dirty="0">
              <a:solidFill>
                <a:srgbClr val="292C32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680,000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시간 규모의 웹 음성 데이터를 기반으로 훈련</a:t>
            </a:r>
            <a:endParaRPr lang="en-US" altLang="ko-KR" b="0" i="0" dirty="0">
              <a:solidFill>
                <a:srgbClr val="292C32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영어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중국어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스페인어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프랑스어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독일어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일본어 등 다양한 언어를 지원</a:t>
            </a:r>
            <a:endParaRPr lang="en-US" altLang="ko-KR" b="0" i="0" dirty="0">
              <a:solidFill>
                <a:srgbClr val="292C32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Whisper 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는 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Opensource 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로 제공</a:t>
            </a:r>
            <a:endParaRPr lang="en-US" altLang="ko-KR" b="0" i="0" dirty="0">
              <a:solidFill>
                <a:srgbClr val="292C32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OpenAI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API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로 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Speech-to-text API </a:t>
            </a:r>
            <a:r>
              <a:rPr lang="ko-KR" altLang="en-US" dirty="0" err="1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를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제공하나 이것은 영어로 번역 기능만 제공</a:t>
            </a:r>
            <a:endParaRPr lang="en-US" altLang="ko-KR" dirty="0">
              <a:solidFill>
                <a:srgbClr val="292C32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  <a:hlinkClick r:id="rId3"/>
              </a:rPr>
              <a:t>https://platform.openai.com/docs/guides/speech-to-text/quickstart</a:t>
            </a:r>
            <a:endParaRPr lang="en-US" altLang="ko-KR" dirty="0">
              <a:solidFill>
                <a:srgbClr val="292C32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92C32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웹 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API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호출 하는 것이 </a:t>
            </a:r>
            <a:r>
              <a:rPr lang="ko-KR" altLang="en-US" dirty="0" err="1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아니라서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아래 사이트를 보고 설정이 필요하다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" altLang="ko-KR" dirty="0">
                <a:hlinkClick r:id="rId4"/>
              </a:rPr>
              <a:t>https://github.com/openai/whisper</a:t>
            </a:r>
            <a:endParaRPr kumimoji="1" lang="en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pip install -U </a:t>
            </a:r>
            <a:r>
              <a:rPr lang="en-US" altLang="ko-KR" dirty="0" err="1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openai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-whisper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 err="1"/>
              <a:t>ffmpeg</a:t>
            </a:r>
            <a:r>
              <a:rPr lang="en" altLang="ko-KR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local </a:t>
            </a:r>
            <a:r>
              <a:rPr lang="ko-KR" altLang="en-US" dirty="0"/>
              <a:t>에 설치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292C32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3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C603908-59EF-D42D-3006-E3639DC1FEE0}"/>
              </a:ext>
            </a:extLst>
          </p:cNvPr>
          <p:cNvSpPr txBox="1">
            <a:spLocks/>
          </p:cNvSpPr>
          <p:nvPr/>
        </p:nvSpPr>
        <p:spPr>
          <a:xfrm>
            <a:off x="457200" y="31196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>
                <a:solidFill>
                  <a:srgbClr val="002060"/>
                </a:solidFill>
              </a:rPr>
              <a:t>그 밖의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 TIP</a:t>
            </a:r>
            <a:endParaRPr kumimoji="1" lang="ko-KR" altLang="en-US" sz="3200" b="1" dirty="0">
              <a:solidFill>
                <a:srgbClr val="002060"/>
              </a:solidFill>
            </a:endParaRPr>
          </a:p>
        </p:txBody>
      </p:sp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D7EF5A28-FA60-23DE-ED14-276EABA76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CC79E5-0DA9-A285-CACE-6457D6102F41}"/>
              </a:ext>
            </a:extLst>
          </p:cNvPr>
          <p:cNvSpPr txBox="1"/>
          <p:nvPr/>
        </p:nvSpPr>
        <p:spPr>
          <a:xfrm>
            <a:off x="643557" y="969292"/>
            <a:ext cx="974283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Cursor 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6C5AD4-E47D-2DB0-D02D-90664E97E796}"/>
              </a:ext>
            </a:extLst>
          </p:cNvPr>
          <p:cNvSpPr txBox="1"/>
          <p:nvPr/>
        </p:nvSpPr>
        <p:spPr>
          <a:xfrm>
            <a:off x="771812" y="1338624"/>
            <a:ext cx="93533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Github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의 </a:t>
            </a:r>
            <a:r>
              <a:rPr lang="ko-KR" altLang="en-US" dirty="0" err="1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코파일럿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,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US" altLang="ko-KR" dirty="0" err="1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Jetbrain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의 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AI-Assistant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와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같이 </a:t>
            </a:r>
            <a:r>
              <a:rPr lang="ko-KR" altLang="en-US" dirty="0" err="1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활용가능하고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이들과 다르게 우리가 구매한 </a:t>
            </a:r>
            <a:r>
              <a:rPr lang="ko-KR" altLang="en-US" dirty="0" err="1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크래딧을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소모하여 사용가능</a:t>
            </a:r>
            <a:endParaRPr lang="en-US" altLang="ko-KR" dirty="0">
              <a:solidFill>
                <a:srgbClr val="292C32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우리가 구매한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ko-KR" altLang="en-US" dirty="0" err="1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크래딧을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그냥 </a:t>
            </a:r>
            <a:r>
              <a:rPr lang="ko-KR" altLang="en-US" dirty="0" err="1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묵혀두기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아까우니 적극 사용해보자 </a:t>
            </a:r>
            <a:endParaRPr lang="en-US" altLang="ko-KR" b="0" i="0" dirty="0">
              <a:solidFill>
                <a:srgbClr val="292C32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A3FCF-8AA8-1623-355D-218A4958C438}"/>
              </a:ext>
            </a:extLst>
          </p:cNvPr>
          <p:cNvSpPr txBox="1"/>
          <p:nvPr/>
        </p:nvSpPr>
        <p:spPr>
          <a:xfrm>
            <a:off x="771812" y="2631286"/>
            <a:ext cx="6097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linkClick r:id="rId3"/>
              </a:rPr>
              <a:t>https://cursor.sh/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2904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BE4D3C-7326-2585-9F23-D8AE63D86367}"/>
              </a:ext>
            </a:extLst>
          </p:cNvPr>
          <p:cNvSpPr txBox="1"/>
          <p:nvPr/>
        </p:nvSpPr>
        <p:spPr>
          <a:xfrm>
            <a:off x="643557" y="969292"/>
            <a:ext cx="974283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Open LLM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도 한번 써보자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–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개인용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LLM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을 갖는 시대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092CE-94F3-ACC8-0EBC-7C91B95F0A67}"/>
              </a:ext>
            </a:extLst>
          </p:cNvPr>
          <p:cNvSpPr txBox="1"/>
          <p:nvPr/>
        </p:nvSpPr>
        <p:spPr>
          <a:xfrm>
            <a:off x="1033069" y="1493003"/>
            <a:ext cx="935332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4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월 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18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일 메타에서 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llama3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모델을 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Opensource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로 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8b, 70b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모델을 일단 공개 했으며 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700b 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모델은 아직 개발 중이라고 함</a:t>
            </a:r>
            <a:endParaRPr lang="en-US" altLang="ko-KR" dirty="0">
              <a:solidFill>
                <a:srgbClr val="292C32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Mac book pro M1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기준으로 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8b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모델은 사용 가능함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70b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는 너무 느림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92C32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보통 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(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모델사이즈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)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*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(</a:t>
            </a:r>
            <a:r>
              <a:rPr lang="ko-KR" altLang="en-US" dirty="0" err="1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학습토큰수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)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로 </a:t>
            </a:r>
            <a:r>
              <a:rPr lang="ko-KR" altLang="en-US" dirty="0" err="1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연산량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(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성능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)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이 계산됨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Llama3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는 기존 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Open LLM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들 비해 작은 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size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에 학습 토큰 수를 많이 사용한 모델이라고 함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92C32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Meta </a:t>
            </a:r>
            <a:r>
              <a:rPr lang="en-US" altLang="ko-KR" b="0" i="0" dirty="0" err="1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github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ko-KR" altLang="en-US" b="0" i="0" dirty="0" err="1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를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clone 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받은 후 </a:t>
            </a:r>
            <a:r>
              <a:rPr lang="en-US" altLang="ko-KR" b="0" i="0" dirty="0" err="1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pytorch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로 돌리기 보다는 </a:t>
            </a:r>
            <a:r>
              <a:rPr lang="en-US" altLang="ko-KR" b="0" i="0" dirty="0" err="1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ollama</a:t>
            </a: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ko-KR" altLang="en-US" b="0" i="0" dirty="0" err="1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를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이용하는 것을 추천</a:t>
            </a:r>
            <a:endParaRPr lang="en-US" altLang="ko-KR" b="0" i="0" dirty="0">
              <a:solidFill>
                <a:srgbClr val="292C32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92C32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92C32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92C32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  <a:hlinkClick r:id="rId2"/>
              </a:rPr>
              <a:t>https://llama.meta.com/llama3/</a:t>
            </a:r>
            <a:endParaRPr lang="en-US" altLang="ko-KR" dirty="0">
              <a:solidFill>
                <a:srgbClr val="292C32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  <a:hlinkClick r:id="rId3"/>
              </a:rPr>
              <a:t>Meta Llama 3 </a:t>
            </a:r>
            <a:r>
              <a:rPr lang="ko-KR" alt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  <a:hlinkClick r:id="rId3"/>
              </a:rPr>
              <a:t>릴리즈</a:t>
            </a:r>
            <a:r>
              <a:rPr lang="en-US" altLang="ko-KR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  <a:hlinkClick r:id="rId3"/>
              </a:rPr>
              <a:t>: </a:t>
            </a:r>
            <a:r>
              <a:rPr lang="en" altLang="ko-KR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  <a:hlinkClick r:id="rId3"/>
              </a:rPr>
              <a:t>GPT4</a:t>
            </a:r>
            <a:r>
              <a:rPr lang="ko-KR" alt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  <a:hlinkClick r:id="rId3"/>
              </a:rPr>
              <a:t>급 </a:t>
            </a:r>
            <a:r>
              <a:rPr lang="en" altLang="ko-KR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  <a:hlinkClick r:id="rId3"/>
              </a:rPr>
              <a:t>Open-Source </a:t>
            </a:r>
            <a:r>
              <a:rPr lang="ko-KR" alt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  <a:hlinkClick r:id="rId3"/>
              </a:rPr>
              <a:t>모델의 탄생</a:t>
            </a:r>
            <a:endParaRPr lang="en-US" altLang="ko-KR" dirty="0">
              <a:solidFill>
                <a:srgbClr val="292C32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#llama3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출시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🔥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로컬에서 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Llama3-8B 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모델 돌려보기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👀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유튜브</a:t>
            </a:r>
            <a:endParaRPr lang="en-US" altLang="ko-KR" dirty="0">
              <a:solidFill>
                <a:srgbClr val="292C32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hlinkClick r:id="rId4"/>
              </a:rPr>
              <a:t>https://www.youtube.com/watch?v=12CuUQIPdM4</a:t>
            </a:r>
            <a:endParaRPr lang="en-US" altLang="ko-KR" b="0" i="0" dirty="0">
              <a:solidFill>
                <a:srgbClr val="292C32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hlinkClick r:id="rId5"/>
              </a:rPr>
              <a:t>https://ollama.com/</a:t>
            </a:r>
            <a:endParaRPr lang="en-US" altLang="ko-KR" dirty="0">
              <a:solidFill>
                <a:srgbClr val="292C32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92C32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92C32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7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88ACBB-64E0-FFA1-7FB9-436AE12778EB}"/>
              </a:ext>
            </a:extLst>
          </p:cNvPr>
          <p:cNvSpPr txBox="1"/>
          <p:nvPr/>
        </p:nvSpPr>
        <p:spPr>
          <a:xfrm>
            <a:off x="605457" y="245392"/>
            <a:ext cx="974283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Chat GPT </a:t>
            </a:r>
            <a:r>
              <a:rPr kumimoji="1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를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무료로 쓰고 있습니까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?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032F1-EE0E-5754-B9D0-D7E4AE794559}"/>
              </a:ext>
            </a:extLst>
          </p:cNvPr>
          <p:cNvSpPr txBox="1"/>
          <p:nvPr/>
        </p:nvSpPr>
        <p:spPr>
          <a:xfrm>
            <a:off x="994969" y="776649"/>
            <a:ext cx="9353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GPT3.5 </a:t>
            </a:r>
            <a:r>
              <a:rPr lang="ko-KR" altLang="en-US" b="0" i="0" dirty="0">
                <a:solidFill>
                  <a:srgbClr val="292C32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는 이미 쓰면 안되는 물건</a:t>
            </a:r>
            <a:endParaRPr lang="en-US" altLang="ko-KR" dirty="0">
              <a:solidFill>
                <a:srgbClr val="292C32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돈 내고 쓰면 제일 좋고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,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꼭 유료가 아니더라도 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3.5</a:t>
            </a:r>
            <a:r>
              <a:rPr lang="ko-KR" altLang="en-US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보다 더 다른 괜찮은 무료 모델이 많다</a:t>
            </a:r>
            <a:r>
              <a:rPr lang="en-US" altLang="ko-KR" dirty="0">
                <a:solidFill>
                  <a:srgbClr val="292C32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endParaRPr lang="en-US" altLang="ko-KR" b="0" i="0" dirty="0">
              <a:solidFill>
                <a:srgbClr val="292C32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</p:txBody>
      </p:sp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4A46B94-667C-7FF4-F671-A384194E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365641"/>
            <a:ext cx="8891083" cy="535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3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6452</TotalTime>
  <Words>634</Words>
  <Application>Microsoft Macintosh PowerPoint</Application>
  <PresentationFormat>와이드스크린</PresentationFormat>
  <Paragraphs>71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sohne</vt:lpstr>
      <vt:lpstr>Arial</vt:lpstr>
      <vt:lpstr>Calibri</vt:lpstr>
      <vt:lpstr>Open Sans</vt:lpstr>
      <vt:lpstr>Office 테마</vt:lpstr>
      <vt:lpstr>챗봇 애플리케이션 만들기 (OpenAI API 활용) 6주차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챗봇 애플리케이션 만들기 (OpenAI API 활용) 2주차</dc:title>
  <dc:creator>iamfeel2@gmail.com</dc:creator>
  <cp:lastModifiedBy>iamfeel2@gmail.com</cp:lastModifiedBy>
  <cp:revision>811</cp:revision>
  <dcterms:created xsi:type="dcterms:W3CDTF">2024-03-15T17:16:37Z</dcterms:created>
  <dcterms:modified xsi:type="dcterms:W3CDTF">2024-04-23T00:42:43Z</dcterms:modified>
</cp:coreProperties>
</file>