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7" r:id="rId6"/>
    <p:sldId id="278" r:id="rId7"/>
    <p:sldId id="276" r:id="rId8"/>
    <p:sldId id="279" r:id="rId9"/>
    <p:sldId id="282" r:id="rId10"/>
    <p:sldId id="281" r:id="rId11"/>
    <p:sldId id="296" r:id="rId12"/>
    <p:sldId id="285" r:id="rId13"/>
    <p:sldId id="293" r:id="rId14"/>
    <p:sldId id="294" r:id="rId15"/>
    <p:sldId id="297" r:id="rId16"/>
    <p:sldId id="295" r:id="rId17"/>
    <p:sldId id="284" r:id="rId18"/>
    <p:sldId id="290" r:id="rId19"/>
    <p:sldId id="286" r:id="rId20"/>
    <p:sldId id="287" r:id="rId21"/>
    <p:sldId id="289" r:id="rId22"/>
    <p:sldId id="288" r:id="rId23"/>
    <p:sldId id="292" r:id="rId24"/>
    <p:sldId id="291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F17"/>
    <a:srgbClr val="67A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/>
    <p:restoredTop sz="96327"/>
  </p:normalViewPr>
  <p:slideViewPr>
    <p:cSldViewPr snapToGrid="0">
      <p:cViewPr>
        <p:scale>
          <a:sx n="140" d="100"/>
          <a:sy n="140" d="100"/>
        </p:scale>
        <p:origin x="31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2714-56F9-ACDC-E5D2-1FCB7E78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ADB3B-8F31-E5F7-801E-D1596E73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0C708-F948-B269-B148-F7C93B12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BDE08-18D2-F639-44E6-2D16ECF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4508-497F-EA04-F6A5-23A064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7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585B5-33EC-D979-1DC6-FD02DF0F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15524-C7BC-6448-086F-57E15ABF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1E49-5E2D-5EDB-831F-F53B3511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B604A-68A1-E0EC-0E6F-F92AAA0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DED22-7B2E-07DF-3481-2EC5454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C1E67-A032-F80D-572E-4D518E9BA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2235E-D484-A317-F8E0-DE3477DD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F644-5D8B-F88C-D2CC-3E12B5A4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71726-EC5C-9D22-F197-C86F09F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BD9FB-5568-313D-9F0E-54EB4CA6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0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1E43-7800-20F6-5073-AA20C1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E18CF-4364-033C-A9E6-D92630A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6FFC-ABDA-02B6-BF94-2E9E14D3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C7EF5-F2F3-92A6-8900-208A4E5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13F6-6213-F0D7-538D-DCBAB6E8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BBFB-F09D-208F-16DA-693394D7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CBFC-9B00-C6A6-F285-5BEF6F61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4DEB-DE4E-E9C1-D930-B342D4B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EAA88-C20D-C3D8-E828-F45AF6F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A2DBA-6253-A7FB-B298-3E3A1C9D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5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C612-9745-CCB6-1155-0051CB2F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55826-8862-A04B-76EA-9EFA3FED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36F8F-77E3-0B93-B5F3-68F83F40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B646B-9198-BB89-B669-64D68B78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5E089-90EA-D37C-E5B5-268DE40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A27FB-5CD1-0375-6565-50DB021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6885-8EAE-4EE4-A5CD-7FD8272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24FBD-2B12-00CB-3846-7E73A4FE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58208-F7E4-141B-CD4A-4F5DE23D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189CC-829B-59ED-BF3D-7894F6FE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0A50-1D55-FA0B-3C06-A3B80AFE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F3D464-360D-BA39-A0F5-A56E6B8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B3AE7-CCE0-C277-4118-9CC32D9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049E-CCA2-2074-FBCC-C89EEC3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B6F3-756D-F536-D0AD-A07BF8F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8FCC43-2385-D6B0-C340-9FDA9469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4ECEB-BDA0-F557-9699-419EF703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96071-E567-914A-C09C-2D989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4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704FD-2877-8B1B-47A3-DC143EC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B53D6-2338-765E-C8F1-32507D7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1A6E5-0015-9E4E-14C1-25CFDE52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37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B74B-0004-95D6-7C2A-79E2AA3B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B22AC-B25C-3934-256B-2EE3A641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54A84-FEC2-9431-ECFB-C870ED36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31E57-FE01-329D-2E22-5FD749E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5EC88-5E74-9D1F-20BF-834BA175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FFD82-FDB5-1360-32EA-C25FCD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7450-1472-D3D2-C56B-BB45D2F8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A8157-1A45-4541-51FF-E87CAB2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6F842-A050-71AB-EF0A-BDE9C9D2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8C612-BDBA-9945-8B0B-36DC507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B343A-1EBC-3C2C-5D26-7D2ADF2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8FCA6-A2C0-2969-2E55-B42DDC3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7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3358A-88E1-FCE0-DDF1-CE49B1B1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B19BF-E573-FCD4-98F6-F316077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67756-646D-D294-1E1B-64ACB3E0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5B910-5FB6-7C49-820C-73ED1EE33748}" type="datetimeFigureOut">
              <a:rPr kumimoji="1" lang="ko-KR" altLang="en-US" smtClean="0"/>
              <a:t>2024. 3. 25.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0085-D639-993F-CECA-C3DF352F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5997-46E1-7F25-6BF0-807B2E23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1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docs.net/22660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EjW8TvDUjhxarZWsNcgu9d4KMn0LEWv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6" name="그림 5" descr="스크린샷, 그래픽, 예술, 네온이(가) 표시된 사진&#10;&#10;자동 생성된 설명">
            <a:extLst>
              <a:ext uri="{FF2B5EF4-FFF2-40B4-BE49-F238E27FC236}">
                <a16:creationId xmlns:a16="http://schemas.microsoft.com/office/drawing/2014/main" id="{A32ED379-CA62-A180-2EB9-E1CE32E7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9089" b="12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D033D-7DE8-EB02-C697-20F74400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43" y="1193151"/>
            <a:ext cx="9339205" cy="162930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bg1"/>
                </a:solidFill>
              </a:rPr>
              <a:t>챗봇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 애플리케이션 만들기 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(</a:t>
            </a:r>
            <a:r>
              <a:rPr kumimoji="1" lang="en" altLang="ko-KR" sz="4800" b="1" dirty="0" err="1">
                <a:solidFill>
                  <a:schemeClr val="bg1"/>
                </a:solidFill>
              </a:rPr>
              <a:t>OpenAI</a:t>
            </a:r>
            <a:r>
              <a:rPr kumimoji="1" lang="en" altLang="ko-KR" sz="4800" b="1" dirty="0">
                <a:solidFill>
                  <a:schemeClr val="bg1"/>
                </a:solidFill>
              </a:rPr>
              <a:t> API 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활용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) 3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B167D-8BDE-DE5F-C1AC-08C0ECA7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74" y="3338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>
                <a:solidFill>
                  <a:schemeClr val="bg1"/>
                </a:solidFill>
              </a:rPr>
              <a:t>클라우드 개발팀 박준필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8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910183" y="5601981"/>
            <a:ext cx="926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자연어를 </a:t>
            </a:r>
            <a:r>
              <a:rPr kumimoji="1" lang="en" altLang="ko-KR" dirty="0"/>
              <a:t>n</a:t>
            </a:r>
            <a:r>
              <a:rPr kumimoji="1" lang="ko-KR" altLang="en-US" dirty="0"/>
              <a:t>차원의 수치형 벡터로 변환하는 것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의미를 가진 수치 데이터로 변환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가까운 거리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방향을 가진 것은 비슷한 의미를 가진다</a:t>
            </a:r>
            <a:r>
              <a:rPr kumimoji="1"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0AA73-425E-C9D5-5575-E5C34696B965}"/>
              </a:ext>
            </a:extLst>
          </p:cNvPr>
          <p:cNvSpPr txBox="1"/>
          <p:nvPr/>
        </p:nvSpPr>
        <p:spPr>
          <a:xfrm>
            <a:off x="793641" y="147060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Sparse</a:t>
            </a:r>
            <a:r>
              <a:rPr lang="ko-KR" altLang="en-US" b="1" dirty="0"/>
              <a:t> </a:t>
            </a:r>
            <a:r>
              <a:rPr lang="ko-KR" altLang="en-US" b="1" dirty="0" err="1"/>
              <a:t>Vector</a:t>
            </a:r>
            <a:endParaRPr lang="en-US" altLang="ko-KR" b="1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단어(토큰)이 나오는 횟수로 </a:t>
            </a:r>
            <a:r>
              <a:rPr lang="ko-KR" altLang="en-US" dirty="0" err="1"/>
              <a:t>임베딩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단어 수만큼 벡터 공간이 필요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-&gt; </a:t>
            </a:r>
            <a:r>
              <a:rPr lang="ko-KR" altLang="en-US" dirty="0"/>
              <a:t>벡터 공간의 낭비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Dense</a:t>
            </a:r>
            <a:r>
              <a:rPr lang="ko-KR" altLang="en-US" b="1" dirty="0"/>
              <a:t> </a:t>
            </a:r>
            <a:r>
              <a:rPr lang="ko-KR" altLang="en-US" b="1" dirty="0" err="1"/>
              <a:t>Vector</a:t>
            </a:r>
            <a:endParaRPr lang="en-US" altLang="ko-KR" b="1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의미를 가진 수치 데이터로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단어 수 만큼의 공간 크기가 아닌 </a:t>
            </a:r>
            <a:endParaRPr lang="en-US" altLang="ko-KR" dirty="0"/>
          </a:p>
          <a:p>
            <a:r>
              <a:rPr lang="ko-KR" altLang="en-US" dirty="0"/>
              <a:t>     설정된 공간 크기만 사용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보통 학습을 통한 생성</a:t>
            </a:r>
            <a:r>
              <a:rPr lang="en-US" altLang="ko-KR" dirty="0"/>
              <a:t>,</a:t>
            </a:r>
            <a:r>
              <a:rPr lang="ko-KR" altLang="en-US" dirty="0"/>
              <a:t> 실수 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word2vector,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효율적인 벡터공간 사용</a:t>
            </a:r>
            <a:endParaRPr lang="en-US" altLang="ko-KR" dirty="0"/>
          </a:p>
          <a:p>
            <a:r>
              <a:rPr lang="ko-KR" altLang="en-US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5C7AE-52A2-A88A-B83C-3F8953A0FDB4}"/>
              </a:ext>
            </a:extLst>
          </p:cNvPr>
          <p:cNvSpPr txBox="1"/>
          <p:nvPr/>
        </p:nvSpPr>
        <p:spPr>
          <a:xfrm>
            <a:off x="726142" y="5163927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이란</a:t>
            </a:r>
            <a:r>
              <a:rPr kumimoji="1" lang="en-US" altLang="ko-KR" sz="2000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680E8-4ED3-3A48-A5BF-B84A39BBA5A8}"/>
              </a:ext>
            </a:extLst>
          </p:cNvPr>
          <p:cNvSpPr txBox="1"/>
          <p:nvPr/>
        </p:nvSpPr>
        <p:spPr>
          <a:xfrm>
            <a:off x="609600" y="969292"/>
            <a:ext cx="458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Vector </a:t>
            </a:r>
            <a:r>
              <a:rPr kumimoji="1" lang="ko-KR" altLang="en-US" sz="2000" b="1" dirty="0"/>
              <a:t>의 유형</a:t>
            </a:r>
            <a:endParaRPr kumimoji="1"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E0A235-26A6-93B9-9D2B-E2B72774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06" y="2862768"/>
            <a:ext cx="259976" cy="259976"/>
          </a:xfrm>
          <a:prstGeom prst="rect">
            <a:avLst/>
          </a:prstGeom>
        </p:spPr>
      </p:pic>
      <p:pic>
        <p:nvPicPr>
          <p:cNvPr id="13" name="그림 12" descr="텍스트, 폰트, 영수증, 디자인이(가) 표시된 사진&#10;&#10;자동 생성된 설명">
            <a:extLst>
              <a:ext uri="{FF2B5EF4-FFF2-40B4-BE49-F238E27FC236}">
                <a16:creationId xmlns:a16="http://schemas.microsoft.com/office/drawing/2014/main" id="{ABC6F666-25B7-4877-1D3D-AF1D684A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148" y="1639744"/>
            <a:ext cx="1485900" cy="927100"/>
          </a:xfrm>
          <a:prstGeom prst="rect">
            <a:avLst/>
          </a:prstGeom>
        </p:spPr>
      </p:pic>
      <p:pic>
        <p:nvPicPr>
          <p:cNvPr id="16" name="그림 15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01B8F282-4CEB-5DB6-FF7B-6B1FD8D67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048" y="1277226"/>
            <a:ext cx="4521636" cy="16521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7FAE09-0744-D862-CFB1-11E9493BC799}"/>
              </a:ext>
            </a:extLst>
          </p:cNvPr>
          <p:cNvSpPr txBox="1"/>
          <p:nvPr/>
        </p:nvSpPr>
        <p:spPr>
          <a:xfrm>
            <a:off x="8722658" y="6557706"/>
            <a:ext cx="36127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[Word2vector </a:t>
            </a:r>
            <a:r>
              <a:rPr lang="ko-KR" altLang="en-US" sz="1100" dirty="0"/>
              <a:t>상세 설명</a:t>
            </a:r>
            <a:r>
              <a:rPr lang="en-US" altLang="ko-KR" sz="1100" dirty="0"/>
              <a:t>](</a:t>
            </a:r>
            <a:r>
              <a:rPr lang="ko-KR" altLang="en-US" sz="1100" dirty="0">
                <a:hlinkClick r:id="rId6"/>
              </a:rPr>
              <a:t>https://wikidocs.net/22660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577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39D78DA-549E-914C-FB7D-4AA642148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3AA92CB-3DD4-F288-4211-68BFCB20D4F2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CBFA0-7539-5B41-9CED-1A793DAAB607}"/>
              </a:ext>
            </a:extLst>
          </p:cNvPr>
          <p:cNvSpPr txBox="1"/>
          <p:nvPr/>
        </p:nvSpPr>
        <p:spPr>
          <a:xfrm>
            <a:off x="609600" y="969292"/>
            <a:ext cx="458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근데 왜 의미기반 </a:t>
            </a:r>
            <a:r>
              <a:rPr kumimoji="1" lang="ko-KR" altLang="en-US" sz="2000" b="1" dirty="0" err="1"/>
              <a:t>서치를</a:t>
            </a:r>
            <a:r>
              <a:rPr kumimoji="1" lang="en-US" altLang="ko-KR" sz="2000" b="1" dirty="0"/>
              <a:t>?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5C755C-A8ED-641E-7CF5-A46AD0F6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81" y="1599946"/>
            <a:ext cx="10017901" cy="42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9B821AC-5292-9E5D-1142-D8A52767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605FEC6-0343-F1AB-3BDC-8E67BC688FC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6A4C7-F57D-C231-6911-9848130CCC0E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모델 선택</a:t>
            </a:r>
            <a:endParaRPr kumimoji="1"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141C1-C722-EB61-944D-0C99DA2C202D}"/>
              </a:ext>
            </a:extLst>
          </p:cNvPr>
          <p:cNvSpPr txBox="1"/>
          <p:nvPr/>
        </p:nvSpPr>
        <p:spPr>
          <a:xfrm>
            <a:off x="968188" y="1691833"/>
            <a:ext cx="10847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 err="1"/>
              <a:t>OpenAIEmbedding</a:t>
            </a:r>
            <a:r>
              <a:rPr kumimoji="1" lang="en-US" altLang="ko-KR" sz="1600" b="1" dirty="0"/>
              <a:t> (</a:t>
            </a:r>
            <a:r>
              <a:rPr kumimoji="1" lang="ko-KR" altLang="en-US" sz="1600" b="1" dirty="0"/>
              <a:t>다국어 지원</a:t>
            </a:r>
            <a:r>
              <a:rPr kumimoji="1" lang="en-US" altLang="ko-KR" sz="1600" b="1" dirty="0"/>
              <a:t>)</a:t>
            </a:r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71ABDC-BCCD-F664-670C-6B65E28F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76" y="2175832"/>
            <a:ext cx="9994418" cy="45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0AA1E-20EC-1FB5-AFE5-FA5290127ECB}"/>
              </a:ext>
            </a:extLst>
          </p:cNvPr>
          <p:cNvSpPr txBox="1"/>
          <p:nvPr/>
        </p:nvSpPr>
        <p:spPr>
          <a:xfrm>
            <a:off x="3922154" y="113541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huggingface.co</a:t>
            </a:r>
            <a:r>
              <a:rPr lang="ko-KR" altLang="en-US" dirty="0"/>
              <a:t>/</a:t>
            </a:r>
            <a:r>
              <a:rPr lang="ko-KR" altLang="en-US" dirty="0" err="1"/>
              <a:t>spaces</a:t>
            </a:r>
            <a:r>
              <a:rPr lang="ko-KR" altLang="en-US" dirty="0"/>
              <a:t>/</a:t>
            </a:r>
            <a:r>
              <a:rPr lang="ko-KR" altLang="en-US" dirty="0" err="1"/>
              <a:t>mteb</a:t>
            </a:r>
            <a:r>
              <a:rPr lang="ko-KR" altLang="en-US" dirty="0"/>
              <a:t>/</a:t>
            </a:r>
            <a:r>
              <a:rPr lang="ko-KR" altLang="en-US" dirty="0" err="1"/>
              <a:t>leaderboard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9531EC8-2953-8C07-A1DE-BB6429B697D1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AF801-3B74-5F1E-FD49-6BEBFF510C36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모델 선택</a:t>
            </a:r>
            <a:endParaRPr kumimoji="1" lang="en-US" altLang="ko-KR" sz="2000" b="1" dirty="0"/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FE16F8AE-E60C-00DC-E73A-31368F509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pic>
        <p:nvPicPr>
          <p:cNvPr id="10" name="그림 9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3BC1C94E-F983-D03C-3EA7-5F0D7907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608457"/>
            <a:ext cx="8252069" cy="4368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DC4BC4-1143-C5E6-0D80-9E2CA5E5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5976487"/>
            <a:ext cx="7772400" cy="8507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3E77BD-2177-B39A-A17C-8BCC2C100288}"/>
              </a:ext>
            </a:extLst>
          </p:cNvPr>
          <p:cNvSpPr/>
          <p:nvPr/>
        </p:nvSpPr>
        <p:spPr>
          <a:xfrm>
            <a:off x="4325112" y="2569464"/>
            <a:ext cx="713232" cy="331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15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2993DBB-5107-4014-1F94-B96BED30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52" y="1107185"/>
            <a:ext cx="7571740" cy="4598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E5E03-DEBE-33A3-5077-9370D7F8F4B0}"/>
              </a:ext>
            </a:extLst>
          </p:cNvPr>
          <p:cNvSpPr txBox="1"/>
          <p:nvPr/>
        </p:nvSpPr>
        <p:spPr>
          <a:xfrm>
            <a:off x="515292" y="550198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MTEB </a:t>
            </a:r>
            <a:r>
              <a:rPr kumimoji="1" lang="ko-KR" altLang="en-US" sz="2000" b="1" dirty="0"/>
              <a:t>점수</a:t>
            </a:r>
            <a:r>
              <a:rPr kumimoji="1" lang="en-US" altLang="ko-KR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209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0C8EBEA-55D8-46B8-C3D2-0FFD10E9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8" y="937768"/>
            <a:ext cx="7493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A76309F7-46D3-E740-18D7-5B26F79DA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B350ECE-4722-E491-E663-C90557009DBA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156A2-0323-1601-E3EF-C174D617B6B5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모델 선택 정리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0A78C-05F3-89DD-5780-3739C48D0EBD}"/>
              </a:ext>
            </a:extLst>
          </p:cNvPr>
          <p:cNvSpPr txBox="1"/>
          <p:nvPr/>
        </p:nvSpPr>
        <p:spPr>
          <a:xfrm>
            <a:off x="1080512" y="1535524"/>
            <a:ext cx="9268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단순벤치마크점수만믿어서는안되는데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한글</a:t>
            </a:r>
            <a:r>
              <a:rPr kumimoji="1" lang="en-US" altLang="ko-KR" dirty="0"/>
              <a:t>Embedding</a:t>
            </a:r>
            <a:r>
              <a:rPr kumimoji="1" lang="ko-KR" altLang="en-US" dirty="0" err="1"/>
              <a:t>에대한성능을고려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각자의 도메인에서 테스트 후 결정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 err="1"/>
              <a:t>OpenSource</a:t>
            </a: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문서가 주로 영문으로 되어 있다면 공개되어 있는 모델을 활용하는 것 좋음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Embedding </a:t>
            </a:r>
            <a:r>
              <a:rPr kumimoji="1" lang="ko-KR" altLang="en-US" dirty="0"/>
              <a:t>모델을 구동할 수 있는 서버가 뒷받침 되어야 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HuggingFace</a:t>
            </a:r>
            <a:r>
              <a:rPr kumimoji="1" lang="en-US" altLang="ko-KR" dirty="0"/>
              <a:t> Inference API </a:t>
            </a:r>
            <a:r>
              <a:rPr kumimoji="1" lang="ko-KR" altLang="en-US" dirty="0"/>
              <a:t>활용을 고려해 볼 수 있음 </a:t>
            </a:r>
            <a:r>
              <a:rPr kumimoji="1" lang="en-US" altLang="ko-KR" dirty="0"/>
              <a:t>(</a:t>
            </a:r>
            <a:r>
              <a:rPr kumimoji="1" lang="ko-KR" altLang="en-US" dirty="0"/>
              <a:t>느림</a:t>
            </a:r>
            <a:r>
              <a:rPr kumimoji="1"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 err="1"/>
              <a:t>OpenAIEmbedding</a:t>
            </a: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다국어 이고 비용이 들어도 된다면 최고의 선택지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Cache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반드시 적용하여 불필요한 과금을 줄여야 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006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968188" y="1691833"/>
            <a:ext cx="10847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아래 두 제약으로 문서를 쪼개어 </a:t>
            </a:r>
            <a:r>
              <a:rPr kumimoji="1" lang="en-US" altLang="ko-KR" sz="1600" dirty="0"/>
              <a:t>Embed Vector </a:t>
            </a:r>
            <a:r>
              <a:rPr kumimoji="1" lang="ko-KR" altLang="en-US" sz="1600" dirty="0"/>
              <a:t>로 변환이 필요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임베딩</a:t>
            </a:r>
            <a:r>
              <a:rPr kumimoji="1" lang="ko-KR" altLang="en-US" sz="1600" dirty="0"/>
              <a:t> 모델은 </a:t>
            </a:r>
            <a:r>
              <a:rPr kumimoji="1" lang="en-US" altLang="ko-KR" sz="1600" dirty="0"/>
              <a:t>vector </a:t>
            </a:r>
            <a:r>
              <a:rPr kumimoji="1" lang="ko-KR" altLang="en-US" sz="1600" dirty="0"/>
              <a:t>공간의 제약이 있기 때문에 </a:t>
            </a:r>
            <a:r>
              <a:rPr kumimoji="1" lang="ko-KR" altLang="en-US" sz="1600" dirty="0" err="1"/>
              <a:t>임베딩을</a:t>
            </a:r>
            <a:r>
              <a:rPr kumimoji="1" lang="ko-KR" altLang="en-US" sz="1600" dirty="0"/>
              <a:t> 할 수 있는 본문 길이의 제약이 생김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LLM 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Window Context </a:t>
            </a:r>
            <a:r>
              <a:rPr kumimoji="1" lang="ko-KR" altLang="en-US" sz="1600" dirty="0"/>
              <a:t>제약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이렇게 쪼개진 문서를 </a:t>
            </a:r>
            <a:r>
              <a:rPr kumimoji="1" lang="en-US" altLang="ko-KR" sz="1600" dirty="0"/>
              <a:t>Embedding </a:t>
            </a:r>
            <a:r>
              <a:rPr kumimoji="1" lang="ko-KR" altLang="en-US" sz="1600" dirty="0"/>
              <a:t>한 조각을 </a:t>
            </a:r>
            <a:r>
              <a:rPr kumimoji="1" lang="en-US" altLang="ko-KR" sz="1600" dirty="0"/>
              <a:t>Chunk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라고</a:t>
            </a:r>
            <a:r>
              <a:rPr kumimoji="1" lang="ko-KR" altLang="en-US" sz="1600" dirty="0"/>
              <a:t> 말함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5C7AE-52A2-A88A-B83C-3F8953A0FDB4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Chunk?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FAA71-735C-2FC2-8D34-30AA6A617364}"/>
              </a:ext>
            </a:extLst>
          </p:cNvPr>
          <p:cNvSpPr txBox="1"/>
          <p:nvPr/>
        </p:nvSpPr>
        <p:spPr>
          <a:xfrm>
            <a:off x="753036" y="3228945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overlap?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68B7E-6B8B-FFC1-FFD0-96294F5A1E9C}"/>
              </a:ext>
            </a:extLst>
          </p:cNvPr>
          <p:cNvSpPr txBox="1"/>
          <p:nvPr/>
        </p:nvSpPr>
        <p:spPr>
          <a:xfrm>
            <a:off x="968188" y="3811950"/>
            <a:ext cx="1084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 </a:t>
            </a:r>
            <a:r>
              <a:rPr kumimoji="1" lang="ko-KR" altLang="en-US" sz="1600" dirty="0"/>
              <a:t>시 문장이 </a:t>
            </a:r>
            <a:r>
              <a:rPr kumimoji="1" lang="ko-KR" altLang="en-US" sz="1600" dirty="0" err="1"/>
              <a:t>짤리는</a:t>
            </a:r>
            <a:r>
              <a:rPr kumimoji="1" lang="ko-KR" altLang="en-US" sz="1600" dirty="0"/>
              <a:t> 것으로 문맥적인 의미를 놓치지 않기 위해 앞 또는 뒷부분의 내용을 일부 중첩 시키는 것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일반적으로 </a:t>
            </a:r>
            <a:r>
              <a:rPr kumimoji="1" lang="ko-KR" altLang="en-US" sz="1600" dirty="0" err="1"/>
              <a:t>청크크기의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/>
              <a:t> 내외로 설정함</a:t>
            </a:r>
            <a:endParaRPr kumimoji="1" lang="en-US" altLang="ko-KR" sz="1600" dirty="0"/>
          </a:p>
        </p:txBody>
      </p:sp>
      <p:pic>
        <p:nvPicPr>
          <p:cNvPr id="24" name="그림 23" descr="텍스트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929C5E32-88F4-87B0-9980-8A67EAE5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37" y="4586998"/>
            <a:ext cx="4733163" cy="22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3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9C153-0095-EF33-7437-340F01C8764B}"/>
              </a:ext>
            </a:extLst>
          </p:cNvPr>
          <p:cNvSpPr txBox="1"/>
          <p:nvPr/>
        </p:nvSpPr>
        <p:spPr>
          <a:xfrm>
            <a:off x="567841" y="1226420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알려진 </a:t>
            </a:r>
            <a:r>
              <a:rPr kumimoji="1" lang="en-US" altLang="ko-KR" sz="2000" b="1" dirty="0"/>
              <a:t>Chunking </a:t>
            </a:r>
            <a:r>
              <a:rPr kumimoji="1" lang="ko-KR" altLang="en-US" sz="2000" b="1" dirty="0"/>
              <a:t>하는 방법들</a:t>
            </a:r>
            <a:endParaRPr kumimoji="1"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B42FA-BC11-E81C-9481-43D7571F8A20}"/>
              </a:ext>
            </a:extLst>
          </p:cNvPr>
          <p:cNvSpPr txBox="1"/>
          <p:nvPr/>
        </p:nvSpPr>
        <p:spPr>
          <a:xfrm>
            <a:off x="782993" y="1789101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1. </a:t>
            </a:r>
            <a:r>
              <a:rPr kumimoji="1" lang="ko-KR" altLang="en-US" sz="2000" b="1" dirty="0"/>
              <a:t>고정크기 </a:t>
            </a:r>
            <a:r>
              <a:rPr kumimoji="1" lang="en-US" altLang="ko-KR" sz="2000" b="1" dirty="0"/>
              <a:t>Chunking (Fixed-size chunking)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DA69-0881-D4B4-F141-7C934B111B44}"/>
              </a:ext>
            </a:extLst>
          </p:cNvPr>
          <p:cNvSpPr txBox="1"/>
          <p:nvPr/>
        </p:nvSpPr>
        <p:spPr>
          <a:xfrm>
            <a:off x="1159512" y="2351782"/>
            <a:ext cx="10847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가장 일반적이고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간단한 방식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단순히 </a:t>
            </a:r>
            <a:r>
              <a:rPr kumimoji="1" lang="ko-KR" altLang="en-US" sz="1600" dirty="0" err="1"/>
              <a:t>청킹의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토큰수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or </a:t>
            </a:r>
            <a:r>
              <a:rPr kumimoji="1" lang="ko-KR" altLang="en-US" sz="1600" dirty="0"/>
              <a:t>문자길이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만큼 잘라내는 형식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간단함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NLP(</a:t>
            </a:r>
            <a:r>
              <a:rPr kumimoji="1" lang="ko-KR" altLang="en-US" sz="1600" dirty="0"/>
              <a:t>자연어처리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위한 자원을 사용하지 않아도 됨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문맥과 </a:t>
            </a:r>
            <a:r>
              <a:rPr kumimoji="1" lang="ko-KR" altLang="en-US" sz="1600" dirty="0" err="1"/>
              <a:t>의미론적인</a:t>
            </a:r>
            <a:r>
              <a:rPr kumimoji="1" lang="ko-KR" altLang="en-US" sz="1600" dirty="0"/>
              <a:t> 의미를 잃어버릴 가능성이 매우 높음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비추천</a:t>
            </a:r>
            <a:endParaRPr kumimoji="1"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35105-5CAC-A250-5990-290AAC3EA230}"/>
              </a:ext>
            </a:extLst>
          </p:cNvPr>
          <p:cNvSpPr txBox="1"/>
          <p:nvPr/>
        </p:nvSpPr>
        <p:spPr>
          <a:xfrm>
            <a:off x="782993" y="4033386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2. </a:t>
            </a:r>
            <a:r>
              <a:rPr kumimoji="1" lang="ko-KR" altLang="en-US" sz="2000" b="1" dirty="0"/>
              <a:t>컨텐츠 인식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Content-Aware chunking)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300AC-C2A7-0D0B-E720-5B6CA119BBBD}"/>
              </a:ext>
            </a:extLst>
          </p:cNvPr>
          <p:cNvSpPr txBox="1"/>
          <p:nvPr/>
        </p:nvSpPr>
        <p:spPr>
          <a:xfrm>
            <a:off x="1087618" y="4541217"/>
            <a:ext cx="10847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NLP(</a:t>
            </a:r>
            <a:r>
              <a:rPr kumimoji="1" lang="ko-KR" altLang="en-US" sz="1600" dirty="0"/>
              <a:t>자연어처리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자원을 사용해 문장단위를 인식 후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하는 방식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 또는 문단의 의미를 보존할 수 있음</a:t>
            </a:r>
            <a:r>
              <a:rPr kumimoji="1" lang="en-US" altLang="ko-KR" sz="16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 또는 문단의 길이가 길면 </a:t>
            </a:r>
            <a:r>
              <a:rPr kumimoji="1" lang="en-US" altLang="ko-KR" sz="1600" dirty="0"/>
              <a:t>chunk Size </a:t>
            </a:r>
            <a:r>
              <a:rPr kumimoji="1" lang="ko-KR" altLang="en-US" sz="1600" dirty="0"/>
              <a:t>가 길어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짐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 size 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chunk </a:t>
            </a:r>
            <a:r>
              <a:rPr kumimoji="1" lang="ko-KR" altLang="en-US" sz="1600" dirty="0"/>
              <a:t>마다 다르면 </a:t>
            </a:r>
            <a:r>
              <a:rPr kumimoji="1" lang="ko-KR" altLang="en-US" sz="1600" dirty="0" err="1"/>
              <a:t>임베딩</a:t>
            </a:r>
            <a:r>
              <a:rPr kumimoji="1" lang="ko-KR" altLang="en-US" sz="1600" dirty="0"/>
              <a:t> 모델에 따라 조회 성능이 달라질 수 있음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 size </a:t>
            </a:r>
            <a:r>
              <a:rPr kumimoji="1" lang="ko-KR" altLang="en-US" sz="1600" dirty="0"/>
              <a:t>예측이 어려움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NLP </a:t>
            </a:r>
            <a:r>
              <a:rPr kumimoji="1" lang="ko-KR" altLang="en-US" sz="1600" dirty="0"/>
              <a:t>라이브러리 마다 문장 또는 문단을 인식하는 방법이 다름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구두점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\n\n </a:t>
            </a:r>
            <a:r>
              <a:rPr kumimoji="1" lang="ko-KR" altLang="en-US" sz="1600" dirty="0"/>
              <a:t>등</a:t>
            </a:r>
            <a:r>
              <a:rPr kumimoji="1"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3769A-6FB4-A13B-18D0-55DAFEE01CF8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465D2-1799-6D9D-8052-5DA4C0557762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</p:spTree>
    <p:extLst>
      <p:ext uri="{BB962C8B-B14F-4D97-AF65-F5344CB8AC3E}">
        <p14:creationId xmlns:p14="http://schemas.microsoft.com/office/powerpoint/2010/main" val="55141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9C153-0095-EF33-7437-340F01C8764B}"/>
              </a:ext>
            </a:extLst>
          </p:cNvPr>
          <p:cNvSpPr txBox="1"/>
          <p:nvPr/>
        </p:nvSpPr>
        <p:spPr>
          <a:xfrm>
            <a:off x="546848" y="954930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알려진 </a:t>
            </a:r>
            <a:r>
              <a:rPr kumimoji="1" lang="en-US" altLang="ko-KR" sz="2000" b="1" dirty="0"/>
              <a:t>Chunking </a:t>
            </a:r>
            <a:r>
              <a:rPr kumimoji="1" lang="ko-KR" altLang="en-US" sz="2000" b="1" dirty="0"/>
              <a:t>하는 방법들</a:t>
            </a:r>
            <a:endParaRPr kumimoji="1"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A9E1C-6DFE-3817-88E4-0D8158D1E03C}"/>
              </a:ext>
            </a:extLst>
          </p:cNvPr>
          <p:cNvSpPr txBox="1"/>
          <p:nvPr/>
        </p:nvSpPr>
        <p:spPr>
          <a:xfrm>
            <a:off x="1021977" y="1659713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3. </a:t>
            </a:r>
            <a:r>
              <a:rPr kumimoji="1" lang="ko-KR" altLang="en-US" sz="2000" b="1" dirty="0"/>
              <a:t>재귀적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Recursive chunking)</a:t>
            </a:r>
            <a:r>
              <a:rPr kumimoji="1" lang="ko-KR" altLang="en-US" sz="2000" b="1" dirty="0"/>
              <a:t> </a:t>
            </a:r>
            <a:endParaRPr kumimoji="1" lang="en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8BB67-56B5-3274-5BD2-629C461AD68C}"/>
              </a:ext>
            </a:extLst>
          </p:cNvPr>
          <p:cNvSpPr txBox="1"/>
          <p:nvPr/>
        </p:nvSpPr>
        <p:spPr>
          <a:xfrm>
            <a:off x="1344707" y="2154806"/>
            <a:ext cx="10847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고정길이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과 컨텐츠 인식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방식의 혼합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문장을 구분하는 구분자로 문장을 추출한 다음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문장이 원하는 고정 사이즈</a:t>
            </a:r>
            <a:r>
              <a:rPr kumimoji="1" lang="en-US" altLang="ko-KR" sz="1600" dirty="0"/>
              <a:t>(fixed size) </a:t>
            </a:r>
            <a:r>
              <a:rPr kumimoji="1" lang="ko-KR" altLang="en-US" sz="1600" dirty="0"/>
              <a:t>보다 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경우 다시 </a:t>
            </a:r>
            <a:r>
              <a:rPr kumimoji="1" lang="en-US" altLang="ko-KR" sz="1600" dirty="0" err="1"/>
              <a:t>fiexed</a:t>
            </a:r>
            <a:r>
              <a:rPr kumimoji="1" lang="en-US" altLang="ko-KR" sz="1600" dirty="0"/>
              <a:t> size </a:t>
            </a:r>
            <a:r>
              <a:rPr kumimoji="1" lang="ko-KR" altLang="en-US" sz="1600" dirty="0"/>
              <a:t>로 자른 후 나머지 문장을 문장 구분자로 재귀적으로 호출하는 방식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문장이 끝난 뒤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overlap </a:t>
            </a:r>
            <a:r>
              <a:rPr kumimoji="1" lang="ko-KR" altLang="en-US" sz="1600" dirty="0"/>
              <a:t>되지 않음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936BE-96A4-6F2C-FEEE-E69A6AB292ED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99F02-A7D7-A500-A314-C17D74DD50E8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3B56FE-3B83-7F6A-AF97-F0FC8FF057C3}"/>
              </a:ext>
            </a:extLst>
          </p:cNvPr>
          <p:cNvSpPr txBox="1"/>
          <p:nvPr/>
        </p:nvSpPr>
        <p:spPr>
          <a:xfrm>
            <a:off x="1021977" y="3720959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4.</a:t>
            </a:r>
            <a:r>
              <a:rPr kumimoji="1" lang="ko-KR" altLang="en-US" sz="2000" b="1" dirty="0"/>
              <a:t> 의미기반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Semantic Chunking)</a:t>
            </a:r>
            <a:r>
              <a:rPr kumimoji="1" lang="ko-KR" altLang="en-US" sz="2000" b="1" dirty="0"/>
              <a:t> </a:t>
            </a:r>
            <a:endParaRPr kumimoji="1" lang="en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D62BB-1400-DDBE-1914-CD7C9F792455}"/>
              </a:ext>
            </a:extLst>
          </p:cNvPr>
          <p:cNvSpPr txBox="1"/>
          <p:nvPr/>
        </p:nvSpPr>
        <p:spPr>
          <a:xfrm>
            <a:off x="1317547" y="4121069"/>
            <a:ext cx="10847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문장을 </a:t>
            </a:r>
            <a:r>
              <a:rPr kumimoji="1" lang="ko-KR" altLang="en-US" sz="1600" dirty="0" err="1"/>
              <a:t>임베딩한</a:t>
            </a:r>
            <a:r>
              <a:rPr kumimoji="1" lang="ko-KR" altLang="en-US" sz="1600" dirty="0"/>
              <a:t> 후 </a:t>
            </a:r>
            <a:r>
              <a:rPr kumimoji="1" lang="ko-KR" altLang="en-US" sz="1600" dirty="0" err="1"/>
              <a:t>임베딩</a:t>
            </a:r>
            <a:r>
              <a:rPr kumimoji="1" lang="ko-KR" altLang="en-US" sz="1600" dirty="0"/>
              <a:t> 한 문장들의 </a:t>
            </a:r>
            <a:r>
              <a:rPr kumimoji="1" lang="ko-KR" altLang="en-US" sz="1600" dirty="0" err="1"/>
              <a:t>임계값을</a:t>
            </a:r>
            <a:r>
              <a:rPr kumimoji="1" lang="ko-KR" altLang="en-US" sz="1600" dirty="0"/>
              <a:t> 비교하여 의미가 비슷한 것끼리 </a:t>
            </a:r>
            <a:r>
              <a:rPr kumimoji="1" lang="en-US" altLang="ko-KR" sz="1600" dirty="0"/>
              <a:t>chunking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임베딩을</a:t>
            </a:r>
            <a:r>
              <a:rPr kumimoji="1" lang="ko-KR" altLang="en-US" sz="1600" dirty="0"/>
              <a:t> 위한 함수를 사용해야함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비용 발생 또는 높은 </a:t>
            </a:r>
            <a:r>
              <a:rPr kumimoji="1" lang="en-US" altLang="ko-KR" sz="1600" dirty="0"/>
              <a:t>H/W </a:t>
            </a:r>
            <a:r>
              <a:rPr kumimoji="1" lang="ko-KR" altLang="en-US" sz="1600" dirty="0"/>
              <a:t>리소스 필요할 수 있음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길이를 예측하기가 어려움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문장의 </a:t>
            </a:r>
            <a:r>
              <a:rPr kumimoji="1" lang="en-US" altLang="ko-KR" sz="1600" dirty="0"/>
              <a:t>context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가장 잘 살릴 수 있음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6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지난시간에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?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우리는 기본적인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챗봇을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만들었다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68BC0-A0CB-75A5-061B-555BDBC205C4}"/>
              </a:ext>
            </a:extLst>
          </p:cNvPr>
          <p:cNvSpPr txBox="1"/>
          <p:nvPr/>
        </p:nvSpPr>
        <p:spPr>
          <a:xfrm>
            <a:off x="6878320" y="1723639"/>
            <a:ext cx="5122491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하지만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…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이 녀석은 시대에 너무 뒤떨어져 있다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CF5E4A05-C13C-B7FA-6893-53116FF8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23" y="1442904"/>
            <a:ext cx="5647893" cy="46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32601BA-0107-4165-7AC8-275A4F537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4222AC-658C-DE63-2427-9CF6A8B47912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DCE93-99ED-D093-A823-DC2A34CC5EE6}"/>
              </a:ext>
            </a:extLst>
          </p:cNvPr>
          <p:cNvSpPr txBox="1"/>
          <p:nvPr/>
        </p:nvSpPr>
        <p:spPr>
          <a:xfrm>
            <a:off x="586520" y="1126198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5.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Parents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Semantic Chunking)</a:t>
            </a:r>
            <a:r>
              <a:rPr kumimoji="1" lang="ko-KR" altLang="en-US" sz="2000" b="1" dirty="0"/>
              <a:t> </a:t>
            </a:r>
            <a:endParaRPr kumimoji="1" lang="en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1EF6E-F933-4308-114C-BE68AED7705D}"/>
              </a:ext>
            </a:extLst>
          </p:cNvPr>
          <p:cNvSpPr txBox="1"/>
          <p:nvPr/>
        </p:nvSpPr>
        <p:spPr>
          <a:xfrm>
            <a:off x="882090" y="1526308"/>
            <a:ext cx="10847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GPT4 </a:t>
            </a:r>
            <a:r>
              <a:rPr kumimoji="1" lang="ko-KR" altLang="en-US" sz="1600" dirty="0" err="1"/>
              <a:t>터보의</a:t>
            </a:r>
            <a:r>
              <a:rPr kumimoji="1" lang="ko-KR" altLang="en-US" sz="1600" dirty="0"/>
              <a:t> 경우 </a:t>
            </a:r>
            <a:r>
              <a:rPr kumimoji="1" lang="en-US" altLang="ko-KR" sz="1600" dirty="0"/>
              <a:t>context window 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128k, Claude3 </a:t>
            </a:r>
            <a:r>
              <a:rPr kumimoji="1" lang="ko-KR" altLang="en-US" sz="1600" dirty="0"/>
              <a:t>의 경우 </a:t>
            </a:r>
            <a:r>
              <a:rPr kumimoji="1" lang="en-US" altLang="ko-KR" sz="1600" dirty="0"/>
              <a:t>200k </a:t>
            </a:r>
            <a:r>
              <a:rPr kumimoji="1" lang="ko-KR" altLang="en-US" sz="1600" dirty="0"/>
              <a:t>임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이를 모두 활용하자 </a:t>
            </a:r>
            <a:br>
              <a:rPr kumimoji="1" lang="en-US" altLang="ko-KR" sz="1600" dirty="0"/>
            </a:br>
            <a:r>
              <a:rPr kumimoji="1" lang="ko-KR" altLang="en-US" sz="1600" dirty="0"/>
              <a:t>라는 아이디어 에서 시작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문서들을 </a:t>
            </a:r>
            <a:r>
              <a:rPr kumimoji="1" lang="en-US" altLang="ko-KR" sz="1600" dirty="0"/>
              <a:t>Chunk </a:t>
            </a:r>
            <a:r>
              <a:rPr kumimoji="1" lang="ko-KR" altLang="en-US" sz="1600" dirty="0"/>
              <a:t>단위로 나눠서 벡터 데이터베이스에 저장하는 과정을 같으나 문서의 </a:t>
            </a:r>
            <a:r>
              <a:rPr kumimoji="1" lang="en-US" altLang="ko-KR" sz="1600" dirty="0"/>
              <a:t>index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함께 저장하고</a:t>
            </a:r>
            <a:r>
              <a:rPr kumimoji="1" lang="en-US" altLang="ko-KR" sz="1600" dirty="0"/>
              <a:t>,</a:t>
            </a:r>
            <a:br>
              <a:rPr kumimoji="1" lang="en-US" altLang="ko-KR" sz="1600" dirty="0"/>
            </a:br>
            <a:r>
              <a:rPr kumimoji="1" lang="ko-KR" altLang="en-US" sz="1600" dirty="0"/>
              <a:t>문서의 내용은 </a:t>
            </a:r>
            <a:r>
              <a:rPr kumimoji="1" lang="en-US" altLang="ko-KR" sz="1600" dirty="0" err="1"/>
              <a:t>redis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다른 </a:t>
            </a:r>
            <a:r>
              <a:rPr kumimoji="1" lang="en-US" altLang="ko-KR" sz="1600" dirty="0"/>
              <a:t>DB</a:t>
            </a:r>
            <a:r>
              <a:rPr kumimoji="1" lang="ko-KR" altLang="en-US" sz="1600" dirty="0"/>
              <a:t>에 저장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 전체 내용을 전달하기 때문에 정보의 유실이 거의 없게 됨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4" name="그림 13" descr="도표, 텍스트, 평면도, 스크린샷이(가) 표시된 사진&#10;&#10;자동 생성된 설명">
            <a:extLst>
              <a:ext uri="{FF2B5EF4-FFF2-40B4-BE49-F238E27FC236}">
                <a16:creationId xmlns:a16="http://schemas.microsoft.com/office/drawing/2014/main" id="{BF294C1A-4A20-AF79-55BC-4FCB7846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85" y="3112511"/>
            <a:ext cx="8498831" cy="3433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2BCEA8-B97A-355F-EF35-E13AC4C0653B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2CFE3-3DBF-C915-3BBB-D4244D3D66D9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</p:spTree>
    <p:extLst>
      <p:ext uri="{BB962C8B-B14F-4D97-AF65-F5344CB8AC3E}">
        <p14:creationId xmlns:p14="http://schemas.microsoft.com/office/powerpoint/2010/main" val="41284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7A0F477-466C-C692-3EC0-828002A1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EB7AEF0-A8A7-D544-FA9A-1FBBE93E93DB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046EE-559D-9FBC-DF3E-E476F384B85D}"/>
              </a:ext>
            </a:extLst>
          </p:cNvPr>
          <p:cNvSpPr txBox="1"/>
          <p:nvPr/>
        </p:nvSpPr>
        <p:spPr>
          <a:xfrm>
            <a:off x="574945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6.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Chunk summarization</a:t>
            </a:r>
            <a:endParaRPr kumimoji="1" lang="en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B9CCE-E17B-6EEE-0E0F-0AE257B58CBA}"/>
              </a:ext>
            </a:extLst>
          </p:cNvPr>
          <p:cNvSpPr txBox="1"/>
          <p:nvPr/>
        </p:nvSpPr>
        <p:spPr>
          <a:xfrm>
            <a:off x="882090" y="1469381"/>
            <a:ext cx="10847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문서를 일정 단위 또는 의미 단위로 자른 후 이를 요약해서 요약된 부분을 </a:t>
            </a:r>
            <a:r>
              <a:rPr kumimoji="1" lang="ko-KR" altLang="en-US" sz="1600" dirty="0" err="1"/>
              <a:t>임베딩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문서가 매우 길거나 복잡한 구조인 경우 주로 사용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의미를 잘 살릴 수 있지만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요약 시 정보의 유실을 없게 하기 위한 리소스가 추가 투입됨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</p:txBody>
      </p:sp>
      <p:pic>
        <p:nvPicPr>
          <p:cNvPr id="9" name="그림 8" descr="도표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8AE06ACC-0043-1DF0-CCEA-188C8681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9" y="2307757"/>
            <a:ext cx="6028642" cy="1981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8A84F-55F8-E269-961C-3D5086E094E9}"/>
              </a:ext>
            </a:extLst>
          </p:cNvPr>
          <p:cNvSpPr txBox="1"/>
          <p:nvPr/>
        </p:nvSpPr>
        <p:spPr>
          <a:xfrm>
            <a:off x="457200" y="5013910"/>
            <a:ext cx="926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7.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Extract candidate question</a:t>
            </a:r>
          </a:p>
          <a:p>
            <a:endParaRPr kumimoji="1" lang="en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B8C12-70DE-AC6F-4ADC-C753C9F2760A}"/>
              </a:ext>
            </a:extLst>
          </p:cNvPr>
          <p:cNvSpPr txBox="1"/>
          <p:nvPr/>
        </p:nvSpPr>
        <p:spPr>
          <a:xfrm>
            <a:off x="763235" y="5506959"/>
            <a:ext cx="1084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먼저 </a:t>
            </a:r>
            <a:r>
              <a:rPr kumimoji="1" lang="en-US" altLang="ko-KR" sz="1600" dirty="0"/>
              <a:t>LLM </a:t>
            </a:r>
            <a:r>
              <a:rPr kumimoji="1" lang="ko-KR" altLang="en-US" sz="1600" dirty="0"/>
              <a:t>에 문서를 제공 후 사용자가 물을 수 있는 답변을 </a:t>
            </a:r>
            <a:r>
              <a:rPr kumimoji="1" lang="en-US" altLang="ko-KR" sz="1600" dirty="0"/>
              <a:t>N </a:t>
            </a:r>
            <a:r>
              <a:rPr kumimoji="1" lang="ko-KR" altLang="en-US" sz="1600" dirty="0"/>
              <a:t>개 생성 후 이 질문을 </a:t>
            </a:r>
            <a:r>
              <a:rPr kumimoji="1" lang="ko-KR" altLang="en-US" sz="1600" dirty="0" err="1"/>
              <a:t>임베딩으로</a:t>
            </a:r>
            <a:r>
              <a:rPr kumimoji="1" lang="ko-KR" altLang="en-US" sz="1600" dirty="0"/>
              <a:t> 생성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 방법은 </a:t>
            </a:r>
            <a:r>
              <a:rPr kumimoji="1" lang="ko-KR" altLang="en-US" sz="1600" dirty="0" err="1"/>
              <a:t>챗봇</a:t>
            </a:r>
            <a:r>
              <a:rPr kumimoji="1" lang="ko-KR" altLang="en-US" sz="1600" dirty="0"/>
              <a:t> 또는 </a:t>
            </a:r>
            <a:r>
              <a:rPr kumimoji="1" lang="en-US" altLang="ko-KR" sz="1600" dirty="0"/>
              <a:t>Q&amp;A </a:t>
            </a:r>
            <a:r>
              <a:rPr kumimoji="1" lang="ko-KR" altLang="en-US" sz="1600" dirty="0"/>
              <a:t>시스템에서 활용 될 수 있음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B42AE-E1A0-BD33-0330-64CA1C6739EF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E5FBA-E382-E0B5-A4DF-9C0B3BBA4C5A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</p:spTree>
    <p:extLst>
      <p:ext uri="{BB962C8B-B14F-4D97-AF65-F5344CB8AC3E}">
        <p14:creationId xmlns:p14="http://schemas.microsoft.com/office/powerpoint/2010/main" val="173489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A688489-8A41-56E8-BA57-A5658824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2F57203-62E7-ECF0-D47F-C7D208F2391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6059-A909-D19A-ADB6-5DD7EADE7552}"/>
              </a:ext>
            </a:extLst>
          </p:cNvPr>
          <p:cNvSpPr txBox="1"/>
          <p:nvPr/>
        </p:nvSpPr>
        <p:spPr>
          <a:xfrm>
            <a:off x="457200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Vector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9A6E5-D2A4-0C40-8C10-EC38CF22F7F0}"/>
              </a:ext>
            </a:extLst>
          </p:cNvPr>
          <p:cNvSpPr txBox="1"/>
          <p:nvPr/>
        </p:nvSpPr>
        <p:spPr>
          <a:xfrm>
            <a:off x="882090" y="1469381"/>
            <a:ext cx="10847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문서를 일정 단위 또는 의미 단위로 자른 후 이를 요약해서 요약된 부분을 </a:t>
            </a:r>
            <a:r>
              <a:rPr kumimoji="1" lang="ko-KR" altLang="en-US" sz="1600" dirty="0" err="1"/>
              <a:t>임베딩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문서가 매우 길거나 복잡한 구조인 경우 주로 사용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의미를 잘 살릴 수 있지만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요약 시 정보의 유실을 없게 하기 위한 리소스가 추가 투입됨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F79AB-F26E-A3B2-31E2-BD7B077DDB83}"/>
              </a:ext>
            </a:extLst>
          </p:cNvPr>
          <p:cNvSpPr txBox="1"/>
          <p:nvPr/>
        </p:nvSpPr>
        <p:spPr>
          <a:xfrm>
            <a:off x="457200" y="2817775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dirty="0"/>
              <a:t>인기 있는 </a:t>
            </a:r>
            <a:r>
              <a:rPr kumimoji="1" lang="en-US" altLang="ko-KR" sz="1800" b="1" dirty="0"/>
              <a:t>Vector DB</a:t>
            </a:r>
          </a:p>
        </p:txBody>
      </p:sp>
      <p:pic>
        <p:nvPicPr>
          <p:cNvPr id="16" name="그림 15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3078BB02-906C-6397-A6E3-997ABEB0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0" y="3315122"/>
            <a:ext cx="5578096" cy="17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A688489-8A41-56E8-BA57-A5658824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2F57203-62E7-ECF0-D47F-C7D208F2391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6059-A909-D19A-ADB6-5DD7EADE7552}"/>
              </a:ext>
            </a:extLst>
          </p:cNvPr>
          <p:cNvSpPr txBox="1"/>
          <p:nvPr/>
        </p:nvSpPr>
        <p:spPr>
          <a:xfrm>
            <a:off x="457200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유사도 측정 알고리즘</a:t>
            </a:r>
            <a:endParaRPr kumimoji="1"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4F028-93EA-F6C3-F778-24B7D859E4B9}"/>
              </a:ext>
            </a:extLst>
          </p:cNvPr>
          <p:cNvSpPr txBox="1"/>
          <p:nvPr/>
        </p:nvSpPr>
        <p:spPr>
          <a:xfrm>
            <a:off x="838201" y="1533237"/>
            <a:ext cx="626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 err="1"/>
              <a:t>유클리안</a:t>
            </a:r>
            <a:r>
              <a:rPr kumimoji="1" lang="ko-KR" altLang="en-US" sz="1600" b="1" dirty="0"/>
              <a:t> 거리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 </a:t>
            </a:r>
            <a:r>
              <a:rPr kumimoji="1" lang="ko-KR" altLang="en-US" sz="1600" dirty="0" err="1"/>
              <a:t>벡터간의</a:t>
            </a:r>
            <a:r>
              <a:rPr kumimoji="1" lang="ko-KR" altLang="en-US" sz="1600" dirty="0"/>
              <a:t> 거리를 피타고라스 정리를 이용하여 측정</a:t>
            </a:r>
            <a:endParaRPr kumimoji="1" lang="en-US" altLang="ko-KR" sz="1600" dirty="0"/>
          </a:p>
        </p:txBody>
      </p:sp>
      <p:pic>
        <p:nvPicPr>
          <p:cNvPr id="10" name="그림 9" descr="라인, 도표이(가) 표시된 사진&#10;&#10;자동 생성된 설명">
            <a:extLst>
              <a:ext uri="{FF2B5EF4-FFF2-40B4-BE49-F238E27FC236}">
                <a16:creationId xmlns:a16="http://schemas.microsoft.com/office/drawing/2014/main" id="{7514CDFB-3C24-E0D1-1553-6B352FCA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90" y="969292"/>
            <a:ext cx="2845761" cy="245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FB44C-1415-68D5-63ED-3DB92A9DDE82}"/>
              </a:ext>
            </a:extLst>
          </p:cNvPr>
          <p:cNvSpPr txBox="1"/>
          <p:nvPr/>
        </p:nvSpPr>
        <p:spPr>
          <a:xfrm>
            <a:off x="6348714" y="648866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www.pinecone.io</a:t>
            </a:r>
            <a:r>
              <a:rPr lang="ko-KR" altLang="en-US" dirty="0"/>
              <a:t>/</a:t>
            </a:r>
            <a:r>
              <a:rPr lang="ko-KR" altLang="en-US" dirty="0" err="1"/>
              <a:t>learn</a:t>
            </a:r>
            <a:r>
              <a:rPr lang="ko-KR" altLang="en-US" dirty="0"/>
              <a:t>/</a:t>
            </a:r>
            <a:r>
              <a:rPr lang="ko-KR" altLang="en-US" dirty="0" err="1"/>
              <a:t>vector-similarity</a:t>
            </a:r>
            <a:r>
              <a:rPr lang="ko-KR" altLang="en-US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769C9-3E76-D3C2-5CF3-0F636F281C3B}"/>
              </a:ext>
            </a:extLst>
          </p:cNvPr>
          <p:cNvSpPr txBox="1"/>
          <p:nvPr/>
        </p:nvSpPr>
        <p:spPr>
          <a:xfrm>
            <a:off x="838199" y="4058306"/>
            <a:ext cx="851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/>
              <a:t>내적기반 유사도</a:t>
            </a:r>
            <a:endParaRPr kumimoji="1"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벡터의 내적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곱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벡터간의</a:t>
            </a:r>
            <a:r>
              <a:rPr kumimoji="1" lang="ko-KR" altLang="en-US" sz="1600" dirty="0"/>
              <a:t> 방향성과 크기 모두 고려</a:t>
            </a:r>
            <a:endParaRPr kumimoji="1" lang="en-US" altLang="ko-KR" sz="1600" dirty="0"/>
          </a:p>
        </p:txBody>
      </p:sp>
      <p:pic>
        <p:nvPicPr>
          <p:cNvPr id="15" name="그림 14" descr="라인, 도표이(가) 표시된 사진&#10;&#10;자동 생성된 설명">
            <a:extLst>
              <a:ext uri="{FF2B5EF4-FFF2-40B4-BE49-F238E27FC236}">
                <a16:creationId xmlns:a16="http://schemas.microsoft.com/office/drawing/2014/main" id="{E3112C4A-99A7-E5B0-23A7-9FF6E31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150" y="4143181"/>
            <a:ext cx="2438400" cy="2387600"/>
          </a:xfrm>
          <a:prstGeom prst="rect">
            <a:avLst/>
          </a:prstGeom>
        </p:spPr>
      </p:pic>
      <p:pic>
        <p:nvPicPr>
          <p:cNvPr id="17" name="그림 16" descr="텍스트, 폰트, 화이트, 로고이(가) 표시된 사진&#10;&#10;자동 생성된 설명">
            <a:extLst>
              <a:ext uri="{FF2B5EF4-FFF2-40B4-BE49-F238E27FC236}">
                <a16:creationId xmlns:a16="http://schemas.microsoft.com/office/drawing/2014/main" id="{EC23F1CE-F052-3E63-C5FF-1584F87FC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151" y="5007263"/>
            <a:ext cx="1143000" cy="317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CF4EE-E3B6-8EEE-D875-DC1BEBECE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356" y="1605420"/>
            <a:ext cx="3302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C1038F6-2AE3-6AC4-3208-FCBDC0E46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FC4A64E-DA18-B1BC-42BE-1044398BEE7A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87B2F-1634-F67D-3255-2CF9449BE9BF}"/>
              </a:ext>
            </a:extLst>
          </p:cNvPr>
          <p:cNvSpPr txBox="1"/>
          <p:nvPr/>
        </p:nvSpPr>
        <p:spPr>
          <a:xfrm>
            <a:off x="457200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유사도 측정 알고리즘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0E17F-0182-693F-E39C-A40CED46C8A9}"/>
              </a:ext>
            </a:extLst>
          </p:cNvPr>
          <p:cNvSpPr txBox="1"/>
          <p:nvPr/>
        </p:nvSpPr>
        <p:spPr>
          <a:xfrm>
            <a:off x="838201" y="1533237"/>
            <a:ext cx="944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 KR"/>
              </a:rPr>
              <a:t>코사인 유사도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 </a:t>
            </a:r>
            <a:r>
              <a:rPr kumimoji="1" lang="ko-KR" altLang="en-US" sz="1600" dirty="0" err="1"/>
              <a:t>벡터간의</a:t>
            </a:r>
            <a:r>
              <a:rPr kumimoji="1" lang="ko-KR" altLang="en-US" sz="1600" dirty="0"/>
              <a:t> 각도를 이용하여 유사도를 측정</a:t>
            </a:r>
            <a:r>
              <a:rPr kumimoji="1" lang="en-US" altLang="ko-KR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벡터의 크기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길이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에 </a:t>
            </a:r>
            <a:r>
              <a:rPr kumimoji="1" lang="ko-KR" altLang="en-US" sz="1600" dirty="0" err="1"/>
              <a:t>산광없이</a:t>
            </a:r>
            <a:r>
              <a:rPr kumimoji="1" lang="ko-KR" altLang="en-US" sz="1600" dirty="0"/>
              <a:t> 방향에 중점을 둠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따라서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고차원 데이터에 효과적이자만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벡터의 크기를 고려하지 못함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pic>
        <p:nvPicPr>
          <p:cNvPr id="13" name="그림 12" descr="라인, 도표, 스케치이(가) 표시된 사진&#10;&#10;자동 생성된 설명">
            <a:extLst>
              <a:ext uri="{FF2B5EF4-FFF2-40B4-BE49-F238E27FC236}">
                <a16:creationId xmlns:a16="http://schemas.microsoft.com/office/drawing/2014/main" id="{445F7197-B3DE-290D-1191-98FBA317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6" y="1169347"/>
            <a:ext cx="2265618" cy="21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99FE53D-94BA-06CC-AFB4-801F3C7D6224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실습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178865A-4975-8745-5E9E-2F33598E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FFD82-1BD3-4541-D041-5F6A4C9085DE}"/>
              </a:ext>
            </a:extLst>
          </p:cNvPr>
          <p:cNvSpPr txBox="1"/>
          <p:nvPr/>
        </p:nvSpPr>
        <p:spPr>
          <a:xfrm>
            <a:off x="575123" y="1067166"/>
            <a:ext cx="790161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코랩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파일들을 실행해보고 결과를 스크린샷 해주세요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4CA0D-38E6-6A87-CA01-A53F4A547F01}"/>
              </a:ext>
            </a:extLst>
          </p:cNvPr>
          <p:cNvSpPr txBox="1"/>
          <p:nvPr/>
        </p:nvSpPr>
        <p:spPr>
          <a:xfrm>
            <a:off x="768096" y="1550321"/>
            <a:ext cx="10853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https://colab.research.google.com/drive/1qEjW8TvDUjhxarZWsNcgu9d4KMn0LEWv?usp=sharing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0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4BAE3C0-80BC-FA2B-BD25-BF129A29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527310"/>
            <a:ext cx="7042670" cy="2683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21539-454A-02A4-26BD-FBB230B49790}"/>
              </a:ext>
            </a:extLst>
          </p:cNvPr>
          <p:cNvSpPr txBox="1"/>
          <p:nvPr/>
        </p:nvSpPr>
        <p:spPr>
          <a:xfrm>
            <a:off x="7519621" y="1460384"/>
            <a:ext cx="4672379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모르는 것이 너무 많고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….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우리 도메인에 대해서는 더 모른다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6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99FE53D-94BA-06CC-AFB4-801F3C7D6224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>
                <a:solidFill>
                  <a:srgbClr val="002060"/>
                </a:solidFill>
              </a:rPr>
              <a:t>LLM 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서비스를 똑똑하게 만드는 방법들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178865A-4975-8745-5E9E-2F33598E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FFD82-1BD3-4541-D041-5F6A4C9085DE}"/>
              </a:ext>
            </a:extLst>
          </p:cNvPr>
          <p:cNvSpPr txBox="1"/>
          <p:nvPr/>
        </p:nvSpPr>
        <p:spPr>
          <a:xfrm>
            <a:off x="958182" y="2117491"/>
            <a:ext cx="7901611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파인튜닝</a:t>
            </a:r>
            <a:endParaRPr kumimoji="1" lang="en-US" altLang="ko-KR" sz="32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RAG (R</a:t>
            </a:r>
            <a:r>
              <a:rPr kumimoji="1" lang="en-US" altLang="ko-KR" sz="32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etrieval</a:t>
            </a:r>
            <a:r>
              <a:rPr kumimoji="1" lang="en-US" altLang="ko-KR" sz="3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Augmented Generation)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98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99FE53D-94BA-06CC-AFB4-801F3C7D6224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파인튜닝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178865A-4975-8745-5E9E-2F33598E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25ADF-CEED-1C51-922C-D91E551232EF}"/>
              </a:ext>
            </a:extLst>
          </p:cNvPr>
          <p:cNvSpPr txBox="1"/>
          <p:nvPr/>
        </p:nvSpPr>
        <p:spPr>
          <a:xfrm>
            <a:off x="1458096" y="1235671"/>
            <a:ext cx="2533135" cy="766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1">
            <a:normAutofit/>
          </a:bodyPr>
          <a:lstStyle/>
          <a:p>
            <a:r>
              <a:rPr kumimoji="1" lang="en-US" altLang="ko-KR" dirty="0"/>
              <a:t>Pre-training </a:t>
            </a:r>
            <a:r>
              <a:rPr kumimoji="1" lang="ko-KR" altLang="en-US" dirty="0"/>
              <a:t>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FD88F-F25E-BBD0-F3B2-8C70C6E6EC91}"/>
              </a:ext>
            </a:extLst>
          </p:cNvPr>
          <p:cNvSpPr txBox="1"/>
          <p:nvPr/>
        </p:nvSpPr>
        <p:spPr>
          <a:xfrm>
            <a:off x="4780005" y="1235671"/>
            <a:ext cx="4030361" cy="766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1">
            <a:normAutofit/>
          </a:bodyPr>
          <a:lstStyle/>
          <a:p>
            <a:r>
              <a:rPr kumimoji="1" lang="ko-KR" altLang="en-US" dirty="0"/>
              <a:t>도메인 또는 특정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의 데이터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CF0E-435D-0023-3FA1-D4B8C2CB500C}"/>
              </a:ext>
            </a:extLst>
          </p:cNvPr>
          <p:cNvSpPr txBox="1"/>
          <p:nvPr/>
        </p:nvSpPr>
        <p:spPr>
          <a:xfrm>
            <a:off x="4002228" y="992652"/>
            <a:ext cx="777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/>
              <a:t>+</a:t>
            </a:r>
            <a:endParaRPr kumimoji="1" lang="ko-KR" alt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9ACC4-5C96-1CF1-8157-D4CE0E81AEEB}"/>
              </a:ext>
            </a:extLst>
          </p:cNvPr>
          <p:cNvSpPr txBox="1"/>
          <p:nvPr/>
        </p:nvSpPr>
        <p:spPr>
          <a:xfrm>
            <a:off x="328105" y="2209395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일반적인 언어패턴을 학습하는 과정</a:t>
            </a:r>
            <a:endParaRPr kumimoji="1" lang="en-US" altLang="ko-KR" dirty="0"/>
          </a:p>
          <a:p>
            <a:r>
              <a:rPr kumimoji="1" lang="ko-KR" altLang="en-US" dirty="0"/>
              <a:t>이 과정에서 일반적인 지식을 학습</a:t>
            </a:r>
            <a:endParaRPr kumimoji="1" lang="en-US" altLang="ko-KR" dirty="0"/>
          </a:p>
          <a:p>
            <a:r>
              <a:rPr kumimoji="1" lang="en-US" altLang="ko-KR" dirty="0"/>
              <a:t>Bert, GPT </a:t>
            </a:r>
            <a:r>
              <a:rPr kumimoji="1" lang="ko-KR" altLang="en-US" dirty="0"/>
              <a:t>모델 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4E30F-9AE3-E3AE-19A9-424BB07F0AF2}"/>
              </a:ext>
            </a:extLst>
          </p:cNvPr>
          <p:cNvSpPr txBox="1"/>
          <p:nvPr/>
        </p:nvSpPr>
        <p:spPr>
          <a:xfrm>
            <a:off x="4859560" y="2191233"/>
            <a:ext cx="534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Pre-training </a:t>
            </a:r>
            <a:r>
              <a:rPr kumimoji="1" lang="ko-KR" altLang="en-US" dirty="0"/>
              <a:t>된 언어패턴을 활용하면서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도메인 또는 특정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의 데이터를 학습하는 과정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5B400B89-F112-7E86-9884-4D8E21D9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60" y="2907783"/>
            <a:ext cx="5795319" cy="369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2C16D-A541-A6A6-3488-0ACD5C81A890}"/>
              </a:ext>
            </a:extLst>
          </p:cNvPr>
          <p:cNvSpPr txBox="1"/>
          <p:nvPr/>
        </p:nvSpPr>
        <p:spPr>
          <a:xfrm>
            <a:off x="8810365" y="3132724"/>
            <a:ext cx="206358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임의의 </a:t>
            </a:r>
            <a:r>
              <a:rPr kumimoji="1" lang="en-US" altLang="ko-KR" sz="1100" dirty="0"/>
              <a:t>pre training </a:t>
            </a:r>
            <a:r>
              <a:rPr kumimoji="1" lang="ko-KR" altLang="en-US" sz="1100" dirty="0"/>
              <a:t>모델을 </a:t>
            </a:r>
            <a:endParaRPr kumimoji="1" lang="en-US" altLang="ko-KR" sz="1100" dirty="0"/>
          </a:p>
          <a:p>
            <a:r>
              <a:rPr kumimoji="1" lang="ko-KR" altLang="en-US" sz="1100" dirty="0"/>
              <a:t>함수로 표현한 가상의 그래프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C25A19-E13A-9C75-7E8E-4C5E0BF77E5B}"/>
              </a:ext>
            </a:extLst>
          </p:cNvPr>
          <p:cNvSpPr/>
          <p:nvPr/>
        </p:nvSpPr>
        <p:spPr>
          <a:xfrm>
            <a:off x="7185453" y="4600636"/>
            <a:ext cx="111211" cy="111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92AF96-B225-80C9-C414-D28A96C17628}"/>
              </a:ext>
            </a:extLst>
          </p:cNvPr>
          <p:cNvCxnSpPr>
            <a:cxnSpLocks/>
          </p:cNvCxnSpPr>
          <p:nvPr/>
        </p:nvCxnSpPr>
        <p:spPr>
          <a:xfrm flipV="1">
            <a:off x="7241060" y="4761275"/>
            <a:ext cx="0" cy="169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7DED9-9723-E430-D0E4-CC6A9A11D539}"/>
              </a:ext>
            </a:extLst>
          </p:cNvPr>
          <p:cNvSpPr txBox="1"/>
          <p:nvPr/>
        </p:nvSpPr>
        <p:spPr>
          <a:xfrm>
            <a:off x="612310" y="111510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888278" y="1622515"/>
            <a:ext cx="926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도메인에 대해서 직접 파라메터를 조정하는 것이기 때문에 해당도메인에 대한 성능이 </a:t>
            </a:r>
            <a:r>
              <a:rPr kumimoji="1" lang="en-US" altLang="ko-KR" dirty="0"/>
              <a:t>RAG </a:t>
            </a:r>
            <a:r>
              <a:rPr kumimoji="1" lang="ko-KR" altLang="en-US" dirty="0"/>
              <a:t>에 비해 좋다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5B5A5-DAEF-AE44-B3D6-E38171CC60B2}"/>
              </a:ext>
            </a:extLst>
          </p:cNvPr>
          <p:cNvSpPr txBox="1"/>
          <p:nvPr/>
        </p:nvSpPr>
        <p:spPr>
          <a:xfrm>
            <a:off x="612310" y="279121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단점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F855-188B-6DCB-08DC-C8C3798CE598}"/>
              </a:ext>
            </a:extLst>
          </p:cNvPr>
          <p:cNvSpPr txBox="1"/>
          <p:nvPr/>
        </p:nvSpPr>
        <p:spPr>
          <a:xfrm>
            <a:off x="888278" y="3429000"/>
            <a:ext cx="9268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도메인 학습을 위해 많은 </a:t>
            </a:r>
            <a:r>
              <a:rPr kumimoji="1" lang="en-US" altLang="ko-KR" dirty="0"/>
              <a:t>data Set </a:t>
            </a:r>
            <a:r>
              <a:rPr kumimoji="1" lang="ko-KR" altLang="en-US" dirty="0"/>
              <a:t>이 필요하다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도메인 또는 특정 </a:t>
            </a:r>
            <a:r>
              <a:rPr kumimoji="1" lang="en-US" altLang="ko-KR" b="1" dirty="0"/>
              <a:t>TASK </a:t>
            </a:r>
            <a:r>
              <a:rPr kumimoji="1" lang="ko-KR" altLang="en-US" b="1" dirty="0"/>
              <a:t>의 지식이 자주 변경되는 경우에는 학습비용이 커질 수 있다</a:t>
            </a:r>
            <a:r>
              <a:rPr kumimoji="1"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사용자마다 도메인의 지식 또는 특정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의 지식이 다를 경우 비효율적이다</a:t>
            </a:r>
            <a:r>
              <a:rPr kumimoji="1"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파인튜닝</a:t>
            </a:r>
            <a:r>
              <a:rPr kumimoji="1" lang="ko-KR" altLang="en-US" dirty="0"/>
              <a:t> 과정에서 기존 지식을 잃어버릴 수도 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4B46D4-3744-4DB0-AEA6-D685E297227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파인튜닝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1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FF379F3-19B8-DAE9-8EFF-3C944A1A8E6B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>
                <a:solidFill>
                  <a:srgbClr val="002060"/>
                </a:solidFill>
              </a:rPr>
              <a:t>RAG (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R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etrieval 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A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ugmented 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G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eneration)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07A114F-06BA-B7F5-A16C-FF710064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pic>
        <p:nvPicPr>
          <p:cNvPr id="11" name="그림 10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66C7A04B-851F-178E-AE1E-C8486DA6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80" y="1068997"/>
            <a:ext cx="7034001" cy="3330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349A84-3AC4-C817-F731-32A479D565D2}"/>
              </a:ext>
            </a:extLst>
          </p:cNvPr>
          <p:cNvSpPr txBox="1"/>
          <p:nvPr/>
        </p:nvSpPr>
        <p:spPr>
          <a:xfrm>
            <a:off x="1684047" y="4770046"/>
            <a:ext cx="1425391" cy="369332"/>
          </a:xfrm>
          <a:prstGeom prst="rect">
            <a:avLst/>
          </a:prstGeom>
          <a:solidFill>
            <a:srgbClr val="67AB9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쿼리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5AFA9-97EB-E6E2-F41D-BDD9CFB2E2C1}"/>
              </a:ext>
            </a:extLst>
          </p:cNvPr>
          <p:cNvSpPr txBox="1"/>
          <p:nvPr/>
        </p:nvSpPr>
        <p:spPr>
          <a:xfrm>
            <a:off x="1684048" y="5717284"/>
            <a:ext cx="1425390" cy="646331"/>
          </a:xfrm>
          <a:prstGeom prst="rect">
            <a:avLst/>
          </a:prstGeom>
          <a:solidFill>
            <a:srgbClr val="67AB9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Knowledge </a:t>
            </a:r>
          </a:p>
          <a:p>
            <a:pPr algn="ctr"/>
            <a:r>
              <a:rPr kumimoji="1" lang="en-US" altLang="ko-KR" dirty="0"/>
              <a:t>documents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F3BF3-46C4-D9CD-684F-1ADF471206C0}"/>
              </a:ext>
            </a:extLst>
          </p:cNvPr>
          <p:cNvSpPr txBox="1"/>
          <p:nvPr/>
        </p:nvSpPr>
        <p:spPr>
          <a:xfrm>
            <a:off x="3108537" y="4763706"/>
            <a:ext cx="328465" cy="1599910"/>
          </a:xfrm>
          <a:prstGeom prst="rect">
            <a:avLst/>
          </a:prstGeom>
          <a:solidFill>
            <a:srgbClr val="1D6F17"/>
          </a:solidFill>
        </p:spPr>
        <p:txBody>
          <a:bodyPr vert="wordArtVertRtl" wrap="none" rtlCol="0" anchor="ctr" anchorCtr="1">
            <a:noAutofit/>
          </a:bodyPr>
          <a:lstStyle/>
          <a:p>
            <a:r>
              <a:rPr kumimoji="1" lang="en-US" altLang="ko-KR" sz="1100" dirty="0">
                <a:solidFill>
                  <a:schemeClr val="bg1"/>
                </a:solidFill>
              </a:rPr>
              <a:t>Encode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FB100-7FC3-0263-2942-A74BDF9DD35C}"/>
              </a:ext>
            </a:extLst>
          </p:cNvPr>
          <p:cNvSpPr txBox="1"/>
          <p:nvPr/>
        </p:nvSpPr>
        <p:spPr>
          <a:xfrm>
            <a:off x="3928354" y="4827984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벡터간 유사도를 이용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Retrieval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C2E73-0212-1D08-1B1F-0F1A7E8F083A}"/>
              </a:ext>
            </a:extLst>
          </p:cNvPr>
          <p:cNvSpPr txBox="1"/>
          <p:nvPr/>
        </p:nvSpPr>
        <p:spPr>
          <a:xfrm>
            <a:off x="6696658" y="4819074"/>
            <a:ext cx="99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Decode</a:t>
            </a:r>
          </a:p>
          <a:p>
            <a:pPr algn="ctr"/>
            <a:r>
              <a:rPr kumimoji="1" lang="en-US" altLang="ko-KR" sz="1400" dirty="0"/>
              <a:t>Generator</a:t>
            </a:r>
          </a:p>
        </p:txBody>
      </p:sp>
      <p:pic>
        <p:nvPicPr>
          <p:cNvPr id="25" name="그림 24" descr="코일 스프링, 봄, 자연이(가) 표시된 사진&#10;&#10;자동 생성된 설명">
            <a:extLst>
              <a:ext uri="{FF2B5EF4-FFF2-40B4-BE49-F238E27FC236}">
                <a16:creationId xmlns:a16="http://schemas.microsoft.com/office/drawing/2014/main" id="{71612844-084F-52A2-80AB-2C87A9D3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657" y="5893758"/>
            <a:ext cx="295390" cy="293381"/>
          </a:xfrm>
          <a:prstGeom prst="rect">
            <a:avLst/>
          </a:prstGeom>
        </p:spPr>
      </p:pic>
      <p:pic>
        <p:nvPicPr>
          <p:cNvPr id="27" name="그림 26" descr="도표, 라인, 클립아트, 디자인이(가) 표시된 사진&#10;&#10;자동 생성된 설명">
            <a:extLst>
              <a:ext uri="{FF2B5EF4-FFF2-40B4-BE49-F238E27FC236}">
                <a16:creationId xmlns:a16="http://schemas.microsoft.com/office/drawing/2014/main" id="{6860EE52-2059-49E2-9748-402746734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847" y="5443327"/>
            <a:ext cx="743141" cy="420646"/>
          </a:xfrm>
          <a:prstGeom prst="rect">
            <a:avLst/>
          </a:prstGeom>
        </p:spPr>
      </p:pic>
      <p:pic>
        <p:nvPicPr>
          <p:cNvPr id="29" name="그림 28" descr="원, 손거울이(가) 표시된 사진&#10;&#10;자동 생성된 설명">
            <a:extLst>
              <a:ext uri="{FF2B5EF4-FFF2-40B4-BE49-F238E27FC236}">
                <a16:creationId xmlns:a16="http://schemas.microsoft.com/office/drawing/2014/main" id="{A06B020C-FAC8-A036-2E7C-27528E0A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063" y="5409999"/>
            <a:ext cx="552110" cy="543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176B75-52B2-DE7D-9E87-4F38267A0DED}"/>
                  </a:ext>
                </a:extLst>
              </p:cNvPr>
              <p:cNvSpPr txBox="1"/>
              <p:nvPr/>
            </p:nvSpPr>
            <p:spPr>
              <a:xfrm>
                <a:off x="8426829" y="5265783"/>
                <a:ext cx="2156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Merge +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ko-KR" altLang="en-US" sz="1400" dirty="0"/>
                  <a:t> 조정</a:t>
                </a:r>
                <a:endParaRPr kumimoji="1" lang="en-US" altLang="ko-KR" sz="1400" dirty="0"/>
              </a:p>
              <a:p>
                <a:pPr algn="ctr"/>
                <a:r>
                  <a:rPr kumimoji="1" lang="en-US" altLang="ko-KR" sz="1400" dirty="0"/>
                  <a:t>Token </a:t>
                </a:r>
                <a:r>
                  <a:rPr kumimoji="1" lang="ko-KR" altLang="en-US" sz="1400" dirty="0"/>
                  <a:t>생성</a:t>
                </a:r>
                <a:endParaRPr kumimoji="1" lang="en-US" altLang="ko-KR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176B75-52B2-DE7D-9E87-4F38267A0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829" y="5265783"/>
                <a:ext cx="2156957" cy="523220"/>
              </a:xfrm>
              <a:prstGeom prst="rect">
                <a:avLst/>
              </a:prstGeom>
              <a:blipFill>
                <a:blip r:embed="rId7"/>
                <a:stretch>
                  <a:fillRect t="-2326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AAF68C-A7A2-285F-EE39-59DB8A3403DA}"/>
              </a:ext>
            </a:extLst>
          </p:cNvPr>
          <p:cNvCxnSpPr>
            <a:stCxn id="15" idx="3"/>
          </p:cNvCxnSpPr>
          <p:nvPr/>
        </p:nvCxnSpPr>
        <p:spPr>
          <a:xfrm>
            <a:off x="3437002" y="5563661"/>
            <a:ext cx="624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54CBE1-F354-9C58-D8D0-8EDFB211F9C8}"/>
              </a:ext>
            </a:extLst>
          </p:cNvPr>
          <p:cNvCxnSpPr/>
          <p:nvPr/>
        </p:nvCxnSpPr>
        <p:spPr>
          <a:xfrm>
            <a:off x="5853881" y="5554751"/>
            <a:ext cx="624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8B7818-F671-0ACC-5739-56C6916444CE}"/>
              </a:ext>
            </a:extLst>
          </p:cNvPr>
          <p:cNvCxnSpPr/>
          <p:nvPr/>
        </p:nvCxnSpPr>
        <p:spPr>
          <a:xfrm>
            <a:off x="7872777" y="5547000"/>
            <a:ext cx="624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4098DF-D3F4-3C87-5B59-63E4DD461BE2}"/>
              </a:ext>
            </a:extLst>
          </p:cNvPr>
          <p:cNvSpPr txBox="1"/>
          <p:nvPr/>
        </p:nvSpPr>
        <p:spPr>
          <a:xfrm>
            <a:off x="9792221" y="6564874"/>
            <a:ext cx="2534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abs</a:t>
            </a:r>
            <a:r>
              <a:rPr lang="ko-KR" altLang="en-US" sz="1200" dirty="0"/>
              <a:t>/2005.11401</a:t>
            </a:r>
          </a:p>
        </p:txBody>
      </p:sp>
    </p:spTree>
    <p:extLst>
      <p:ext uri="{BB962C8B-B14F-4D97-AF65-F5344CB8AC3E}">
        <p14:creationId xmlns:p14="http://schemas.microsoft.com/office/powerpoint/2010/main" val="391951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7DED9-9723-E430-D0E4-CC6A9A11D539}"/>
              </a:ext>
            </a:extLst>
          </p:cNvPr>
          <p:cNvSpPr txBox="1"/>
          <p:nvPr/>
        </p:nvSpPr>
        <p:spPr>
          <a:xfrm>
            <a:off x="612310" y="111510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888278" y="1622515"/>
            <a:ext cx="926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지식 데이터 베이스를 활용하기 때문에 작은 </a:t>
            </a:r>
            <a:r>
              <a:rPr kumimoji="1" lang="en-US" altLang="ko-KR" dirty="0"/>
              <a:t>DATA set </a:t>
            </a:r>
            <a:r>
              <a:rPr kumimoji="1" lang="ko-KR" altLang="en-US" dirty="0"/>
              <a:t>만으로 구현이 가능하다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새로운 지식을 반영하기가 쉽다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5B5A5-DAEF-AE44-B3D6-E38171CC60B2}"/>
              </a:ext>
            </a:extLst>
          </p:cNvPr>
          <p:cNvSpPr txBox="1"/>
          <p:nvPr/>
        </p:nvSpPr>
        <p:spPr>
          <a:xfrm>
            <a:off x="612310" y="279121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단점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F855-188B-6DCB-08DC-C8C3798CE598}"/>
              </a:ext>
            </a:extLst>
          </p:cNvPr>
          <p:cNvSpPr txBox="1"/>
          <p:nvPr/>
        </p:nvSpPr>
        <p:spPr>
          <a:xfrm>
            <a:off x="888277" y="342900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성능이 지식 데이터베이스에서 </a:t>
            </a:r>
            <a:r>
              <a:rPr kumimoji="1" lang="ko-KR" altLang="en-US" dirty="0" err="1"/>
              <a:t>쿼리되는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에 크게 좌우된다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지식 데이터베이스를 구성하는 투입 리소스가 클 경우 비효율적일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 조회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데이터 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재정렬 의 과정이 길어질 경우 출력 시간이 많이 걸릴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>
                <a:solidFill>
                  <a:srgbClr val="002060"/>
                </a:solidFill>
              </a:rPr>
              <a:t>RAG (Retrieval Augmented Generation)</a:t>
            </a:r>
          </a:p>
        </p:txBody>
      </p:sp>
    </p:spTree>
    <p:extLst>
      <p:ext uri="{BB962C8B-B14F-4D97-AF65-F5344CB8AC3E}">
        <p14:creationId xmlns:p14="http://schemas.microsoft.com/office/powerpoint/2010/main" val="26894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A1BBF61-DCF7-6BA1-E5A1-D34DD9B677DE}"/>
              </a:ext>
            </a:extLst>
          </p:cNvPr>
          <p:cNvSpPr/>
          <p:nvPr/>
        </p:nvSpPr>
        <p:spPr>
          <a:xfrm>
            <a:off x="506506" y="3352799"/>
            <a:ext cx="11178988" cy="2761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F1EB8CE-1B19-E4C3-969D-A2DCB1B8B4FD}"/>
              </a:ext>
            </a:extLst>
          </p:cNvPr>
          <p:cNvSpPr/>
          <p:nvPr/>
        </p:nvSpPr>
        <p:spPr>
          <a:xfrm>
            <a:off x="457200" y="1371600"/>
            <a:ext cx="11178988" cy="19005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3F7E778-EAA1-0A92-DCB1-DDFD2977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ECA1275-1758-94E6-2AE0-1E08CAE5561C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우리 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챗봇의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RAG 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구조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5A69-097B-0A56-A664-5D8F15720C81}"/>
              </a:ext>
            </a:extLst>
          </p:cNvPr>
          <p:cNvSpPr txBox="1"/>
          <p:nvPr/>
        </p:nvSpPr>
        <p:spPr>
          <a:xfrm>
            <a:off x="861340" y="1853443"/>
            <a:ext cx="2001988" cy="91665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2A7D0-FD3D-D2FC-4782-DC55055DAEE9}"/>
              </a:ext>
            </a:extLst>
          </p:cNvPr>
          <p:cNvSpPr txBox="1"/>
          <p:nvPr/>
        </p:nvSpPr>
        <p:spPr>
          <a:xfrm>
            <a:off x="3703420" y="3671804"/>
            <a:ext cx="148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Orchestrator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AF890-0104-3715-9BDF-1DB1C16BBC42}"/>
              </a:ext>
            </a:extLst>
          </p:cNvPr>
          <p:cNvSpPr txBox="1"/>
          <p:nvPr/>
        </p:nvSpPr>
        <p:spPr>
          <a:xfrm>
            <a:off x="6969627" y="3666646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Retrieval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CE5F0-D75B-94B7-4FCC-511AB00B2BA0}"/>
              </a:ext>
            </a:extLst>
          </p:cNvPr>
          <p:cNvSpPr txBox="1"/>
          <p:nvPr/>
        </p:nvSpPr>
        <p:spPr>
          <a:xfrm>
            <a:off x="9618418" y="3728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답변생성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C0744-B5A0-2F3F-2903-E47DD5747608}"/>
              </a:ext>
            </a:extLst>
          </p:cNvPr>
          <p:cNvSpPr txBox="1"/>
          <p:nvPr/>
        </p:nvSpPr>
        <p:spPr>
          <a:xfrm>
            <a:off x="3482356" y="1853443"/>
            <a:ext cx="4021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지식 데이터베이스 구축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25682-2F4F-3DCA-3B06-B39F15313347}"/>
              </a:ext>
            </a:extLst>
          </p:cNvPr>
          <p:cNvSpPr txBox="1"/>
          <p:nvPr/>
        </p:nvSpPr>
        <p:spPr>
          <a:xfrm>
            <a:off x="861341" y="3681110"/>
            <a:ext cx="2001988" cy="211008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kumimoji="1" lang="ko-KR" altLang="en-US" dirty="0" err="1"/>
              <a:t>챗봇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구현부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C727B-09AD-7C37-F46E-599EED0D29DC}"/>
              </a:ext>
            </a:extLst>
          </p:cNvPr>
          <p:cNvSpPr txBox="1"/>
          <p:nvPr/>
        </p:nvSpPr>
        <p:spPr>
          <a:xfrm>
            <a:off x="2987479" y="4121817"/>
            <a:ext cx="320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LLM </a:t>
            </a:r>
            <a:r>
              <a:rPr kumimoji="1" lang="ko-KR" altLang="en-US" sz="1200" dirty="0"/>
              <a:t>의 워크 플로우 </a:t>
            </a:r>
            <a:r>
              <a:rPr kumimoji="1" lang="en-US" altLang="ko-KR" sz="1200" dirty="0"/>
              <a:t>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사용자의 요청을 보고 </a:t>
            </a:r>
            <a:r>
              <a:rPr kumimoji="1" lang="en-US" altLang="ko-KR" sz="1200" dirty="0"/>
              <a:t>Task Plan</a:t>
            </a:r>
            <a:br>
              <a:rPr kumimoji="1" lang="en-US" altLang="ko-KR" sz="1200" dirty="0"/>
            </a:br>
            <a:r>
              <a:rPr kumimoji="1" lang="en-US" altLang="ko-KR" sz="1200" dirty="0"/>
              <a:t>-</a:t>
            </a:r>
            <a:r>
              <a:rPr kumimoji="1" lang="ko-KR" altLang="en-US" sz="1200" dirty="0"/>
              <a:t> 어떤 유형 </a:t>
            </a:r>
            <a:r>
              <a:rPr kumimoji="1" lang="en-US" altLang="ko-KR" sz="1200" dirty="0"/>
              <a:t>Context Data </a:t>
            </a:r>
            <a:r>
              <a:rPr kumimoji="1" lang="ko-KR" altLang="en-US" sz="1200" dirty="0"/>
              <a:t>사용 할지 결정</a:t>
            </a:r>
            <a:endParaRPr kumimoji="1" lang="en-US" altLang="ko-KR" sz="1200" dirty="0"/>
          </a:p>
          <a:p>
            <a:r>
              <a:rPr kumimoji="1" lang="ko-KR" altLang="en-US" sz="1200" dirty="0"/>
              <a:t>   </a:t>
            </a:r>
            <a:r>
              <a:rPr kumimoji="1" lang="en-US" altLang="ko-KR" sz="1200" dirty="0"/>
              <a:t>-</a:t>
            </a:r>
            <a:r>
              <a:rPr kumimoji="1" lang="ko-KR" altLang="en-US" sz="1200" dirty="0"/>
              <a:t> 어떤 프롬프트를 사용</a:t>
            </a:r>
            <a:endParaRPr kumimoji="1"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D45DC-821A-282D-D4A0-2650A20D274B}"/>
              </a:ext>
            </a:extLst>
          </p:cNvPr>
          <p:cNvSpPr txBox="1"/>
          <p:nvPr/>
        </p:nvSpPr>
        <p:spPr>
          <a:xfrm>
            <a:off x="6684805" y="4172321"/>
            <a:ext cx="16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Context Data </a:t>
            </a:r>
            <a:r>
              <a:rPr kumimoji="1" lang="ko-KR" altLang="en-US" sz="1200" dirty="0"/>
              <a:t>조회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 err="1"/>
              <a:t>rerank</a:t>
            </a:r>
            <a:endParaRPr kumimoji="1" lang="en-US" altLang="ko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CC2FE-07FF-09CD-F18F-FB64119BD487}"/>
              </a:ext>
            </a:extLst>
          </p:cNvPr>
          <p:cNvSpPr txBox="1"/>
          <p:nvPr/>
        </p:nvSpPr>
        <p:spPr>
          <a:xfrm>
            <a:off x="3267468" y="2231106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Open AI 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Embed Model </a:t>
            </a:r>
            <a:r>
              <a:rPr kumimoji="1" lang="ko-KR" altLang="en-US" sz="1200" dirty="0"/>
              <a:t>이용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Chroma DB </a:t>
            </a:r>
            <a:r>
              <a:rPr kumimoji="1" lang="ko-KR" altLang="en-US" sz="1200" dirty="0"/>
              <a:t>이용</a:t>
            </a:r>
            <a:endParaRPr kumimoji="1" lang="en-US" altLang="ko-KR" sz="1200" dirty="0"/>
          </a:p>
          <a:p>
            <a:endParaRPr kumimoji="1"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6D0DC-4B89-6155-D5E5-1D93F441620B}"/>
              </a:ext>
            </a:extLst>
          </p:cNvPr>
          <p:cNvSpPr txBox="1"/>
          <p:nvPr/>
        </p:nvSpPr>
        <p:spPr>
          <a:xfrm>
            <a:off x="8970805" y="4172321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조회된 답변과 함께 </a:t>
            </a:r>
            <a:r>
              <a:rPr kumimoji="1" lang="en-US" altLang="ko-KR" sz="1200" dirty="0"/>
              <a:t>LLM </a:t>
            </a:r>
            <a:r>
              <a:rPr kumimoji="1" lang="ko-KR" altLang="en-US" sz="1200" dirty="0"/>
              <a:t>에서</a:t>
            </a:r>
            <a:br>
              <a:rPr kumimoji="1" lang="en-US" altLang="ko-KR" sz="1200" dirty="0"/>
            </a:br>
            <a:r>
              <a:rPr kumimoji="1" lang="ko-KR" altLang="en-US" sz="1200" dirty="0"/>
              <a:t>답변 생성</a:t>
            </a:r>
            <a:endParaRPr kumimoji="1"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6AEE88-ACE4-986E-1A3E-352E1EA23A8D}"/>
              </a:ext>
            </a:extLst>
          </p:cNvPr>
          <p:cNvSpPr txBox="1"/>
          <p:nvPr/>
        </p:nvSpPr>
        <p:spPr>
          <a:xfrm>
            <a:off x="2987479" y="5043020"/>
            <a:ext cx="2861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è"/>
            </a:pPr>
            <a:r>
              <a:rPr kumimoji="1" lang="en-US" altLang="ko-KR" sz="1200" dirty="0"/>
              <a:t> Embedding </a:t>
            </a:r>
            <a:r>
              <a:rPr kumimoji="1" lang="ko-KR" altLang="en-US" sz="1200" dirty="0"/>
              <a:t>데이터만 활용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è"/>
            </a:pPr>
            <a:r>
              <a:rPr kumimoji="1" lang="en-US" altLang="ko-KR" sz="1200" dirty="0"/>
              <a:t> </a:t>
            </a:r>
            <a:r>
              <a:rPr kumimoji="1" lang="ko-KR" altLang="en-US" sz="1200" dirty="0"/>
              <a:t>다양한 </a:t>
            </a:r>
            <a:r>
              <a:rPr kumimoji="1" lang="en-US" altLang="ko-KR" sz="1200" dirty="0"/>
              <a:t>Retrieval,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rerank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기법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차주</a:t>
            </a:r>
            <a:r>
              <a:rPr kumimoji="1"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76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1240</Words>
  <Application>Microsoft Macintosh PowerPoint</Application>
  <PresentationFormat>와이드스크린</PresentationFormat>
  <Paragraphs>189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Noto Sans KR</vt:lpstr>
      <vt:lpstr>Arial</vt:lpstr>
      <vt:lpstr>Calibri</vt:lpstr>
      <vt:lpstr>Cambria Math</vt:lpstr>
      <vt:lpstr>Wingdings</vt:lpstr>
      <vt:lpstr>Office 테마</vt:lpstr>
      <vt:lpstr>챗봇 애플리케이션 만들기 (OpenAI API 활용) 3주차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애플리케이션 만들기 (OpenAI API 활용) 2주차</dc:title>
  <dc:creator>iamfeel2@gmail.com</dc:creator>
  <cp:lastModifiedBy>iamfeel2@gmail.com</cp:lastModifiedBy>
  <cp:revision>550</cp:revision>
  <dcterms:created xsi:type="dcterms:W3CDTF">2024-03-15T17:16:37Z</dcterms:created>
  <dcterms:modified xsi:type="dcterms:W3CDTF">2024-03-26T00:51:26Z</dcterms:modified>
</cp:coreProperties>
</file>