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9" r:id="rId12"/>
    <p:sldId id="271" r:id="rId13"/>
    <p:sldId id="273" r:id="rId14"/>
    <p:sldId id="274" r:id="rId15"/>
    <p:sldId id="281" r:id="rId16"/>
    <p:sldId id="275" r:id="rId17"/>
    <p:sldId id="277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Savoia" userId="2b5cb5eecf8107b7" providerId="LiveId" clId="{9F4FC9CC-6327-4C73-8C27-B506E222C979}"/>
    <pc:docChg chg="undo custSel addSld modSld sldOrd">
      <pc:chgData name="Francesca Savoia" userId="2b5cb5eecf8107b7" providerId="LiveId" clId="{9F4FC9CC-6327-4C73-8C27-B506E222C979}" dt="2022-11-28T16:00:04.736" v="338" actId="20577"/>
      <pc:docMkLst>
        <pc:docMk/>
      </pc:docMkLst>
      <pc:sldChg chg="ord">
        <pc:chgData name="Francesca Savoia" userId="2b5cb5eecf8107b7" providerId="LiveId" clId="{9F4FC9CC-6327-4C73-8C27-B506E222C979}" dt="2022-11-28T15:58:28.314" v="5"/>
        <pc:sldMkLst>
          <pc:docMk/>
          <pc:sldMk cId="4006520440" sldId="274"/>
        </pc:sldMkLst>
      </pc:sldChg>
      <pc:sldChg chg="addSp delSp modSp new mod setBg">
        <pc:chgData name="Francesca Savoia" userId="2b5cb5eecf8107b7" providerId="LiveId" clId="{9F4FC9CC-6327-4C73-8C27-B506E222C979}" dt="2022-11-28T16:00:04.736" v="338" actId="20577"/>
        <pc:sldMkLst>
          <pc:docMk/>
          <pc:sldMk cId="701795503" sldId="281"/>
        </pc:sldMkLst>
        <pc:spChg chg="mod">
          <ac:chgData name="Francesca Savoia" userId="2b5cb5eecf8107b7" providerId="LiveId" clId="{9F4FC9CC-6327-4C73-8C27-B506E222C979}" dt="2022-11-28T15:59:12.524" v="131" actId="20577"/>
          <ac:spMkLst>
            <pc:docMk/>
            <pc:sldMk cId="701795503" sldId="281"/>
            <ac:spMk id="2" creationId="{30378458-1B61-76DF-77B1-BBCB8C14F8A4}"/>
          </ac:spMkLst>
        </pc:spChg>
        <pc:spChg chg="mod">
          <ac:chgData name="Francesca Savoia" userId="2b5cb5eecf8107b7" providerId="LiveId" clId="{9F4FC9CC-6327-4C73-8C27-B506E222C979}" dt="2022-11-28T16:00:04.736" v="338" actId="20577"/>
          <ac:spMkLst>
            <pc:docMk/>
            <pc:sldMk cId="701795503" sldId="281"/>
            <ac:spMk id="3" creationId="{F13A52DE-01C8-43A0-4FDA-186D030B511D}"/>
          </ac:spMkLst>
        </pc:spChg>
        <pc:spChg chg="add del">
          <ac:chgData name="Francesca Savoia" userId="2b5cb5eecf8107b7" providerId="LiveId" clId="{9F4FC9CC-6327-4C73-8C27-B506E222C979}" dt="2022-11-28T15:58:23.942" v="2" actId="26606"/>
          <ac:spMkLst>
            <pc:docMk/>
            <pc:sldMk cId="701795503" sldId="281"/>
            <ac:spMk id="8" creationId="{B95B9BA8-1D69-4796-85F5-B6D0BD52354B}"/>
          </ac:spMkLst>
        </pc:spChg>
        <pc:spChg chg="add del">
          <ac:chgData name="Francesca Savoia" userId="2b5cb5eecf8107b7" providerId="LiveId" clId="{9F4FC9CC-6327-4C73-8C27-B506E222C979}" dt="2022-11-28T15:58:23.942" v="2" actId="26606"/>
          <ac:spMkLst>
            <pc:docMk/>
            <pc:sldMk cId="701795503" sldId="281"/>
            <ac:spMk id="10" creationId="{280CBF0E-1AF1-4F17-84A3-89E3F964A902}"/>
          </ac:spMkLst>
        </pc:spChg>
        <pc:spChg chg="add del">
          <ac:chgData name="Francesca Savoia" userId="2b5cb5eecf8107b7" providerId="LiveId" clId="{9F4FC9CC-6327-4C73-8C27-B506E222C979}" dt="2022-11-28T15:58:23.942" v="2" actId="26606"/>
          <ac:spMkLst>
            <pc:docMk/>
            <pc:sldMk cId="701795503" sldId="281"/>
            <ac:spMk id="12" creationId="{534676D8-D37A-4610-BBFB-A1DC26D527A5}"/>
          </ac:spMkLst>
        </pc:spChg>
        <pc:spChg chg="add">
          <ac:chgData name="Francesca Savoia" userId="2b5cb5eecf8107b7" providerId="LiveId" clId="{9F4FC9CC-6327-4C73-8C27-B506E222C979}" dt="2022-11-28T15:58:23.985" v="3" actId="26606"/>
          <ac:spMkLst>
            <pc:docMk/>
            <pc:sldMk cId="701795503" sldId="281"/>
            <ac:spMk id="15" creationId="{B95B9BA8-1D69-4796-85F5-B6D0BD52354B}"/>
          </ac:spMkLst>
        </pc:spChg>
        <pc:spChg chg="add">
          <ac:chgData name="Francesca Savoia" userId="2b5cb5eecf8107b7" providerId="LiveId" clId="{9F4FC9CC-6327-4C73-8C27-B506E222C979}" dt="2022-11-28T15:58:23.985" v="3" actId="26606"/>
          <ac:spMkLst>
            <pc:docMk/>
            <pc:sldMk cId="701795503" sldId="281"/>
            <ac:spMk id="16" creationId="{A9FEAAE4-608F-4DE6-97B4-51573869A30B}"/>
          </ac:spMkLst>
        </pc:spChg>
        <pc:grpChg chg="add">
          <ac:chgData name="Francesca Savoia" userId="2b5cb5eecf8107b7" providerId="LiveId" clId="{9F4FC9CC-6327-4C73-8C27-B506E222C979}" dt="2022-11-28T15:58:23.985" v="3" actId="26606"/>
          <ac:grpSpMkLst>
            <pc:docMk/>
            <pc:sldMk cId="701795503" sldId="281"/>
            <ac:grpSpMk id="17" creationId="{1C03C1F1-33AC-4C16-AD56-DD6382C3696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17266-E5FA-3B5E-5A5D-F6E77E74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Predicting Conflict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BDC0-6520-4160-08BE-69C9A19F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Francesca Savoia and Richard Witt</a:t>
            </a:r>
          </a:p>
          <a:p>
            <a:pPr algn="r"/>
            <a:r>
              <a:rPr lang="en-US" dirty="0"/>
              <a:t>CSI 777</a:t>
            </a:r>
          </a:p>
        </p:txBody>
      </p:sp>
      <p:pic>
        <p:nvPicPr>
          <p:cNvPr id="35" name="Picture 3" descr="Network Technology Background">
            <a:extLst>
              <a:ext uri="{FF2B5EF4-FFF2-40B4-BE49-F238E27FC236}">
                <a16:creationId xmlns:a16="http://schemas.microsoft.com/office/drawing/2014/main" id="{20A2EADD-F1BA-E599-CA91-312FA6AF3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8" r="13568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70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600"/>
              <a:t>For each time period, create a Conflict Graph with the conflicts that happened and didn't happen during that period</a:t>
            </a:r>
          </a:p>
          <a:p>
            <a:r>
              <a:rPr lang="en-US" sz="2600"/>
              <a:t>Extract the </a:t>
            </a:r>
            <a:r>
              <a:rPr lang="en-US" sz="2600" err="1"/>
              <a:t>jaccard</a:t>
            </a:r>
            <a:r>
              <a:rPr lang="en-US" sz="2600"/>
              <a:t> coefficient, resource allocation and preferential attachment of each potential edge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C18FE6-1FA2-AA1B-6DEF-1B98A39E7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43476"/>
              </p:ext>
            </p:extLst>
          </p:nvPr>
        </p:nvGraphicFramePr>
        <p:xfrm>
          <a:off x="6415548" y="1608620"/>
          <a:ext cx="4526771" cy="27093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6452">
                  <a:extLst>
                    <a:ext uri="{9D8B030D-6E8A-4147-A177-3AD203B41FA5}">
                      <a16:colId xmlns:a16="http://schemas.microsoft.com/office/drawing/2014/main" val="125336800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134904937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528108787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402439077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4215541379"/>
                    </a:ext>
                  </a:extLst>
                </a:gridCol>
              </a:tblGrid>
              <a:tr h="333290">
                <a:tc>
                  <a:txBody>
                    <a:bodyPr/>
                    <a:lstStyle/>
                    <a:p>
                      <a:pPr algn="r" fontAlgn="ctr"/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agent1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agent2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pref_attachment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resource_alloc_com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 err="1">
                          <a:effectLst/>
                        </a:rPr>
                        <a:t>jaccard_coef</a:t>
                      </a:r>
                      <a:endParaRPr lang="en-US" sz="900" dirty="0"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583582796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1.809524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0.833333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2435461583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0.666667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0.428571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3460639622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49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1.809524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0.833333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671562622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Political Militias-Afghanistan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State Forces-Afghanistan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0.642857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0.500000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322293364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Political Militias-Afghanistan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Rebel Groups-Afghanistan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0.642857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0.500000</a:t>
                      </a: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25269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9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/>
              <a:t>Steps I took to Analyze ACLED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/>
              <a:t>Explanation of the Features that will be extracted:</a:t>
            </a:r>
          </a:p>
          <a:p>
            <a:endParaRPr lang="en-US"/>
          </a:p>
        </p:txBody>
      </p:sp>
      <p:grpSp>
        <p:nvGrpSpPr>
          <p:cNvPr id="81" name="Group 7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82" name="Freeform: Shape 7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7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334BCB-1C51-9610-D0C9-7A03D5888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03" b="-2"/>
          <a:stretch/>
        </p:blipFill>
        <p:spPr>
          <a:xfrm>
            <a:off x="6083551" y="841375"/>
            <a:ext cx="4830558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The goal is: </a:t>
            </a:r>
          </a:p>
          <a:p>
            <a:r>
              <a:rPr lang="en-US" sz="3000" dirty="0"/>
              <a:t> For each 1-month window of time where conflicts have happened, I extract a data frame where the target is whether a conflict/edge existed during that time frame</a:t>
            </a:r>
          </a:p>
          <a:p>
            <a:r>
              <a:rPr lang="en-US" sz="3000" dirty="0"/>
              <a:t>I extracted the features that are link prediction measures up to 10 months in the past in 1-month windows</a:t>
            </a:r>
          </a:p>
        </p:txBody>
      </p:sp>
    </p:spTree>
    <p:extLst>
      <p:ext uri="{BB962C8B-B14F-4D97-AF65-F5344CB8AC3E}">
        <p14:creationId xmlns:p14="http://schemas.microsoft.com/office/powerpoint/2010/main" val="426943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 I used a Balanced Random Forest from the imbalanced-learn package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A regular random forest takes random subsamples of the data when constructing each tree, a balanced random forest creates a subsample by up sampling the minority class</a:t>
            </a:r>
          </a:p>
        </p:txBody>
      </p:sp>
    </p:spTree>
    <p:extLst>
      <p:ext uri="{BB962C8B-B14F-4D97-AF65-F5344CB8AC3E}">
        <p14:creationId xmlns:p14="http://schemas.microsoft.com/office/powerpoint/2010/main" val="85278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2200" dirty="0"/>
              <a:t> Training data results:</a:t>
            </a:r>
          </a:p>
          <a:p>
            <a:pPr marL="0" indent="0">
              <a:buNone/>
            </a:pPr>
            <a:r>
              <a:rPr lang="fr-FR" sz="1400" b="0" i="0" dirty="0" err="1">
                <a:effectLst/>
                <a:latin typeface="Consolas" panose="020B0609020204030204" pitchFamily="49" charset="0"/>
              </a:rPr>
              <a:t>Recall</a:t>
            </a:r>
            <a:r>
              <a:rPr lang="fr-FR" sz="1400" b="0" i="0" dirty="0">
                <a:effectLst/>
                <a:latin typeface="Consolas" panose="020B0609020204030204" pitchFamily="49" charset="0"/>
              </a:rPr>
              <a:t> Score (TRAIN): 0.9968051118210862 </a:t>
            </a:r>
          </a:p>
          <a:p>
            <a:pPr marL="0" indent="0">
              <a:buNone/>
            </a:pPr>
            <a:r>
              <a:rPr lang="fr-FR" sz="1400" b="0" i="0" dirty="0">
                <a:effectLst/>
                <a:latin typeface="Consolas" panose="020B0609020204030204" pitchFamily="49" charset="0"/>
              </a:rPr>
              <a:t>F1 (TRAIN): 0.9355322338830585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 Test data results:</a:t>
            </a:r>
            <a:endParaRPr lang="en-US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Consolas" panose="020B0609020204030204" pitchFamily="49" charset="0"/>
              </a:rPr>
              <a:t>Recall Score (TEST): 0.78125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Consolas" panose="020B0609020204030204" pitchFamily="49" charset="0"/>
              </a:rPr>
              <a:t>F1 (TEST): 0.7317073170731707</a:t>
            </a:r>
            <a:endParaRPr lang="en-US" sz="14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75CB3-C180-94A8-6030-DA500045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65" y="762000"/>
            <a:ext cx="3440466" cy="257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5066E-CDA1-C424-491D-C99E2E9F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439" y="3524251"/>
            <a:ext cx="3487118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78458-1B61-76DF-77B1-BBCB8C14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Combining the Data Results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52DE-01C8-43A0-4FDA-186D030B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US" dirty="0"/>
              <a:t>When I added in the stock price and prior earnings to my dataset, it did not affect my results in predicting </a:t>
            </a:r>
            <a:r>
              <a:rPr lang="en-US"/>
              <a:t>a conflict</a:t>
            </a:r>
          </a:p>
        </p:txBody>
      </p:sp>
    </p:spTree>
    <p:extLst>
      <p:ext uri="{BB962C8B-B14F-4D97-AF65-F5344CB8AC3E}">
        <p14:creationId xmlns:p14="http://schemas.microsoft.com/office/powerpoint/2010/main" val="70179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/>
              <a:t> Several Variables with high price (</a:t>
            </a:r>
            <a:r>
              <a:rPr lang="en-US" err="1"/>
              <a:t>adj_close</a:t>
            </a:r>
            <a:r>
              <a:rPr lang="en-US"/>
              <a:t>) correlation </a:t>
            </a:r>
          </a:p>
        </p:txBody>
      </p:sp>
      <p:grpSp>
        <p:nvGrpSpPr>
          <p:cNvPr id="73" name="Group 6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6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78B68A6-8668-3DE3-D909-EDDCBC9A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795690"/>
            <a:ext cx="4369112" cy="21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/>
              <a:t>Defense Industrial Sector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88243-94BC-9662-4565-7530B01EE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3"/>
          <a:stretch/>
        </p:blipFill>
        <p:spPr>
          <a:xfrm>
            <a:off x="5877643" y="762000"/>
            <a:ext cx="5008713" cy="533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/>
              <a:t> High Correlation Explored</a:t>
            </a:r>
          </a:p>
          <a:p>
            <a:r>
              <a:rPr lang="en-US"/>
              <a:t> Earnings per Share (EPS) and revenue per share (RPS) </a:t>
            </a:r>
          </a:p>
          <a:p>
            <a:r>
              <a:rPr lang="en-US"/>
              <a:t>Fatalities show little </a:t>
            </a:r>
            <a:r>
              <a:rPr lang="en-US" err="1"/>
              <a:t>correlaiton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/>
              <a:t> Price data transformed to 5 categories based on percent change</a:t>
            </a:r>
          </a:p>
          <a:p>
            <a:pPr lvl="1"/>
            <a:r>
              <a:rPr lang="en-US"/>
              <a:t>'</a:t>
            </a:r>
            <a:r>
              <a:rPr lang="en-US" err="1"/>
              <a:t>big_loss</a:t>
            </a:r>
            <a:r>
              <a:rPr lang="en-US"/>
              <a:t>’, </a:t>
            </a:r>
          </a:p>
          <a:p>
            <a:pPr lvl="1"/>
            <a:r>
              <a:rPr lang="en-US"/>
              <a:t>'loss’, </a:t>
            </a:r>
          </a:p>
          <a:p>
            <a:pPr lvl="1"/>
            <a:r>
              <a:rPr lang="en-US"/>
              <a:t>'even’, </a:t>
            </a:r>
          </a:p>
          <a:p>
            <a:pPr lvl="1"/>
            <a:r>
              <a:rPr lang="en-US"/>
              <a:t>'gain’, </a:t>
            </a:r>
          </a:p>
          <a:p>
            <a:pPr lvl="1"/>
            <a:r>
              <a:rPr lang="en-US"/>
              <a:t>'</a:t>
            </a:r>
            <a:r>
              <a:rPr lang="en-US" err="1"/>
              <a:t>big_gain</a:t>
            </a:r>
            <a:r>
              <a:rPr lang="en-US"/>
              <a:t>'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A8FA46A-72A6-559F-35C7-359E078C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462544"/>
            <a:ext cx="4369112" cy="28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5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/>
              <a:t>Methodology</a:t>
            </a:r>
            <a:r>
              <a:rPr lang="en-US" sz="2600"/>
              <a:t> </a:t>
            </a:r>
          </a:p>
          <a:p>
            <a:r>
              <a:rPr lang="en-US" sz="2600"/>
              <a:t>CART Decision Tree and Naïve Bayes used</a:t>
            </a:r>
          </a:p>
          <a:p>
            <a:r>
              <a:rPr lang="en-US" sz="2600"/>
              <a:t>10 Fold Cross Validation accuracy score used to compare</a:t>
            </a:r>
          </a:p>
          <a:p>
            <a:r>
              <a:rPr lang="en-US" sz="2600"/>
              <a:t>Both libraries sourced from Scikit-learn</a:t>
            </a:r>
          </a:p>
          <a:p>
            <a:pPr marL="0" indent="0">
              <a:buNone/>
            </a:pPr>
            <a:endParaRPr lang="en-US" sz="2600"/>
          </a:p>
          <a:p>
            <a:endParaRPr lang="en-US" sz="26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89F240-9E98-CE73-1184-8573F569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205293"/>
            <a:ext cx="4369112" cy="13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9343-0375-3245-C158-1DBE3F7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8"/>
            <a:ext cx="6096000" cy="388588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3200" dirty="0"/>
              <a:t>Can combining conflict data with US defense industrial market data lead to increased prediction accuracy in either data set?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 descr="Digital graphs and numbers in 3D">
            <a:extLst>
              <a:ext uri="{FF2B5EF4-FFF2-40B4-BE49-F238E27FC236}">
                <a16:creationId xmlns:a16="http://schemas.microsoft.com/office/drawing/2014/main" id="{033FE3DF-3A44-5A54-D3FB-E038E675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0" r="27749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4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All variables outperform selected variable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Naïve Bayes outperforms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Nothing Outperforms ‘select highest frequency’ (0.94)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Neither pass </a:t>
            </a:r>
            <a:r>
              <a:rPr lang="en-US" sz="1800" err="1"/>
              <a:t>ttest</a:t>
            </a:r>
            <a:r>
              <a:rPr lang="en-US" sz="1800"/>
              <a:t> for statistical significance between means (Bayes </a:t>
            </a:r>
            <a:r>
              <a:rPr lang="en-US" sz="1800" err="1"/>
              <a:t>pval</a:t>
            </a:r>
            <a:r>
              <a:rPr lang="en-US" sz="1800"/>
              <a:t> = 0.84, and CART </a:t>
            </a:r>
            <a:r>
              <a:rPr lang="en-US" sz="1800" err="1"/>
              <a:t>pval</a:t>
            </a:r>
            <a:r>
              <a:rPr lang="en-US" sz="1800"/>
              <a:t> = 0.63)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Similar results with monthly resampling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89F240-9E98-CE73-1184-8573F569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205293"/>
            <a:ext cx="4369112" cy="13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Defense Industrial Sector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041295"/>
            <a:ext cx="4571999" cy="3048001"/>
          </a:xfrm>
        </p:spPr>
        <p:txBody>
          <a:bodyPr>
            <a:normAutofit/>
          </a:bodyPr>
          <a:lstStyle/>
          <a:p>
            <a:r>
              <a:rPr lang="en-US" sz="1600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statistically significant difference between combined dataset and original (finance data only)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real predictive accuracy in either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8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Overview of ACLED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US" dirty="0"/>
              <a:t>ACLED: Armed Conflict Location &amp; Event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ACLED collects and analyzes data on locations, dates, and types of all reported armed conflict and protest events in developing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Spans from January 2017-present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Overview of Defense Industrial Sector</a:t>
            </a:r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/>
              <a:t>Interactive Broker Exchange Service accessed through WRDS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Reduced to stocks in Dow Jones US Select Aerospace &amp; Defense Index as identified by the Exchange traded fund iShares US Aerospace &amp; Defense (ITA)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Size: </a:t>
            </a:r>
          </a:p>
          <a:p>
            <a:pPr lvl="1"/>
            <a:r>
              <a:rPr lang="en-US" sz="3000" dirty="0"/>
              <a:t>14 Companies</a:t>
            </a:r>
          </a:p>
          <a:p>
            <a:pPr lvl="1"/>
            <a:r>
              <a:rPr lang="en-US" sz="3000" dirty="0"/>
              <a:t>6839 Instances</a:t>
            </a:r>
          </a:p>
          <a:p>
            <a:pPr lvl="1"/>
            <a:r>
              <a:rPr lang="en-US" sz="3000" dirty="0"/>
              <a:t>89 Attributes</a:t>
            </a:r>
          </a:p>
          <a:p>
            <a:pPr lvl="1"/>
            <a:r>
              <a:rPr lang="en-US" sz="3000" dirty="0"/>
              <a:t>~ 20 useful attributes </a:t>
            </a:r>
          </a:p>
          <a:p>
            <a:pPr lvl="1"/>
            <a:r>
              <a:rPr lang="en-US" sz="3000" dirty="0"/>
              <a:t>4.7 MB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322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 lnSpcReduction="10000"/>
          </a:bodyPr>
          <a:lstStyle/>
          <a:p>
            <a:r>
              <a:rPr lang="en-US" sz="3000" dirty="0"/>
              <a:t>The relational data from the Armed Conflict Location &amp; Event Data Project was turned into several "Conflict" Undirected Graphs/Networks</a:t>
            </a:r>
            <a:endParaRPr lang="en-US" sz="1300" dirty="0"/>
          </a:p>
          <a:p>
            <a:r>
              <a:rPr lang="en-US" sz="3000" dirty="0"/>
              <a:t>The nodes in these graphs are different "agents" in the Middle East defined as the product of an actor type and the country that they operate </a:t>
            </a:r>
          </a:p>
          <a:p>
            <a:r>
              <a:rPr lang="en-US" sz="3000" dirty="0"/>
              <a:t>The edges in these graphs are defined as follows: 1 if there was at least one conflict during a time period between two agents and 0 otherwise</a:t>
            </a:r>
          </a:p>
        </p:txBody>
      </p:sp>
    </p:spTree>
    <p:extLst>
      <p:ext uri="{BB962C8B-B14F-4D97-AF65-F5344CB8AC3E}">
        <p14:creationId xmlns:p14="http://schemas.microsoft.com/office/powerpoint/2010/main" val="31240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Steps I took to Analyze ACLED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345440"/>
            <a:ext cx="5876395" cy="62280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By using various link prediction/topological features measures, I created features about the edges that exist and don't exist within these graphs </a:t>
            </a:r>
          </a:p>
          <a:p>
            <a:r>
              <a:rPr lang="en-US" sz="3000" dirty="0"/>
              <a:t>My target (what I am trying to predict) was set as whether a conflict occurred (represented as an edge) within a certain time frame (a month)</a:t>
            </a:r>
          </a:p>
        </p:txBody>
      </p:sp>
    </p:spTree>
    <p:extLst>
      <p:ext uri="{BB962C8B-B14F-4D97-AF65-F5344CB8AC3E}">
        <p14:creationId xmlns:p14="http://schemas.microsoft.com/office/powerpoint/2010/main" val="40730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 Analyze ACLED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I first loaded the dataset from csv files and then organized the data into category codes based on the type of event that </a:t>
            </a:r>
            <a:r>
              <a:rPr lang="en-US" dirty="0" err="1"/>
              <a:t>occured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3B2A8-EDEA-91D8-612F-016BF928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40400"/>
              </p:ext>
            </p:extLst>
          </p:nvPr>
        </p:nvGraphicFramePr>
        <p:xfrm>
          <a:off x="6561231" y="1350833"/>
          <a:ext cx="4330516" cy="30633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5107">
                  <a:extLst>
                    <a:ext uri="{9D8B030D-6E8A-4147-A177-3AD203B41FA5}">
                      <a16:colId xmlns:a16="http://schemas.microsoft.com/office/drawing/2014/main" val="3342248239"/>
                    </a:ext>
                  </a:extLst>
                </a:gridCol>
                <a:gridCol w="2955409">
                  <a:extLst>
                    <a:ext uri="{9D8B030D-6E8A-4147-A177-3AD203B41FA5}">
                      <a16:colId xmlns:a16="http://schemas.microsoft.com/office/drawing/2014/main" val="4186140821"/>
                    </a:ext>
                  </a:extLst>
                </a:gridCol>
              </a:tblGrid>
              <a:tr h="37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code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Category</a:t>
                      </a:r>
                    </a:p>
                  </a:txBody>
                  <a:tcPr marL="82377" marR="82377" marT="41188" marB="41188"/>
                </a:tc>
                <a:extLst>
                  <a:ext uri="{0D108BD9-81ED-4DB2-BD59-A6C34878D82A}">
                    <a16:rowId xmlns:a16="http://schemas.microsoft.com/office/drawing/2014/main" val="2366359288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State Forces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096600544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Rebel Groups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2058719734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Political Militias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560878301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Identity Militias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4242919486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Rioters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2190534251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Protesters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3864947383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Civilians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3338538548"/>
                  </a:ext>
                </a:extLst>
              </a:tr>
              <a:tr h="33630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45765" marR="45765" marT="22881" marB="228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External/Other Forces</a:t>
                      </a:r>
                    </a:p>
                  </a:txBody>
                  <a:tcPr marL="45765" marR="45765" marT="22881" marB="22881" anchor="ctr"/>
                </a:tc>
                <a:extLst>
                  <a:ext uri="{0D108BD9-81ED-4DB2-BD59-A6C34878D82A}">
                    <a16:rowId xmlns:a16="http://schemas.microsoft.com/office/drawing/2014/main" val="12470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600"/>
              <a:t>Determine the set of all countries in the data set</a:t>
            </a:r>
          </a:p>
          <a:p>
            <a:r>
              <a:rPr lang="en-US" sz="2600"/>
              <a:t>Define all the possible actor countries</a:t>
            </a:r>
          </a:p>
          <a:p>
            <a:r>
              <a:rPr lang="en-US" sz="2600"/>
              <a:t>Join the interaction lookup to each actor code in order to get the category of actor that they 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2D8C3-6766-F6E7-A2D4-673ABB8F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33718"/>
              </p:ext>
            </p:extLst>
          </p:nvPr>
        </p:nvGraphicFramePr>
        <p:xfrm>
          <a:off x="6096000" y="1889760"/>
          <a:ext cx="5260975" cy="21539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233">
                  <a:extLst>
                    <a:ext uri="{9D8B030D-6E8A-4147-A177-3AD203B41FA5}">
                      <a16:colId xmlns:a16="http://schemas.microsoft.com/office/drawing/2014/main" val="1914016136"/>
                    </a:ext>
                  </a:extLst>
                </a:gridCol>
                <a:gridCol w="614926">
                  <a:extLst>
                    <a:ext uri="{9D8B030D-6E8A-4147-A177-3AD203B41FA5}">
                      <a16:colId xmlns:a16="http://schemas.microsoft.com/office/drawing/2014/main" val="102408721"/>
                    </a:ext>
                  </a:extLst>
                </a:gridCol>
                <a:gridCol w="973385">
                  <a:extLst>
                    <a:ext uri="{9D8B030D-6E8A-4147-A177-3AD203B41FA5}">
                      <a16:colId xmlns:a16="http://schemas.microsoft.com/office/drawing/2014/main" val="251582513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1726765685"/>
                    </a:ext>
                  </a:extLst>
                </a:gridCol>
                <a:gridCol w="441130">
                  <a:extLst>
                    <a:ext uri="{9D8B030D-6E8A-4147-A177-3AD203B41FA5}">
                      <a16:colId xmlns:a16="http://schemas.microsoft.com/office/drawing/2014/main" val="1709874792"/>
                    </a:ext>
                  </a:extLst>
                </a:gridCol>
                <a:gridCol w="744069">
                  <a:extLst>
                    <a:ext uri="{9D8B030D-6E8A-4147-A177-3AD203B41FA5}">
                      <a16:colId xmlns:a16="http://schemas.microsoft.com/office/drawing/2014/main" val="2328599820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3494471511"/>
                    </a:ext>
                  </a:extLst>
                </a:gridCol>
                <a:gridCol w="468888">
                  <a:extLst>
                    <a:ext uri="{9D8B030D-6E8A-4147-A177-3AD203B41FA5}">
                      <a16:colId xmlns:a16="http://schemas.microsoft.com/office/drawing/2014/main" val="644938204"/>
                    </a:ext>
                  </a:extLst>
                </a:gridCol>
              </a:tblGrid>
              <a:tr h="3425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 err="1">
                          <a:effectLst/>
                        </a:rPr>
                        <a:t>event_date</a:t>
                      </a:r>
                      <a:endParaRPr lang="en-US" sz="600" dirty="0">
                        <a:effectLst/>
                      </a:endParaRP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actor1_country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actor1_category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actor2_country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actor2_category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82943051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2022-04-08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077391825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2022-04-06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302352433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2022-04-05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16943110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2022-04-03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2547556999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2022-04-01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Unidentified Armed Group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Political Militias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Civilians (Afghanistan)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Afghanistan</a:t>
                      </a:r>
                    </a:p>
                  </a:txBody>
                  <a:tcPr marL="11414" marR="11414" marT="5707" marB="5707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Civilians</a:t>
                      </a:r>
                    </a:p>
                  </a:txBody>
                  <a:tcPr marL="11414" marR="11414" marT="5707" marB="5707" anchor="ctr"/>
                </a:tc>
                <a:extLst>
                  <a:ext uri="{0D108BD9-81ED-4DB2-BD59-A6C34878D82A}">
                    <a16:rowId xmlns:a16="http://schemas.microsoft.com/office/drawing/2014/main" val="357621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2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DAB71-C1AD-811B-4CC3-ED9A68F9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Steps I took to Analyze ACLED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1E2-C85D-EA98-0337-6B42024B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of all </a:t>
            </a:r>
            <a:r>
              <a:rPr lang="en-US" dirty="0" err="1"/>
              <a:t>realised</a:t>
            </a:r>
            <a:r>
              <a:rPr lang="en-US" dirty="0"/>
              <a:t> conflicts between "Agents"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E78B35-6B1D-15AC-A80F-D6CA29A4A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0488"/>
              </p:ext>
            </p:extLst>
          </p:nvPr>
        </p:nvGraphicFramePr>
        <p:xfrm>
          <a:off x="6299199" y="1046478"/>
          <a:ext cx="4765040" cy="31800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2948154558"/>
                    </a:ext>
                  </a:extLst>
                </a:gridCol>
                <a:gridCol w="1310695">
                  <a:extLst>
                    <a:ext uri="{9D8B030D-6E8A-4147-A177-3AD203B41FA5}">
                      <a16:colId xmlns:a16="http://schemas.microsoft.com/office/drawing/2014/main" val="746111284"/>
                    </a:ext>
                  </a:extLst>
                </a:gridCol>
                <a:gridCol w="1310695">
                  <a:extLst>
                    <a:ext uri="{9D8B030D-6E8A-4147-A177-3AD203B41FA5}">
                      <a16:colId xmlns:a16="http://schemas.microsoft.com/office/drawing/2014/main" val="1505053252"/>
                    </a:ext>
                  </a:extLst>
                </a:gridCol>
                <a:gridCol w="865486">
                  <a:extLst>
                    <a:ext uri="{9D8B030D-6E8A-4147-A177-3AD203B41FA5}">
                      <a16:colId xmlns:a16="http://schemas.microsoft.com/office/drawing/2014/main" val="1570323278"/>
                    </a:ext>
                  </a:extLst>
                </a:gridCol>
              </a:tblGrid>
              <a:tr h="39119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event_date</a:t>
                      </a:r>
                      <a:endParaRPr lang="en-US" sz="1100" dirty="0">
                        <a:effectLst/>
                      </a:endParaRP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agent1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agent2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period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763803176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2022-04-08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094168087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2022-04-06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4237715742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2022-04-05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3989425219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2022-04-03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2183658349"/>
                  </a:ext>
                </a:extLst>
              </a:tr>
              <a:tr h="55777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2022-04-01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Political Militias-Afghanistan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Civilians-Afghanistan</a:t>
                      </a:r>
                    </a:p>
                  </a:txBody>
                  <a:tcPr marL="30220" marR="30220" marT="15110" marB="1511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2022-4</a:t>
                      </a:r>
                    </a:p>
                  </a:txBody>
                  <a:tcPr marL="30220" marR="30220" marT="15110" marB="15110" anchor="ctr"/>
                </a:tc>
                <a:extLst>
                  <a:ext uri="{0D108BD9-81ED-4DB2-BD59-A6C34878D82A}">
                    <a16:rowId xmlns:a16="http://schemas.microsoft.com/office/drawing/2014/main" val="212541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968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Nova Cond</vt:lpstr>
      <vt:lpstr>Consolas</vt:lpstr>
      <vt:lpstr>Impact</vt:lpstr>
      <vt:lpstr>TornVTI</vt:lpstr>
      <vt:lpstr>Predicting Conflict</vt:lpstr>
      <vt:lpstr>Can combining conflict data with US defense industrial market data lead to increased prediction accuracy in either data set? </vt:lpstr>
      <vt:lpstr>Overview of ACLED</vt:lpstr>
      <vt:lpstr>Overview of Defense Industrial Sector</vt:lpstr>
      <vt:lpstr>Steps I took to Analyze ACLED</vt:lpstr>
      <vt:lpstr>Steps I took to Analyze ACLED</vt:lpstr>
      <vt:lpstr>Steps I took to  Analyze ACLED 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Steps I took to Analyze ACLED</vt:lpstr>
      <vt:lpstr>Combining the Data Results</vt:lpstr>
      <vt:lpstr>Defense Industrial Sector Analysis</vt:lpstr>
      <vt:lpstr>Defense Industrial Sector Analysis</vt:lpstr>
      <vt:lpstr>Defense Industrial Sector Analysis</vt:lpstr>
      <vt:lpstr>Defense Industrial Sector Analysis</vt:lpstr>
      <vt:lpstr>Defense Industrial Sector Analysis</vt:lpstr>
      <vt:lpstr>Defense Industrial Sector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Savoia</dc:creator>
  <cp:lastModifiedBy>Francesca Savoia</cp:lastModifiedBy>
  <cp:revision>4</cp:revision>
  <dcterms:created xsi:type="dcterms:W3CDTF">2022-11-21T15:45:44Z</dcterms:created>
  <dcterms:modified xsi:type="dcterms:W3CDTF">2022-11-28T16:00:07Z</dcterms:modified>
</cp:coreProperties>
</file>