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7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69" r:id="rId12"/>
    <p:sldId id="271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F938F-97E8-46D6-B760-E5159748AA14}" v="13" dt="2022-11-21T16:37:00.292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9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7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3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0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4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7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0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17266-E5FA-3B5E-5A5D-F6E77E74A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US" sz="8000" dirty="0"/>
              <a:t>Predicting Conflict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8BDC0-6520-4160-08BE-69C9A19FB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Francesca Savoia and Richard Witt</a:t>
            </a:r>
          </a:p>
          <a:p>
            <a:pPr algn="r"/>
            <a:r>
              <a:rPr lang="en-US" dirty="0"/>
              <a:t>CSI 777</a:t>
            </a:r>
          </a:p>
        </p:txBody>
      </p:sp>
      <p:pic>
        <p:nvPicPr>
          <p:cNvPr id="35" name="Picture 3" descr="Network Technology Background">
            <a:extLst>
              <a:ext uri="{FF2B5EF4-FFF2-40B4-BE49-F238E27FC236}">
                <a16:creationId xmlns:a16="http://schemas.microsoft.com/office/drawing/2014/main" id="{20A2EADD-F1BA-E599-CA91-312FA6AF3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98" r="13568" b="-2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70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Steps I took to Analyze ACLED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sz="2600"/>
              <a:t>For each time period, create a Conflict Graph with the conflicts that happened and didn't happen during that period</a:t>
            </a:r>
          </a:p>
          <a:p>
            <a:r>
              <a:rPr lang="en-US" sz="2600"/>
              <a:t>Extract the </a:t>
            </a:r>
            <a:r>
              <a:rPr lang="en-US" sz="2600" err="1"/>
              <a:t>jaccard</a:t>
            </a:r>
            <a:r>
              <a:rPr lang="en-US" sz="2600"/>
              <a:t> coefficient, resource allocation and preferential attachment of each potential edge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C18FE6-1FA2-AA1B-6DEF-1B98A39E7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43476"/>
              </p:ext>
            </p:extLst>
          </p:nvPr>
        </p:nvGraphicFramePr>
        <p:xfrm>
          <a:off x="6415548" y="1608620"/>
          <a:ext cx="4526771" cy="27093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6452">
                  <a:extLst>
                    <a:ext uri="{9D8B030D-6E8A-4147-A177-3AD203B41FA5}">
                      <a16:colId xmlns:a16="http://schemas.microsoft.com/office/drawing/2014/main" val="1253368005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1349049372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528108787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402439077"/>
                    </a:ext>
                  </a:extLst>
                </a:gridCol>
                <a:gridCol w="894079">
                  <a:extLst>
                    <a:ext uri="{9D8B030D-6E8A-4147-A177-3AD203B41FA5}">
                      <a16:colId xmlns:a16="http://schemas.microsoft.com/office/drawing/2014/main" val="4215541379"/>
                    </a:ext>
                  </a:extLst>
                </a:gridCol>
              </a:tblGrid>
              <a:tr h="333290">
                <a:tc>
                  <a:txBody>
                    <a:bodyPr/>
                    <a:lstStyle/>
                    <a:p>
                      <a:pPr algn="r" fontAlgn="ctr"/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agent1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agent2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pref_attachment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resource_alloc_com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 err="1">
                          <a:effectLst/>
                        </a:rPr>
                        <a:t>jaccard_coef</a:t>
                      </a:r>
                      <a:endParaRPr lang="en-US" sz="900" dirty="0"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583582796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State Forces-Afghanistan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State Forces-Afghanistan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49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1.809524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0.833333</a:t>
                      </a: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2435461583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Rebel Groups-Afghanistan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State Forces-Afghanistan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49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0.666667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0.428571</a:t>
                      </a: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3460639622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Rebel Groups-Afghanistan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Rebel Groups-Afghanistan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49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1.809524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0.833333</a:t>
                      </a: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671562622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Political Militias-Afghanistan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State Forces-Afghanistan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42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0.642857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0.500000</a:t>
                      </a: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322293364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Political Militias-Afghanistan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Rebel Groups-Afghanistan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42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0.642857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0.500000</a:t>
                      </a: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252697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99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6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/>
              <a:t>Steps I took to Analyze ACLED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/>
              <a:t>Explanation of the Features that will be extracted:</a:t>
            </a:r>
          </a:p>
          <a:p>
            <a:endParaRPr lang="en-US"/>
          </a:p>
        </p:txBody>
      </p:sp>
      <p:grpSp>
        <p:nvGrpSpPr>
          <p:cNvPr id="81" name="Group 70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82" name="Freeform: Shape 75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74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334BCB-1C51-9610-D0C9-7A03D5888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603" b="-2"/>
          <a:stretch/>
        </p:blipFill>
        <p:spPr>
          <a:xfrm>
            <a:off x="6083551" y="841375"/>
            <a:ext cx="4830558" cy="37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2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Steps I took to Analyze ACLED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345440"/>
            <a:ext cx="5876395" cy="622808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The goal is: </a:t>
            </a:r>
          </a:p>
          <a:p>
            <a:r>
              <a:rPr lang="en-US" sz="3000" dirty="0"/>
              <a:t> For each 1-month window of time where conflicts have happened, I extract a data frame where the target is whether a conflict/edge existed during that time frame</a:t>
            </a:r>
          </a:p>
          <a:p>
            <a:r>
              <a:rPr lang="en-US" sz="3000" dirty="0"/>
              <a:t>I extracted the features that are link prediction measures up to 10 months in the past in 1-month windows</a:t>
            </a:r>
          </a:p>
        </p:txBody>
      </p:sp>
    </p:spTree>
    <p:extLst>
      <p:ext uri="{BB962C8B-B14F-4D97-AF65-F5344CB8AC3E}">
        <p14:creationId xmlns:p14="http://schemas.microsoft.com/office/powerpoint/2010/main" val="426943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Steps I took to Analyze ACLED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345440"/>
            <a:ext cx="5876395" cy="622808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 I used a Balanced Random Forest from the imbalanced-learn package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 A regular random forest takes random subsamples of the data when constructing each tree, a balanced random forest creates a subsample by up sampling the minority class</a:t>
            </a:r>
          </a:p>
        </p:txBody>
      </p:sp>
    </p:spTree>
    <p:extLst>
      <p:ext uri="{BB962C8B-B14F-4D97-AF65-F5344CB8AC3E}">
        <p14:creationId xmlns:p14="http://schemas.microsoft.com/office/powerpoint/2010/main" val="85278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82596"/>
            <a:ext cx="4571999" cy="1905054"/>
          </a:xfrm>
        </p:spPr>
        <p:txBody>
          <a:bodyPr anchor="b">
            <a:normAutofit/>
          </a:bodyPr>
          <a:lstStyle/>
          <a:p>
            <a:r>
              <a:rPr lang="en-US" dirty="0"/>
              <a:t>Steps I took to Analyze ACLED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4571999" cy="3048001"/>
          </a:xfrm>
        </p:spPr>
        <p:txBody>
          <a:bodyPr>
            <a:normAutofit/>
          </a:bodyPr>
          <a:lstStyle/>
          <a:p>
            <a:r>
              <a:rPr lang="en-US" sz="2200" dirty="0"/>
              <a:t> Training data results:</a:t>
            </a:r>
          </a:p>
          <a:p>
            <a:pPr marL="0" indent="0">
              <a:buNone/>
            </a:pPr>
            <a:r>
              <a:rPr lang="fr-FR" sz="1400" b="0" i="0" dirty="0" err="1">
                <a:effectLst/>
                <a:latin typeface="Consolas" panose="020B0609020204030204" pitchFamily="49" charset="0"/>
              </a:rPr>
              <a:t>Recall</a:t>
            </a:r>
            <a:r>
              <a:rPr lang="fr-FR" sz="1400" b="0" i="0" dirty="0">
                <a:effectLst/>
                <a:latin typeface="Consolas" panose="020B0609020204030204" pitchFamily="49" charset="0"/>
              </a:rPr>
              <a:t> Score (TRAIN): 0.9968051118210862 </a:t>
            </a:r>
          </a:p>
          <a:p>
            <a:pPr marL="0" indent="0">
              <a:buNone/>
            </a:pPr>
            <a:r>
              <a:rPr lang="fr-FR" sz="1400" b="0" i="0" dirty="0">
                <a:effectLst/>
                <a:latin typeface="Consolas" panose="020B0609020204030204" pitchFamily="49" charset="0"/>
              </a:rPr>
              <a:t>F1 (TRAIN): 0.9355322338830585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 Test data results:</a:t>
            </a:r>
            <a:endParaRPr lang="en-US" sz="22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Consolas" panose="020B0609020204030204" pitchFamily="49" charset="0"/>
              </a:rPr>
              <a:t>Recall Score (TEST): 0.78125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Consolas" panose="020B0609020204030204" pitchFamily="49" charset="0"/>
              </a:rPr>
              <a:t>F1 (TEST): 0.7317073170731707</a:t>
            </a:r>
            <a:endParaRPr lang="en-US" sz="14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575CB3-C180-94A8-6030-DA500045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65" y="762000"/>
            <a:ext cx="3440466" cy="2571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45066E-CDA1-C424-491D-C99E2E9FE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439" y="3524251"/>
            <a:ext cx="3487118" cy="25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2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6" y="466724"/>
            <a:ext cx="4571999" cy="1442702"/>
          </a:xfrm>
        </p:spPr>
        <p:txBody>
          <a:bodyPr anchor="b">
            <a:normAutofit/>
          </a:bodyPr>
          <a:lstStyle/>
          <a:p>
            <a:r>
              <a:rPr lang="en-US" dirty="0"/>
              <a:t>Defense Industrial Sector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6" y="3429000"/>
            <a:ext cx="2635995" cy="3048001"/>
          </a:xfrm>
        </p:spPr>
        <p:txBody>
          <a:bodyPr>
            <a:normAutofit/>
          </a:bodyPr>
          <a:lstStyle/>
          <a:p>
            <a:r>
              <a:rPr lang="en-US" sz="2200" dirty="0"/>
              <a:t> Several Variables with high price (</a:t>
            </a:r>
            <a:r>
              <a:rPr lang="en-US" sz="2200" dirty="0" err="1"/>
              <a:t>adj_close</a:t>
            </a:r>
            <a:r>
              <a:rPr lang="en-US" sz="2200" dirty="0"/>
              <a:t>) correlation </a:t>
            </a:r>
            <a:endParaRPr lang="en-US" sz="14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B68A6-8668-3DE3-D909-EDDCBC9A8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771" y="2057063"/>
            <a:ext cx="9346454" cy="465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9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82596"/>
            <a:ext cx="4571999" cy="1905054"/>
          </a:xfrm>
        </p:spPr>
        <p:txBody>
          <a:bodyPr anchor="b">
            <a:normAutofit/>
          </a:bodyPr>
          <a:lstStyle/>
          <a:p>
            <a:r>
              <a:rPr lang="en-US" dirty="0"/>
              <a:t>Defense Industrial Sector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4571999" cy="3048001"/>
          </a:xfrm>
        </p:spPr>
        <p:txBody>
          <a:bodyPr>
            <a:normAutofit/>
          </a:bodyPr>
          <a:lstStyle/>
          <a:p>
            <a:r>
              <a:rPr lang="en-US" sz="2200" dirty="0"/>
              <a:t> High Correlation Explored</a:t>
            </a:r>
          </a:p>
          <a:p>
            <a:r>
              <a:rPr lang="en-US" sz="2200" dirty="0"/>
              <a:t> Earnings per Share (EPS) and revenue per share (RPS) </a:t>
            </a:r>
          </a:p>
          <a:p>
            <a:r>
              <a:rPr lang="en-US" sz="2200" dirty="0"/>
              <a:t>Fatalities show little </a:t>
            </a:r>
            <a:r>
              <a:rPr lang="en-US" sz="2200" dirty="0" err="1"/>
              <a:t>correlaiton</a:t>
            </a:r>
            <a:endParaRPr lang="en-US" sz="14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88243-94BC-9662-4565-7530B01E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02" y="644471"/>
            <a:ext cx="5613748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9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82596"/>
            <a:ext cx="4571999" cy="1905054"/>
          </a:xfrm>
        </p:spPr>
        <p:txBody>
          <a:bodyPr anchor="b">
            <a:normAutofit/>
          </a:bodyPr>
          <a:lstStyle/>
          <a:p>
            <a:r>
              <a:rPr lang="en-US" dirty="0"/>
              <a:t>Defense Industrial Sector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4571999" cy="3048001"/>
          </a:xfrm>
        </p:spPr>
        <p:txBody>
          <a:bodyPr>
            <a:normAutofit/>
          </a:bodyPr>
          <a:lstStyle/>
          <a:p>
            <a:r>
              <a:rPr lang="en-US" sz="2200" dirty="0"/>
              <a:t> Price data transformed to 5 categories based on percent change</a:t>
            </a:r>
          </a:p>
          <a:p>
            <a:pPr lvl="1"/>
            <a:r>
              <a:rPr lang="en-US" sz="1800" dirty="0"/>
              <a:t>'</a:t>
            </a:r>
            <a:r>
              <a:rPr lang="en-US" sz="1800" dirty="0" err="1"/>
              <a:t>big_loss</a:t>
            </a:r>
            <a:r>
              <a:rPr lang="en-US" sz="1800" dirty="0"/>
              <a:t>’, </a:t>
            </a:r>
          </a:p>
          <a:p>
            <a:pPr lvl="1"/>
            <a:r>
              <a:rPr lang="en-US" sz="1800" dirty="0"/>
              <a:t>'loss’, </a:t>
            </a:r>
          </a:p>
          <a:p>
            <a:pPr lvl="1"/>
            <a:r>
              <a:rPr lang="en-US" sz="1800" dirty="0"/>
              <a:t>'even’, </a:t>
            </a:r>
          </a:p>
          <a:p>
            <a:pPr lvl="1"/>
            <a:r>
              <a:rPr lang="en-US" sz="1800" dirty="0"/>
              <a:t>'gain’, </a:t>
            </a:r>
          </a:p>
          <a:p>
            <a:pPr lvl="1"/>
            <a:r>
              <a:rPr lang="en-US" sz="1800" dirty="0"/>
              <a:t>'</a:t>
            </a:r>
            <a:r>
              <a:rPr lang="en-US" sz="1800" dirty="0" err="1"/>
              <a:t>big_gain</a:t>
            </a:r>
            <a:r>
              <a:rPr lang="en-US" sz="1800" dirty="0"/>
              <a:t>'</a:t>
            </a:r>
            <a:endParaRPr lang="en-US" sz="28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FA46A-72A6-559F-35C7-359E078C6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237" y="2618373"/>
            <a:ext cx="6211159" cy="23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5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82596"/>
            <a:ext cx="4571999" cy="1905054"/>
          </a:xfrm>
        </p:spPr>
        <p:txBody>
          <a:bodyPr anchor="b">
            <a:normAutofit/>
          </a:bodyPr>
          <a:lstStyle/>
          <a:p>
            <a:r>
              <a:rPr lang="en-US" dirty="0"/>
              <a:t>Defense Industrial Sector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80" y="3124200"/>
            <a:ext cx="4571999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u="sng" dirty="0"/>
              <a:t>Methodology</a:t>
            </a:r>
            <a:r>
              <a:rPr lang="en-US" sz="2200" dirty="0"/>
              <a:t> </a:t>
            </a:r>
          </a:p>
          <a:p>
            <a:r>
              <a:rPr lang="en-US" sz="2200" dirty="0"/>
              <a:t>CART Decision Tree and Naïve Bayes used</a:t>
            </a:r>
          </a:p>
          <a:p>
            <a:r>
              <a:rPr lang="en-US" sz="2200" dirty="0"/>
              <a:t>10 Fold Cross Validation accuracy score used to compare</a:t>
            </a:r>
          </a:p>
          <a:p>
            <a:r>
              <a:rPr lang="en-US" sz="2200" dirty="0"/>
              <a:t>Both libraries sourced from Scikit-learn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8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9F240-9E98-CE73-1184-8573F5696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324769"/>
            <a:ext cx="6386135" cy="32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1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82596"/>
            <a:ext cx="4571999" cy="1905054"/>
          </a:xfrm>
        </p:spPr>
        <p:txBody>
          <a:bodyPr anchor="b">
            <a:normAutofit/>
          </a:bodyPr>
          <a:lstStyle/>
          <a:p>
            <a:r>
              <a:rPr lang="en-US" dirty="0"/>
              <a:t>Defense Industrial Sector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041295"/>
            <a:ext cx="4571999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Discussion</a:t>
            </a:r>
            <a:endParaRPr lang="en-US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variables outperform selected variable subset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Naïve Bayes outperforms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Nothing Outperforms ‘select highest frequency’ (0.94)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Neither pass </a:t>
            </a:r>
            <a:r>
              <a:rPr lang="en-US" sz="1600" dirty="0" err="1"/>
              <a:t>ttest</a:t>
            </a:r>
            <a:r>
              <a:rPr lang="en-US" sz="1600" dirty="0"/>
              <a:t> for statistical significance between means (Bayes </a:t>
            </a:r>
            <a:r>
              <a:rPr lang="en-US" sz="1600" dirty="0" err="1"/>
              <a:t>pval</a:t>
            </a:r>
            <a:r>
              <a:rPr lang="en-US" sz="1600" dirty="0"/>
              <a:t> = 0.84, and CART </a:t>
            </a:r>
            <a:r>
              <a:rPr lang="en-US" sz="1600" dirty="0" err="1"/>
              <a:t>pval</a:t>
            </a:r>
            <a:r>
              <a:rPr lang="en-US" sz="1600" dirty="0"/>
              <a:t> = 0.63)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Similar results with monthly resampling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8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9F240-9E98-CE73-1184-8573F5696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324769"/>
            <a:ext cx="6386135" cy="32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B9343-0375-3245-C158-1DBE3F70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1062038"/>
            <a:ext cx="6096000" cy="388588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3200" dirty="0"/>
              <a:t>Can combining conflict data with US defense industrial market data lead to increased prediction accuracy in either data set?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Picture 3" descr="Digital graphs and numbers in 3D">
            <a:extLst>
              <a:ext uri="{FF2B5EF4-FFF2-40B4-BE49-F238E27FC236}">
                <a16:creationId xmlns:a16="http://schemas.microsoft.com/office/drawing/2014/main" id="{033FE3DF-3A44-5A54-D3FB-E038E6759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50" r="27749" b="-2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4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82596"/>
            <a:ext cx="4571999" cy="1905054"/>
          </a:xfrm>
        </p:spPr>
        <p:txBody>
          <a:bodyPr anchor="b">
            <a:normAutofit/>
          </a:bodyPr>
          <a:lstStyle/>
          <a:p>
            <a:r>
              <a:rPr lang="en-US" dirty="0"/>
              <a:t>Defense Industrial Sector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041295"/>
            <a:ext cx="4571999" cy="3048001"/>
          </a:xfrm>
        </p:spPr>
        <p:txBody>
          <a:bodyPr>
            <a:normAutofit/>
          </a:bodyPr>
          <a:lstStyle/>
          <a:p>
            <a:r>
              <a:rPr lang="en-US" sz="1600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statistically significant difference between combined dataset and original (finance data only)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real predictive accuracy in either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8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3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Overview of ACLED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r>
              <a:rPr lang="en-US" dirty="0"/>
              <a:t>ACLED: Armed Conflict Location &amp; Event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ACLED collects and analyzes data on locations, dates, and types of all reported armed conflict and protest events in developing countries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Spans from January 2017-present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8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Overview of Defense Industrial Sector</a:t>
            </a:r>
            <a:endParaRPr lang="en-US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345440"/>
            <a:ext cx="5876395" cy="622808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000" dirty="0"/>
              <a:t>Interactive Broker Exchange Service accessed through WRDS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Reduced to stocks in Dow Jones US Select Aerospace &amp; Defense Index as identified by the Exchange traded fund iShares US Aerospace &amp; Defense (ITA)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Size: </a:t>
            </a:r>
          </a:p>
          <a:p>
            <a:pPr lvl="1"/>
            <a:r>
              <a:rPr lang="en-US" sz="3000" dirty="0"/>
              <a:t>14 Companies</a:t>
            </a:r>
          </a:p>
          <a:p>
            <a:pPr lvl="1"/>
            <a:r>
              <a:rPr lang="en-US" sz="3000" dirty="0"/>
              <a:t>6839 Instances</a:t>
            </a:r>
          </a:p>
          <a:p>
            <a:pPr lvl="1"/>
            <a:r>
              <a:rPr lang="en-US" sz="3000" dirty="0"/>
              <a:t>89 Attributes</a:t>
            </a:r>
          </a:p>
          <a:p>
            <a:pPr lvl="1"/>
            <a:r>
              <a:rPr lang="en-US" sz="3000" dirty="0"/>
              <a:t>~ 20 useful attributes </a:t>
            </a:r>
          </a:p>
          <a:p>
            <a:pPr lvl="1"/>
            <a:r>
              <a:rPr lang="en-US" sz="3000" dirty="0"/>
              <a:t>4.7 MB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63226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Steps I took to Analyze ACLED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345440"/>
            <a:ext cx="5876395" cy="6228080"/>
          </a:xfrm>
        </p:spPr>
        <p:txBody>
          <a:bodyPr anchor="ctr">
            <a:normAutofit lnSpcReduction="10000"/>
          </a:bodyPr>
          <a:lstStyle/>
          <a:p>
            <a:r>
              <a:rPr lang="en-US" sz="3000" dirty="0"/>
              <a:t>The relational data from the Armed Conflict Location &amp; Event Data Project was turned into several "Conflict" Undirected Graphs/Networks</a:t>
            </a:r>
            <a:endParaRPr lang="en-US" sz="1300" dirty="0"/>
          </a:p>
          <a:p>
            <a:r>
              <a:rPr lang="en-US" sz="3000" dirty="0"/>
              <a:t>The nodes in these graphs are different "agents" in the Middle East defined as the product of an actor type and the country that they operate </a:t>
            </a:r>
          </a:p>
          <a:p>
            <a:r>
              <a:rPr lang="en-US" sz="3000" dirty="0"/>
              <a:t>The edges in these graphs are defined as follows: 1 if there was at least one conflict during a time period between two agents and 0 otherwise</a:t>
            </a:r>
          </a:p>
        </p:txBody>
      </p:sp>
    </p:spTree>
    <p:extLst>
      <p:ext uri="{BB962C8B-B14F-4D97-AF65-F5344CB8AC3E}">
        <p14:creationId xmlns:p14="http://schemas.microsoft.com/office/powerpoint/2010/main" val="312401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Steps I took to Analyze ACLED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345440"/>
            <a:ext cx="5876395" cy="622808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By using various link prediction/topological features measures, I created features about the edges that exist and don't exist within these graphs </a:t>
            </a:r>
          </a:p>
          <a:p>
            <a:r>
              <a:rPr lang="en-US" sz="3000" dirty="0"/>
              <a:t>My target (what I am trying to predict) was set as whether a conflict occurred (represented as an edge) within a certain time frame (a month)</a:t>
            </a:r>
          </a:p>
        </p:txBody>
      </p:sp>
    </p:spTree>
    <p:extLst>
      <p:ext uri="{BB962C8B-B14F-4D97-AF65-F5344CB8AC3E}">
        <p14:creationId xmlns:p14="http://schemas.microsoft.com/office/powerpoint/2010/main" val="407304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Steps I took to  Analyze ACLED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dirty="0"/>
              <a:t>I first loaded the dataset from csv files and then organized the data into category codes based on the type of event that </a:t>
            </a:r>
            <a:r>
              <a:rPr lang="en-US" dirty="0" err="1"/>
              <a:t>occured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83B2A8-EDEA-91D8-612F-016BF928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40400"/>
              </p:ext>
            </p:extLst>
          </p:nvPr>
        </p:nvGraphicFramePr>
        <p:xfrm>
          <a:off x="6561231" y="1350833"/>
          <a:ext cx="4330516" cy="30633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5107">
                  <a:extLst>
                    <a:ext uri="{9D8B030D-6E8A-4147-A177-3AD203B41FA5}">
                      <a16:colId xmlns:a16="http://schemas.microsoft.com/office/drawing/2014/main" val="3342248239"/>
                    </a:ext>
                  </a:extLst>
                </a:gridCol>
                <a:gridCol w="2955409">
                  <a:extLst>
                    <a:ext uri="{9D8B030D-6E8A-4147-A177-3AD203B41FA5}">
                      <a16:colId xmlns:a16="http://schemas.microsoft.com/office/drawing/2014/main" val="4186140821"/>
                    </a:ext>
                  </a:extLst>
                </a:gridCol>
              </a:tblGrid>
              <a:tr h="37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code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effectLst/>
                        </a:rPr>
                        <a:t>Category</a:t>
                      </a:r>
                    </a:p>
                  </a:txBody>
                  <a:tcPr marL="82377" marR="82377" marT="41188" marB="41188"/>
                </a:tc>
                <a:extLst>
                  <a:ext uri="{0D108BD9-81ED-4DB2-BD59-A6C34878D82A}">
                    <a16:rowId xmlns:a16="http://schemas.microsoft.com/office/drawing/2014/main" val="2366359288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State Forces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1096600544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Rebel Groups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2058719734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Political Militias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1560878301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Identity Militias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4242919486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5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Rioters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2190534251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Protesters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3864947383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7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Civilians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3338538548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8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External/Other Forces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1247091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Steps I took to Analyze ACLED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sz="2600"/>
              <a:t>Determine the set of all countries in the data set</a:t>
            </a:r>
          </a:p>
          <a:p>
            <a:r>
              <a:rPr lang="en-US" sz="2600"/>
              <a:t>Define all the possible actor countries</a:t>
            </a:r>
          </a:p>
          <a:p>
            <a:r>
              <a:rPr lang="en-US" sz="2600"/>
              <a:t>Join the interaction lookup to each actor code in order to get the category of actor that they are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22D8C3-6766-F6E7-A2D4-673ABB8FE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33718"/>
              </p:ext>
            </p:extLst>
          </p:nvPr>
        </p:nvGraphicFramePr>
        <p:xfrm>
          <a:off x="6096000" y="1889760"/>
          <a:ext cx="5260975" cy="21539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4233">
                  <a:extLst>
                    <a:ext uri="{9D8B030D-6E8A-4147-A177-3AD203B41FA5}">
                      <a16:colId xmlns:a16="http://schemas.microsoft.com/office/drawing/2014/main" val="1914016136"/>
                    </a:ext>
                  </a:extLst>
                </a:gridCol>
                <a:gridCol w="614926">
                  <a:extLst>
                    <a:ext uri="{9D8B030D-6E8A-4147-A177-3AD203B41FA5}">
                      <a16:colId xmlns:a16="http://schemas.microsoft.com/office/drawing/2014/main" val="102408721"/>
                    </a:ext>
                  </a:extLst>
                </a:gridCol>
                <a:gridCol w="973385">
                  <a:extLst>
                    <a:ext uri="{9D8B030D-6E8A-4147-A177-3AD203B41FA5}">
                      <a16:colId xmlns:a16="http://schemas.microsoft.com/office/drawing/2014/main" val="251582513"/>
                    </a:ext>
                  </a:extLst>
                </a:gridCol>
                <a:gridCol w="797172">
                  <a:extLst>
                    <a:ext uri="{9D8B030D-6E8A-4147-A177-3AD203B41FA5}">
                      <a16:colId xmlns:a16="http://schemas.microsoft.com/office/drawing/2014/main" val="1726765685"/>
                    </a:ext>
                  </a:extLst>
                </a:gridCol>
                <a:gridCol w="441130">
                  <a:extLst>
                    <a:ext uri="{9D8B030D-6E8A-4147-A177-3AD203B41FA5}">
                      <a16:colId xmlns:a16="http://schemas.microsoft.com/office/drawing/2014/main" val="1709874792"/>
                    </a:ext>
                  </a:extLst>
                </a:gridCol>
                <a:gridCol w="744069">
                  <a:extLst>
                    <a:ext uri="{9D8B030D-6E8A-4147-A177-3AD203B41FA5}">
                      <a16:colId xmlns:a16="http://schemas.microsoft.com/office/drawing/2014/main" val="2328599820"/>
                    </a:ext>
                  </a:extLst>
                </a:gridCol>
                <a:gridCol w="797172">
                  <a:extLst>
                    <a:ext uri="{9D8B030D-6E8A-4147-A177-3AD203B41FA5}">
                      <a16:colId xmlns:a16="http://schemas.microsoft.com/office/drawing/2014/main" val="3494471511"/>
                    </a:ext>
                  </a:extLst>
                </a:gridCol>
                <a:gridCol w="468888">
                  <a:extLst>
                    <a:ext uri="{9D8B030D-6E8A-4147-A177-3AD203B41FA5}">
                      <a16:colId xmlns:a16="http://schemas.microsoft.com/office/drawing/2014/main" val="644938204"/>
                    </a:ext>
                  </a:extLst>
                </a:gridCol>
              </a:tblGrid>
              <a:tr h="3425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 err="1">
                          <a:effectLst/>
                        </a:rPr>
                        <a:t>event_date</a:t>
                      </a:r>
                      <a:endParaRPr lang="en-US" sz="600" dirty="0">
                        <a:effectLst/>
                      </a:endParaRP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country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actor1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actor1_country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actor1_category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actor2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actor2_country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actor2_category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1829430514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2022-04-08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Unidentified Armed Group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Political Militias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1077391825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2022-04-06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Unidentified Armed Group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Political Militias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302352433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</a:rPr>
                        <a:t>2022-04-05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Unidentified Armed Group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Political Militias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16943110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2022-04-03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Unidentified Armed Group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Political Militias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2547556999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</a:rPr>
                        <a:t>2022-04-01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Unidentified Armed Group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Political Militias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</a:rPr>
                        <a:t>Civilians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357621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62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Steps I took to Analyze ACLED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of all </a:t>
            </a:r>
            <a:r>
              <a:rPr lang="en-US" dirty="0" err="1"/>
              <a:t>realised</a:t>
            </a:r>
            <a:r>
              <a:rPr lang="en-US" dirty="0"/>
              <a:t> conflicts between "Agents"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E78B35-6B1D-15AC-A80F-D6CA29A4A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0488"/>
              </p:ext>
            </p:extLst>
          </p:nvPr>
        </p:nvGraphicFramePr>
        <p:xfrm>
          <a:off x="6299199" y="1046478"/>
          <a:ext cx="4765040" cy="318008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8164">
                  <a:extLst>
                    <a:ext uri="{9D8B030D-6E8A-4147-A177-3AD203B41FA5}">
                      <a16:colId xmlns:a16="http://schemas.microsoft.com/office/drawing/2014/main" val="2948154558"/>
                    </a:ext>
                  </a:extLst>
                </a:gridCol>
                <a:gridCol w="1310695">
                  <a:extLst>
                    <a:ext uri="{9D8B030D-6E8A-4147-A177-3AD203B41FA5}">
                      <a16:colId xmlns:a16="http://schemas.microsoft.com/office/drawing/2014/main" val="746111284"/>
                    </a:ext>
                  </a:extLst>
                </a:gridCol>
                <a:gridCol w="1310695">
                  <a:extLst>
                    <a:ext uri="{9D8B030D-6E8A-4147-A177-3AD203B41FA5}">
                      <a16:colId xmlns:a16="http://schemas.microsoft.com/office/drawing/2014/main" val="1505053252"/>
                    </a:ext>
                  </a:extLst>
                </a:gridCol>
                <a:gridCol w="865486">
                  <a:extLst>
                    <a:ext uri="{9D8B030D-6E8A-4147-A177-3AD203B41FA5}">
                      <a16:colId xmlns:a16="http://schemas.microsoft.com/office/drawing/2014/main" val="1570323278"/>
                    </a:ext>
                  </a:extLst>
                </a:gridCol>
              </a:tblGrid>
              <a:tr h="391193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event_date</a:t>
                      </a:r>
                      <a:endParaRPr lang="en-US" sz="1100" dirty="0">
                        <a:effectLst/>
                      </a:endParaRP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agent1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agent2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period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3763803176"/>
                  </a:ext>
                </a:extLst>
              </a:tr>
              <a:tr h="55777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2022-04-08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Political Militias-Afghanistan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Civilians-Afghanistan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2022-4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3094168087"/>
                  </a:ext>
                </a:extLst>
              </a:tr>
              <a:tr h="55777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2022-04-06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Political Militias-Afghanistan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Civilians-Afghanistan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2022-4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4237715742"/>
                  </a:ext>
                </a:extLst>
              </a:tr>
              <a:tr h="55777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2022-04-05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Political Militias-Afghanistan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Civilians-Afghanistan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2022-4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3989425219"/>
                  </a:ext>
                </a:extLst>
              </a:tr>
              <a:tr h="55777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2022-04-03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Political Militias-Afghanistan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Civilians-Afghanistan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2022-4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2183658349"/>
                  </a:ext>
                </a:extLst>
              </a:tr>
              <a:tr h="55777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2022-04-01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Political Militias-Afghanistan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Civilians-Afghanistan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2022-4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212541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16196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940</Words>
  <Application>Microsoft Office PowerPoint</Application>
  <PresentationFormat>Widescreen</PresentationFormat>
  <Paragraphs>206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Nova Cond</vt:lpstr>
      <vt:lpstr>Consolas</vt:lpstr>
      <vt:lpstr>Impact</vt:lpstr>
      <vt:lpstr>TornVTI</vt:lpstr>
      <vt:lpstr>Predicting Conflict</vt:lpstr>
      <vt:lpstr>Can combining conflict data with US defense industrial market data lead to increased prediction accuracy in either data set? </vt:lpstr>
      <vt:lpstr>Overview of ACLED</vt:lpstr>
      <vt:lpstr>Overview of Defense Industrial Sector</vt:lpstr>
      <vt:lpstr>Steps I took to Analyze ACLED</vt:lpstr>
      <vt:lpstr>Steps I took to Analyze ACLED</vt:lpstr>
      <vt:lpstr>Steps I took to  Analyze ACLED </vt:lpstr>
      <vt:lpstr>Steps I took to Analyze ACLED</vt:lpstr>
      <vt:lpstr>Steps I took to Analyze ACLED</vt:lpstr>
      <vt:lpstr>Steps I took to Analyze ACLED</vt:lpstr>
      <vt:lpstr>Steps I took to Analyze ACLED</vt:lpstr>
      <vt:lpstr>Steps I took to Analyze ACLED</vt:lpstr>
      <vt:lpstr>Steps I took to Analyze ACLED</vt:lpstr>
      <vt:lpstr>Steps I took to Analyze ACLED</vt:lpstr>
      <vt:lpstr>Defense Industrial Sector Analysis</vt:lpstr>
      <vt:lpstr>Defense Industrial Sector Analysis</vt:lpstr>
      <vt:lpstr>Defense Industrial Sector Analysis</vt:lpstr>
      <vt:lpstr>Defense Industrial Sector Analysis</vt:lpstr>
      <vt:lpstr>Defense Industrial Sector Analysis</vt:lpstr>
      <vt:lpstr>Defense Industrial Sector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Francesca Savoia</dc:creator>
  <cp:lastModifiedBy>Richard Witt</cp:lastModifiedBy>
  <cp:revision>2</cp:revision>
  <dcterms:created xsi:type="dcterms:W3CDTF">2022-11-21T15:45:44Z</dcterms:created>
  <dcterms:modified xsi:type="dcterms:W3CDTF">2022-11-21T21:22:25Z</dcterms:modified>
</cp:coreProperties>
</file>