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1" r:id="rId5"/>
    <p:sldId id="409" r:id="rId6"/>
    <p:sldId id="4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AE12-4DD1-4424-65CA-FB0D25DCB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883B1-B111-DD65-44E3-B381D0DCD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D4B0-F668-8A8C-73DA-F301B79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4CA7-594F-05BA-EF2A-CB150CD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F836-A1F3-A9ED-2C11-78189316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34B2-AB8E-5A3B-6247-D9AC052F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AECA6-6DD9-6CBD-17AB-5482E0A37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69C3-2518-C023-0E67-807471AC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B02B-F8E9-746C-8DB8-729CF9F8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B5A1-B44C-7274-1062-135BA662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7EB39-E008-9803-79F4-05C61F68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B9133-B428-F897-B41A-A486037CD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7C84-F3CD-8056-7433-8E2FAD9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4529-40AB-74FC-78D0-92E35A23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E88D-33DA-3E65-B540-F28DDB8F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08CE-053A-04AA-0DA9-16F562F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830F-9455-DBB1-C6B3-895A9D33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B468-3D05-B801-36B6-094E1D34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E40C-4CB6-FD09-9BA7-4504E068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2F0A-C866-702C-F01C-323D65F7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A86-0E10-01E0-B7A4-6DEF9556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68E0-27F5-9D06-5105-91DB0985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50CD-C127-07D3-0631-059443EC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36A5-A39D-EDA3-00A6-C9571B1E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59D5-AC2C-53B6-1FC8-6C43948E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3B40-5D79-4689-A908-3BBB119C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B61E-6195-B403-3BE5-9898470FC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9BE2F-E4DB-24ED-0797-5E15C3B2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EBA5-5563-4E0E-0C16-7BC14E0D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B8B9E-E848-3446-CA2A-C7352ED4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2110-353C-C86E-519B-04EDB3AA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8EAC-2172-3A37-1224-5EEA83EA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BA527-2D47-6378-9C03-C1757CC4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7C35C-BDBD-333B-7BD9-CBAE12E8C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320BD-D1E3-2D65-8DE1-86F1AEF40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BB0E0-637A-2B16-ED05-660E404E5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310DE-809E-ADAF-B630-A0B03A17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DADFE-7949-84BB-4315-B57EB48C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12CEA-9F9E-201F-A5F4-925F1C95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D7E6-A2EA-C683-AC2A-A263D832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62FC0-27A3-1CE0-311F-EFB74B36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58DA9-58B4-BAC9-A6BD-958A1DB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BBD89-1B55-57B3-0CD6-E5ACB56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783F9-FB71-1D46-3DB1-1406574A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B9B8A-4DEA-13A5-0AAA-8A211A3D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B325E-24AA-1985-F65B-70246327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9D1B-045D-C1A4-6DD4-C2589928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E377-C8E8-3EBD-3318-53FF7F1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A1ADC-28F0-8BBB-C638-43A55027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749BA-E95E-D764-837E-02214839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6EA7-4134-7056-46F5-DD9A9F9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4E37D-2AF5-1875-640E-09F83093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9057-626E-4D30-40AF-EED8522C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D892E-8E9D-83A9-32F2-E0602A06C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C1325-0849-32B7-0D78-A4A9599D4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269FD-6AC8-64A3-06BB-B6E19C1C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3E13B-69FB-804F-722E-AEB6E2B3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04A42-1165-07D9-E344-F1A09013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6271-6D2B-B957-F5AA-2C228E5B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873E-EB1A-B22B-836A-B07424B5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D55BC-544C-2726-C752-353C7D9B5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3AD4-B71A-4E62-B5F5-C74B02D94D4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2C27-052E-F3D0-DC89-C53C91E14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4803-AB48-F789-61E3-E5905D8AA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E718-02A8-29F9-1E35-DD0366435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Conflict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1327-5368-CD8E-0CA1-15E2AA250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Francesca Savoia</a:t>
            </a:r>
          </a:p>
          <a:p>
            <a:r>
              <a:rPr lang="en-US" dirty="0"/>
              <a:t>Richard Witt</a:t>
            </a:r>
          </a:p>
        </p:txBody>
      </p:sp>
    </p:spTree>
    <p:extLst>
      <p:ext uri="{BB962C8B-B14F-4D97-AF65-F5344CB8AC3E}">
        <p14:creationId xmlns:p14="http://schemas.microsoft.com/office/powerpoint/2010/main" val="293614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19AB-6ED9-6320-9B2D-DE36D2D7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1120734"/>
          </a:xfrm>
        </p:spPr>
        <p:txBody>
          <a:bodyPr>
            <a:normAutofit/>
          </a:bodyPr>
          <a:lstStyle/>
          <a:p>
            <a:r>
              <a:rPr lang="en-US" sz="6000" b="1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75B3-CD3D-7BC3-D1BF-3F5BBB6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Can combining conflict data with US defense industrial market data lead to increased prediction accuracy in either data set?</a:t>
            </a:r>
          </a:p>
        </p:txBody>
      </p:sp>
    </p:spTree>
    <p:extLst>
      <p:ext uri="{BB962C8B-B14F-4D97-AF65-F5344CB8AC3E}">
        <p14:creationId xmlns:p14="http://schemas.microsoft.com/office/powerpoint/2010/main" val="101001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50F5-4770-199D-9BA5-A621D2A9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Source Data Sets: </a:t>
            </a:r>
            <a:r>
              <a:rPr lang="en-US" sz="4800" b="1" dirty="0"/>
              <a:t>Defense Industrial Sector</a:t>
            </a:r>
            <a:endParaRPr lang="en-US" sz="6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A74DC-1288-0C9D-F827-31992C58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8464"/>
            <a:ext cx="12192000" cy="583953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Source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Interactive Broker Exchange Service accessed through WRDS</a:t>
            </a:r>
          </a:p>
          <a:p>
            <a:pPr marL="0" indent="0">
              <a:buNone/>
            </a:pPr>
            <a:r>
              <a:rPr lang="en-US" dirty="0"/>
              <a:t>Reduced to stocks in Dow Jones US Select Aerospace &amp; Defense Index as identified by the Exchange traded fund iShares US Aerospace &amp; Defense (ITA)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Size: </a:t>
            </a:r>
          </a:p>
          <a:p>
            <a:pPr marL="0" indent="0">
              <a:buNone/>
            </a:pPr>
            <a:r>
              <a:rPr lang="en-US" dirty="0"/>
              <a:t>14 Companies</a:t>
            </a:r>
          </a:p>
          <a:p>
            <a:pPr marL="0" indent="0">
              <a:buNone/>
            </a:pPr>
            <a:r>
              <a:rPr lang="en-US" dirty="0"/>
              <a:t>6839 Instances</a:t>
            </a:r>
          </a:p>
          <a:p>
            <a:pPr marL="0" indent="0">
              <a:buNone/>
            </a:pPr>
            <a:r>
              <a:rPr lang="en-US" dirty="0"/>
              <a:t>89 Attributes</a:t>
            </a:r>
          </a:p>
          <a:p>
            <a:pPr marL="0" indent="0">
              <a:buNone/>
            </a:pPr>
            <a:r>
              <a:rPr lang="en-US" dirty="0"/>
              <a:t>~ 20 useful attributes </a:t>
            </a:r>
          </a:p>
          <a:p>
            <a:pPr marL="0" indent="0">
              <a:buNone/>
            </a:pPr>
            <a:r>
              <a:rPr lang="en-US" dirty="0"/>
              <a:t>4.7 MB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9E7A8-B36C-15E7-D515-E453AD7842DF}"/>
              </a:ext>
            </a:extLst>
          </p:cNvPr>
          <p:cNvSpPr txBox="1"/>
          <p:nvPr/>
        </p:nvSpPr>
        <p:spPr>
          <a:xfrm>
            <a:off x="6413240" y="3601616"/>
            <a:ext cx="5343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u="sng" dirty="0"/>
              <a:t>Complexity for Decision Tree:</a:t>
            </a:r>
          </a:p>
          <a:p>
            <a:pPr marL="0" indent="0">
              <a:buNone/>
            </a:pPr>
            <a:r>
              <a:rPr lang="pt-BR" sz="2800" dirty="0"/>
              <a:t>O(mn log n) + O(n (log n)2)</a:t>
            </a:r>
          </a:p>
          <a:p>
            <a:pPr marL="0" indent="0">
              <a:buNone/>
            </a:pPr>
            <a:r>
              <a:rPr lang="en-US" sz="2800" dirty="0"/>
              <a:t>O(2.39E+6) @ 89 Attributes</a:t>
            </a:r>
          </a:p>
          <a:p>
            <a:r>
              <a:rPr lang="en-US" sz="2800" dirty="0"/>
              <a:t>O(5.77E+5) @ 20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2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50F5-4770-199D-9BA5-A621D2A9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Source Data Sets: </a:t>
            </a:r>
            <a:r>
              <a:rPr lang="en-US" sz="4800" b="1" dirty="0"/>
              <a:t>Conflict Data</a:t>
            </a:r>
            <a:endParaRPr lang="en-US" sz="6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A74DC-1288-0C9D-F827-31992C58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8464"/>
            <a:ext cx="12192000" cy="583953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Source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Size: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9E7A8-B36C-15E7-D515-E453AD7842DF}"/>
              </a:ext>
            </a:extLst>
          </p:cNvPr>
          <p:cNvSpPr txBox="1"/>
          <p:nvPr/>
        </p:nvSpPr>
        <p:spPr>
          <a:xfrm>
            <a:off x="6413240" y="3601616"/>
            <a:ext cx="53433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u="sng" dirty="0"/>
              <a:t>Complexity for Decision Tree:</a:t>
            </a:r>
          </a:p>
          <a:p>
            <a:pPr marL="0" indent="0">
              <a:buNone/>
            </a:pPr>
            <a:r>
              <a:rPr lang="pt-BR" sz="2800" dirty="0"/>
              <a:t>O(mn log n) + O(n (log n)2)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7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50F5-4770-199D-9BA5-A621D2A9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8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Methods and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A74DC-1288-0C9D-F827-31992C58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8464"/>
            <a:ext cx="12192000" cy="583953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General Methodology</a:t>
            </a:r>
          </a:p>
          <a:p>
            <a:pPr marL="0" indent="0">
              <a:buNone/>
            </a:pPr>
            <a:r>
              <a:rPr lang="en-US" dirty="0"/>
              <a:t>Each dataset will be analyzed using the CART decision tree tool available thought scikit-learn.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datasets will then be combined adding additional attributes to each dataset and the CART decision tree will be ran again.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scikit-learn tools such as support vector machines will also be explored in as time allows basis.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Predictive accuracy will be measured by 10-fold Cross Validation.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9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50F5-4770-199D-9BA5-A621D2A9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8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Expected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A74DC-1288-0C9D-F827-31992C58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8464"/>
            <a:ext cx="12036490" cy="5839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result will be a comparison of model accuracy between the combined data sets and the original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increase in predictive accuracy will indicate that this may be a potential area for effective research.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9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Conflict </vt:lpstr>
      <vt:lpstr>Thesis</vt:lpstr>
      <vt:lpstr>Source Data Sets: Defense Industrial Sector</vt:lpstr>
      <vt:lpstr>Source Data Sets: Conflict Data</vt:lpstr>
      <vt:lpstr>Methods and Tools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Conflict </dc:title>
  <dc:creator>Richard Witt</dc:creator>
  <cp:lastModifiedBy>Richard Witt</cp:lastModifiedBy>
  <cp:revision>2</cp:revision>
  <dcterms:created xsi:type="dcterms:W3CDTF">2022-10-22T13:49:17Z</dcterms:created>
  <dcterms:modified xsi:type="dcterms:W3CDTF">2022-10-25T15:47:56Z</dcterms:modified>
</cp:coreProperties>
</file>