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diagrams/colors1.xml" ContentType="application/vnd.openxmlformats-officedocument.drawingml.diagramColor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tags/tag12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164" r:id="rId1"/>
  </p:sldMasterIdLst>
  <p:notesMasterIdLst>
    <p:notesMasterId r:id="rId16"/>
  </p:notesMasterIdLst>
  <p:sldIdLst>
    <p:sldId id="259" r:id="rId2"/>
    <p:sldId id="270" r:id="rId3"/>
    <p:sldId id="261" r:id="rId4"/>
    <p:sldId id="268" r:id="rId5"/>
    <p:sldId id="273" r:id="rId6"/>
    <p:sldId id="267" r:id="rId7"/>
    <p:sldId id="271" r:id="rId8"/>
    <p:sldId id="272" r:id="rId9"/>
    <p:sldId id="279" r:id="rId10"/>
    <p:sldId id="275" r:id="rId11"/>
    <p:sldId id="276" r:id="rId12"/>
    <p:sldId id="278" r:id="rId13"/>
    <p:sldId id="277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Default Section" id="{992832F5-EA01-48E5-B403-87E193F50680}">
          <p14:sldIdLst>
            <p14:sldId id="259"/>
            <p14:sldId id="270"/>
          </p14:sldIdLst>
        </p14:section>
        <p14:section name="Project Overview" id="{087866C3-7028-482C-8D34-6BF5363FBD75}">
          <p14:sldIdLst>
            <p14:sldId id="261"/>
          </p14:sldIdLst>
        </p14:section>
        <p14:section name="Status Update" id="{521DEF98-8796-4632-831A-16252E9A6054}">
          <p14:sldIdLst>
            <p14:sldId id="268"/>
          </p14:sldIdLst>
        </p14:section>
        <p14:section name="Timeline" id="{CF24EBA6-C924-424D-AC31-A4B9992A87E0}">
          <p14:sldIdLst/>
        </p14:section>
        <p14:section name="Next Steps and Action Items" id="{C24C98EC-938D-4034-8DB8-5E8DBF16E3CB}">
          <p14:sldIdLst>
            <p14:sldId id="273"/>
            <p14:sldId id="267"/>
            <p14:sldId id="271"/>
            <p14:sldId id="272"/>
            <p14:sldId id="274"/>
            <p14:sldId id="275"/>
            <p14:sldId id="276"/>
            <p14:sldId id="269"/>
          </p14:sldIdLst>
        </p14:section>
        <p14:section name="Appendix" id="{E35CCD6A-2288-476E-BC93-C75323AE1F32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extLst>
    <p:ext uri="{E76CE94A-603C-4142-B9EB-6D1370010A27}">
      <p14:discardImageEditData xmlns="" xmlns:p14="http://schemas.microsoft.com/office/powerpoint/2010/main" val="1"/>
    </p:ext>
    <p:ext uri="{D31A062A-798A-4329-ABDD-BBA856620510}">
      <p14:defaultImageDpi xmlns=""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35" autoAdjust="0"/>
    <p:restoredTop sz="88187" autoAdjust="0"/>
  </p:normalViewPr>
  <p:slideViewPr>
    <p:cSldViewPr>
      <p:cViewPr>
        <p:scale>
          <a:sx n="75" d="100"/>
          <a:sy n="75" d="100"/>
        </p:scale>
        <p:origin x="-2478" y="-786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675BB5-4BE3-4E06-B2B3-AAA3D107C1A8}" type="doc">
      <dgm:prSet loTypeId="urn:microsoft.com/office/officeart/2005/8/layout/radial5" loCatId="relationship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3864EA6-13E7-440F-948B-8118F5878A44}">
      <dgm:prSet phldrT="[Text]" custT="1"/>
      <dgm:spPr/>
      <dgm:t>
        <a:bodyPr/>
        <a:lstStyle/>
        <a:p>
          <a:r>
            <a:rPr lang="en-US" sz="1800" b="1" dirty="0" smtClean="0"/>
            <a:t>Modeling and Angry Prims</a:t>
          </a:r>
          <a:endParaRPr lang="en-US" sz="1800" b="1" dirty="0"/>
        </a:p>
      </dgm:t>
    </dgm:pt>
    <dgm:pt modelId="{5F920266-1B6A-4D7D-8C8B-D20E2934BF67}" type="parTrans" cxnId="{7834DFDC-DD97-4D0F-B547-27AB53428B4B}">
      <dgm:prSet/>
      <dgm:spPr/>
      <dgm:t>
        <a:bodyPr/>
        <a:lstStyle/>
        <a:p>
          <a:endParaRPr lang="en-US"/>
        </a:p>
      </dgm:t>
    </dgm:pt>
    <dgm:pt modelId="{F4FE127A-F33D-4F59-961D-A505D5A781EE}" type="sibTrans" cxnId="{7834DFDC-DD97-4D0F-B547-27AB53428B4B}">
      <dgm:prSet/>
      <dgm:spPr/>
      <dgm:t>
        <a:bodyPr/>
        <a:lstStyle/>
        <a:p>
          <a:endParaRPr lang="en-US"/>
        </a:p>
      </dgm:t>
    </dgm:pt>
    <dgm:pt modelId="{813DB034-1CFA-4CE1-8536-6BC256192226}">
      <dgm:prSet phldrT="[Text]" custT="1"/>
      <dgm:spPr/>
      <dgm:t>
        <a:bodyPr/>
        <a:lstStyle/>
        <a:p>
          <a:r>
            <a:rPr lang="en-US" sz="1600" b="1" dirty="0" smtClean="0"/>
            <a:t>Second Life</a:t>
          </a:r>
          <a:endParaRPr lang="en-US" sz="1100" b="1" dirty="0"/>
        </a:p>
      </dgm:t>
    </dgm:pt>
    <dgm:pt modelId="{ED3CCD02-8D75-4A08-AD85-C5F828B29313}" type="parTrans" cxnId="{41966F54-3C25-450E-8104-04B2B9165959}">
      <dgm:prSet/>
      <dgm:spPr/>
      <dgm:t>
        <a:bodyPr/>
        <a:lstStyle/>
        <a:p>
          <a:endParaRPr lang="en-US"/>
        </a:p>
      </dgm:t>
    </dgm:pt>
    <dgm:pt modelId="{F3516F2D-4619-4753-A81E-130803DFBFC7}" type="sibTrans" cxnId="{41966F54-3C25-450E-8104-04B2B9165959}">
      <dgm:prSet/>
      <dgm:spPr/>
      <dgm:t>
        <a:bodyPr/>
        <a:lstStyle/>
        <a:p>
          <a:endParaRPr lang="en-US"/>
        </a:p>
      </dgm:t>
    </dgm:pt>
    <dgm:pt modelId="{6461E40C-FAF1-4C11-9CA4-01B7756558A8}">
      <dgm:prSet phldrT="[Text]" custT="1"/>
      <dgm:spPr/>
      <dgm:t>
        <a:bodyPr lIns="0" tIns="0" rIns="0" bIns="0"/>
        <a:lstStyle/>
        <a:p>
          <a:r>
            <a:rPr lang="en-US" sz="1300" b="1" spc="-10" baseline="0" dirty="0" err="1" smtClean="0"/>
            <a:t>Kinect</a:t>
          </a:r>
          <a:r>
            <a:rPr lang="en-US" sz="1300" b="1" spc="-10" baseline="0" dirty="0" smtClean="0"/>
            <a:t> Client, Speech and Gestures</a:t>
          </a:r>
          <a:endParaRPr lang="en-US" sz="1300" b="1" spc="-10" baseline="0" dirty="0"/>
        </a:p>
      </dgm:t>
    </dgm:pt>
    <dgm:pt modelId="{5418FCE5-0AC2-479F-8F47-D35F7A60BD8D}" type="parTrans" cxnId="{5EBF790F-CC7C-4BBA-98A7-614FB5283795}">
      <dgm:prSet/>
      <dgm:spPr/>
      <dgm:t>
        <a:bodyPr/>
        <a:lstStyle/>
        <a:p>
          <a:endParaRPr lang="en-US"/>
        </a:p>
      </dgm:t>
    </dgm:pt>
    <dgm:pt modelId="{3D67A8BA-4FB2-401F-A3C1-92132B645061}" type="sibTrans" cxnId="{5EBF790F-CC7C-4BBA-98A7-614FB5283795}">
      <dgm:prSet/>
      <dgm:spPr/>
      <dgm:t>
        <a:bodyPr/>
        <a:lstStyle/>
        <a:p>
          <a:endParaRPr lang="en-US"/>
        </a:p>
      </dgm:t>
    </dgm:pt>
    <dgm:pt modelId="{14E5A95F-9DC9-4E33-B709-14C57323ACAA}">
      <dgm:prSet phldrT="[Text]" custT="1"/>
      <dgm:spPr/>
      <dgm:t>
        <a:bodyPr/>
        <a:lstStyle/>
        <a:p>
          <a:r>
            <a:rPr lang="en-US" sz="1100" b="1" dirty="0" smtClean="0"/>
            <a:t>SQL Database / Game object memory</a:t>
          </a:r>
          <a:endParaRPr lang="en-US" sz="1100" b="1" dirty="0"/>
        </a:p>
      </dgm:t>
    </dgm:pt>
    <dgm:pt modelId="{CFE62A0D-AFCB-42FF-A2F7-4127DE6E4A06}" type="parTrans" cxnId="{B78770BC-227B-404F-8185-2F70ECA32605}">
      <dgm:prSet/>
      <dgm:spPr/>
      <dgm:t>
        <a:bodyPr/>
        <a:lstStyle/>
        <a:p>
          <a:endParaRPr lang="en-US"/>
        </a:p>
      </dgm:t>
    </dgm:pt>
    <dgm:pt modelId="{87455A86-154D-4572-BF6D-F5FEBED08194}" type="sibTrans" cxnId="{B78770BC-227B-404F-8185-2F70ECA32605}">
      <dgm:prSet/>
      <dgm:spPr/>
      <dgm:t>
        <a:bodyPr/>
        <a:lstStyle/>
        <a:p>
          <a:endParaRPr lang="en-US"/>
        </a:p>
      </dgm:t>
    </dgm:pt>
    <dgm:pt modelId="{9A038BAD-1DAA-4E08-AF5C-7A535C3A31A3}">
      <dgm:prSet phldrT="[Text]" custT="1"/>
      <dgm:spPr/>
      <dgm:t>
        <a:bodyPr/>
        <a:lstStyle/>
        <a:p>
          <a:r>
            <a:rPr lang="en-US" sz="1400" b="1" dirty="0" smtClean="0"/>
            <a:t>PHP Server (Turing)</a:t>
          </a:r>
          <a:endParaRPr lang="en-US" sz="1400" b="1" dirty="0"/>
        </a:p>
      </dgm:t>
    </dgm:pt>
    <dgm:pt modelId="{E1D6882F-7F41-4B9B-8326-079D0B7775D3}" type="parTrans" cxnId="{F67B8136-3A2B-408C-9570-C50B3786C6D1}">
      <dgm:prSet/>
      <dgm:spPr/>
      <dgm:t>
        <a:bodyPr/>
        <a:lstStyle/>
        <a:p>
          <a:endParaRPr lang="en-US"/>
        </a:p>
      </dgm:t>
    </dgm:pt>
    <dgm:pt modelId="{BF904E21-59DA-42DB-BE7C-359EAF11BFDB}" type="sibTrans" cxnId="{F67B8136-3A2B-408C-9570-C50B3786C6D1}">
      <dgm:prSet/>
      <dgm:spPr/>
      <dgm:t>
        <a:bodyPr/>
        <a:lstStyle/>
        <a:p>
          <a:endParaRPr lang="en-US"/>
        </a:p>
      </dgm:t>
    </dgm:pt>
    <dgm:pt modelId="{C2B16F5E-4FD9-4E6C-984C-5FB34252F788}">
      <dgm:prSet phldrT="[Text]" custT="1"/>
      <dgm:spPr/>
      <dgm:t>
        <a:bodyPr/>
        <a:lstStyle/>
        <a:p>
          <a:r>
            <a:rPr lang="en-US" sz="1600" b="1" dirty="0" smtClean="0"/>
            <a:t>Game</a:t>
          </a:r>
        </a:p>
        <a:p>
          <a:r>
            <a:rPr lang="en-US" sz="1600" b="1" dirty="0" smtClean="0"/>
            <a:t>Engine</a:t>
          </a:r>
          <a:endParaRPr lang="en-US" sz="1200" b="1" dirty="0"/>
        </a:p>
      </dgm:t>
    </dgm:pt>
    <dgm:pt modelId="{8F21B166-5620-46A8-A5DD-72EAE361E61D}" type="parTrans" cxnId="{F20E6E35-2EF6-49E1-BCE2-AF737813AC7F}">
      <dgm:prSet/>
      <dgm:spPr/>
      <dgm:t>
        <a:bodyPr/>
        <a:lstStyle/>
        <a:p>
          <a:endParaRPr lang="en-US"/>
        </a:p>
      </dgm:t>
    </dgm:pt>
    <dgm:pt modelId="{D972BA52-9B06-4D48-9819-200C1326EA4D}" type="sibTrans" cxnId="{F20E6E35-2EF6-49E1-BCE2-AF737813AC7F}">
      <dgm:prSet/>
      <dgm:spPr/>
      <dgm:t>
        <a:bodyPr/>
        <a:lstStyle/>
        <a:p>
          <a:endParaRPr lang="en-US"/>
        </a:p>
      </dgm:t>
    </dgm:pt>
    <dgm:pt modelId="{EB09D521-9D02-4B4D-80CB-EB847731A63E}" type="pres">
      <dgm:prSet presAssocID="{19675BB5-4BE3-4E06-B2B3-AAA3D107C1A8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DCFBEC-172E-41BB-B545-FE2085E0B744}" type="pres">
      <dgm:prSet presAssocID="{D3864EA6-13E7-440F-948B-8118F5878A44}" presName="centerShape" presStyleLbl="node0" presStyleIdx="0" presStyleCnt="1" custScaleX="127383" custScaleY="127383"/>
      <dgm:spPr/>
      <dgm:t>
        <a:bodyPr/>
        <a:lstStyle/>
        <a:p>
          <a:endParaRPr lang="en-US"/>
        </a:p>
      </dgm:t>
    </dgm:pt>
    <dgm:pt modelId="{E09D1B4B-09AE-4B1F-A409-CE344F8F9185}" type="pres">
      <dgm:prSet presAssocID="{ED3CCD02-8D75-4A08-AD85-C5F828B29313}" presName="parTrans" presStyleLbl="sibTrans2D1" presStyleIdx="0" presStyleCnt="5"/>
      <dgm:spPr/>
      <dgm:t>
        <a:bodyPr/>
        <a:lstStyle/>
        <a:p>
          <a:endParaRPr lang="en-US"/>
        </a:p>
      </dgm:t>
    </dgm:pt>
    <dgm:pt modelId="{79A2186A-8429-4E95-A4D2-214813090081}" type="pres">
      <dgm:prSet presAssocID="{ED3CCD02-8D75-4A08-AD85-C5F828B29313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60779230-642B-46DB-B5CA-FC2220C38859}" type="pres">
      <dgm:prSet presAssocID="{813DB034-1CFA-4CE1-8536-6BC256192226}" presName="node" presStyleLbl="node1" presStyleIdx="0" presStyleCnt="5" custScaleX="117603" custScaleY="117603" custRadScaleRad="98760" custRadScaleInc="-9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73F644-A37B-4263-BDD3-7D4AECF93436}" type="pres">
      <dgm:prSet presAssocID="{5418FCE5-0AC2-479F-8F47-D35F7A60BD8D}" presName="parTrans" presStyleLbl="sibTrans2D1" presStyleIdx="1" presStyleCnt="5"/>
      <dgm:spPr/>
      <dgm:t>
        <a:bodyPr/>
        <a:lstStyle/>
        <a:p>
          <a:endParaRPr lang="en-US"/>
        </a:p>
      </dgm:t>
    </dgm:pt>
    <dgm:pt modelId="{AF2E0478-D773-4966-9A95-8E70AD7139B7}" type="pres">
      <dgm:prSet presAssocID="{5418FCE5-0AC2-479F-8F47-D35F7A60BD8D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8FE55D76-69B8-469D-BE4A-A0F9F69D5110}" type="pres">
      <dgm:prSet presAssocID="{6461E40C-FAF1-4C11-9CA4-01B7756558A8}" presName="node" presStyleLbl="node1" presStyleIdx="1" presStyleCnt="5" custScaleX="117603" custScaleY="117603" custRadScaleRad="99002" custRadScaleInc="-5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99D690-D432-4F1A-B2AE-D98A61E6F24A}" type="pres">
      <dgm:prSet presAssocID="{CFE62A0D-AFCB-42FF-A2F7-4127DE6E4A06}" presName="parTrans" presStyleLbl="sibTrans2D1" presStyleIdx="2" presStyleCnt="5"/>
      <dgm:spPr/>
      <dgm:t>
        <a:bodyPr/>
        <a:lstStyle/>
        <a:p>
          <a:endParaRPr lang="en-US"/>
        </a:p>
      </dgm:t>
    </dgm:pt>
    <dgm:pt modelId="{5E3992B2-2FF9-4710-BC5D-D3CABAC0944B}" type="pres">
      <dgm:prSet presAssocID="{CFE62A0D-AFCB-42FF-A2F7-4127DE6E4A06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0B5562C5-56E9-4F94-AD9A-09B6AA6E206F}" type="pres">
      <dgm:prSet presAssocID="{14E5A95F-9DC9-4E33-B709-14C57323ACAA}" presName="node" presStyleLbl="node1" presStyleIdx="2" presStyleCnt="5" custScaleX="117603" custScaleY="117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0FDE60-5A66-47CD-855C-10B0ABFAFF6D}" type="pres">
      <dgm:prSet presAssocID="{E1D6882F-7F41-4B9B-8326-079D0B7775D3}" presName="parTrans" presStyleLbl="sibTrans2D1" presStyleIdx="3" presStyleCnt="5"/>
      <dgm:spPr/>
      <dgm:t>
        <a:bodyPr/>
        <a:lstStyle/>
        <a:p>
          <a:endParaRPr lang="en-US"/>
        </a:p>
      </dgm:t>
    </dgm:pt>
    <dgm:pt modelId="{D9C29361-9907-4AA5-9D4C-465D8E4516DA}" type="pres">
      <dgm:prSet presAssocID="{E1D6882F-7F41-4B9B-8326-079D0B7775D3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492A8904-4F29-41B2-8DF6-9E5DB43B598E}" type="pres">
      <dgm:prSet presAssocID="{9A038BAD-1DAA-4E08-AF5C-7A535C3A31A3}" presName="node" presStyleLbl="node1" presStyleIdx="3" presStyleCnt="5" custScaleX="117603" custScaleY="117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0BEB95-5498-4076-A7AD-52EA2D6058A0}" type="pres">
      <dgm:prSet presAssocID="{8F21B166-5620-46A8-A5DD-72EAE361E61D}" presName="parTrans" presStyleLbl="sibTrans2D1" presStyleIdx="4" presStyleCnt="5"/>
      <dgm:spPr/>
      <dgm:t>
        <a:bodyPr/>
        <a:lstStyle/>
        <a:p>
          <a:endParaRPr lang="en-US"/>
        </a:p>
      </dgm:t>
    </dgm:pt>
    <dgm:pt modelId="{8C992717-B056-4E89-850B-547F00D86B47}" type="pres">
      <dgm:prSet presAssocID="{8F21B166-5620-46A8-A5DD-72EAE361E61D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A0AE6ABD-EFF8-41C2-907C-790C07DF522C}" type="pres">
      <dgm:prSet presAssocID="{C2B16F5E-4FD9-4E6C-984C-5FB34252F788}" presName="node" presStyleLbl="node1" presStyleIdx="4" presStyleCnt="5" custScaleX="117603" custScaleY="117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B2FED9-9F5A-482C-B7AD-CE780DBB4D7A}" type="presOf" srcId="{ED3CCD02-8D75-4A08-AD85-C5F828B29313}" destId="{E09D1B4B-09AE-4B1F-A409-CE344F8F9185}" srcOrd="0" destOrd="0" presId="urn:microsoft.com/office/officeart/2005/8/layout/radial5"/>
    <dgm:cxn modelId="{DF0DC324-3E24-4C19-A1FD-DD9570009774}" type="presOf" srcId="{9A038BAD-1DAA-4E08-AF5C-7A535C3A31A3}" destId="{492A8904-4F29-41B2-8DF6-9E5DB43B598E}" srcOrd="0" destOrd="0" presId="urn:microsoft.com/office/officeart/2005/8/layout/radial5"/>
    <dgm:cxn modelId="{7362BBE9-CE05-48ED-9B0F-19744BB7FA24}" type="presOf" srcId="{CFE62A0D-AFCB-42FF-A2F7-4127DE6E4A06}" destId="{5E3992B2-2FF9-4710-BC5D-D3CABAC0944B}" srcOrd="1" destOrd="0" presId="urn:microsoft.com/office/officeart/2005/8/layout/radial5"/>
    <dgm:cxn modelId="{D455749F-4F4C-4295-A229-F1CAA9A84B33}" type="presOf" srcId="{C2B16F5E-4FD9-4E6C-984C-5FB34252F788}" destId="{A0AE6ABD-EFF8-41C2-907C-790C07DF522C}" srcOrd="0" destOrd="0" presId="urn:microsoft.com/office/officeart/2005/8/layout/radial5"/>
    <dgm:cxn modelId="{26D1578F-8BE0-4DFF-B5B7-36D919C7DF48}" type="presOf" srcId="{19675BB5-4BE3-4E06-B2B3-AAA3D107C1A8}" destId="{EB09D521-9D02-4B4D-80CB-EB847731A63E}" srcOrd="0" destOrd="0" presId="urn:microsoft.com/office/officeart/2005/8/layout/radial5"/>
    <dgm:cxn modelId="{29FA02FA-E640-4261-806B-AA21CEF811C3}" type="presOf" srcId="{E1D6882F-7F41-4B9B-8326-079D0B7775D3}" destId="{FB0FDE60-5A66-47CD-855C-10B0ABFAFF6D}" srcOrd="0" destOrd="0" presId="urn:microsoft.com/office/officeart/2005/8/layout/radial5"/>
    <dgm:cxn modelId="{F98C9256-0E52-4294-AA5B-17A525F41415}" type="presOf" srcId="{813DB034-1CFA-4CE1-8536-6BC256192226}" destId="{60779230-642B-46DB-B5CA-FC2220C38859}" srcOrd="0" destOrd="0" presId="urn:microsoft.com/office/officeart/2005/8/layout/radial5"/>
    <dgm:cxn modelId="{41966F54-3C25-450E-8104-04B2B9165959}" srcId="{D3864EA6-13E7-440F-948B-8118F5878A44}" destId="{813DB034-1CFA-4CE1-8536-6BC256192226}" srcOrd="0" destOrd="0" parTransId="{ED3CCD02-8D75-4A08-AD85-C5F828B29313}" sibTransId="{F3516F2D-4619-4753-A81E-130803DFBFC7}"/>
    <dgm:cxn modelId="{7598B8A9-9332-4A2B-B5D9-CF010EBBDF46}" type="presOf" srcId="{8F21B166-5620-46A8-A5DD-72EAE361E61D}" destId="{8C992717-B056-4E89-850B-547F00D86B47}" srcOrd="1" destOrd="0" presId="urn:microsoft.com/office/officeart/2005/8/layout/radial5"/>
    <dgm:cxn modelId="{D74F0E62-DE98-4010-8B2E-1EAAA9E56350}" type="presOf" srcId="{14E5A95F-9DC9-4E33-B709-14C57323ACAA}" destId="{0B5562C5-56E9-4F94-AD9A-09B6AA6E206F}" srcOrd="0" destOrd="0" presId="urn:microsoft.com/office/officeart/2005/8/layout/radial5"/>
    <dgm:cxn modelId="{5EBF790F-CC7C-4BBA-98A7-614FB5283795}" srcId="{D3864EA6-13E7-440F-948B-8118F5878A44}" destId="{6461E40C-FAF1-4C11-9CA4-01B7756558A8}" srcOrd="1" destOrd="0" parTransId="{5418FCE5-0AC2-479F-8F47-D35F7A60BD8D}" sibTransId="{3D67A8BA-4FB2-401F-A3C1-92132B645061}"/>
    <dgm:cxn modelId="{7834DFDC-DD97-4D0F-B547-27AB53428B4B}" srcId="{19675BB5-4BE3-4E06-B2B3-AAA3D107C1A8}" destId="{D3864EA6-13E7-440F-948B-8118F5878A44}" srcOrd="0" destOrd="0" parTransId="{5F920266-1B6A-4D7D-8C8B-D20E2934BF67}" sibTransId="{F4FE127A-F33D-4F59-961D-A505D5A781EE}"/>
    <dgm:cxn modelId="{7EB75183-B20B-4EE8-AF71-83BA84E1BE0D}" type="presOf" srcId="{8F21B166-5620-46A8-A5DD-72EAE361E61D}" destId="{470BEB95-5498-4076-A7AD-52EA2D6058A0}" srcOrd="0" destOrd="0" presId="urn:microsoft.com/office/officeart/2005/8/layout/radial5"/>
    <dgm:cxn modelId="{F383A1C8-295E-4F6E-9C5D-67AA4DB4F7EB}" type="presOf" srcId="{ED3CCD02-8D75-4A08-AD85-C5F828B29313}" destId="{79A2186A-8429-4E95-A4D2-214813090081}" srcOrd="1" destOrd="0" presId="urn:microsoft.com/office/officeart/2005/8/layout/radial5"/>
    <dgm:cxn modelId="{4D341991-5DB3-4739-89C1-0B6A24A114E8}" type="presOf" srcId="{5418FCE5-0AC2-479F-8F47-D35F7A60BD8D}" destId="{4873F644-A37B-4263-BDD3-7D4AECF93436}" srcOrd="0" destOrd="0" presId="urn:microsoft.com/office/officeart/2005/8/layout/radial5"/>
    <dgm:cxn modelId="{67029EA3-AC4E-48C5-87CF-57A4733799CA}" type="presOf" srcId="{E1D6882F-7F41-4B9B-8326-079D0B7775D3}" destId="{D9C29361-9907-4AA5-9D4C-465D8E4516DA}" srcOrd="1" destOrd="0" presId="urn:microsoft.com/office/officeart/2005/8/layout/radial5"/>
    <dgm:cxn modelId="{B78770BC-227B-404F-8185-2F70ECA32605}" srcId="{D3864EA6-13E7-440F-948B-8118F5878A44}" destId="{14E5A95F-9DC9-4E33-B709-14C57323ACAA}" srcOrd="2" destOrd="0" parTransId="{CFE62A0D-AFCB-42FF-A2F7-4127DE6E4A06}" sibTransId="{87455A86-154D-4572-BF6D-F5FEBED08194}"/>
    <dgm:cxn modelId="{33CA9426-6028-4F9E-ADDB-AA3042A81F7D}" type="presOf" srcId="{6461E40C-FAF1-4C11-9CA4-01B7756558A8}" destId="{8FE55D76-69B8-469D-BE4A-A0F9F69D5110}" srcOrd="0" destOrd="0" presId="urn:microsoft.com/office/officeart/2005/8/layout/radial5"/>
    <dgm:cxn modelId="{459BE59C-8527-4040-AA6D-E00460E9E8BD}" type="presOf" srcId="{D3864EA6-13E7-440F-948B-8118F5878A44}" destId="{7ADCFBEC-172E-41BB-B545-FE2085E0B744}" srcOrd="0" destOrd="0" presId="urn:microsoft.com/office/officeart/2005/8/layout/radial5"/>
    <dgm:cxn modelId="{F20E6E35-2EF6-49E1-BCE2-AF737813AC7F}" srcId="{D3864EA6-13E7-440F-948B-8118F5878A44}" destId="{C2B16F5E-4FD9-4E6C-984C-5FB34252F788}" srcOrd="4" destOrd="0" parTransId="{8F21B166-5620-46A8-A5DD-72EAE361E61D}" sibTransId="{D972BA52-9B06-4D48-9819-200C1326EA4D}"/>
    <dgm:cxn modelId="{F67B8136-3A2B-408C-9570-C50B3786C6D1}" srcId="{D3864EA6-13E7-440F-948B-8118F5878A44}" destId="{9A038BAD-1DAA-4E08-AF5C-7A535C3A31A3}" srcOrd="3" destOrd="0" parTransId="{E1D6882F-7F41-4B9B-8326-079D0B7775D3}" sibTransId="{BF904E21-59DA-42DB-BE7C-359EAF11BFDB}"/>
    <dgm:cxn modelId="{33010AF7-9670-4113-8A43-897FBCF42E9F}" type="presOf" srcId="{CFE62A0D-AFCB-42FF-A2F7-4127DE6E4A06}" destId="{8999D690-D432-4F1A-B2AE-D98A61E6F24A}" srcOrd="0" destOrd="0" presId="urn:microsoft.com/office/officeart/2005/8/layout/radial5"/>
    <dgm:cxn modelId="{9D61B47E-7F41-4639-962A-9097B26F323C}" type="presOf" srcId="{5418FCE5-0AC2-479F-8F47-D35F7A60BD8D}" destId="{AF2E0478-D773-4966-9A95-8E70AD7139B7}" srcOrd="1" destOrd="0" presId="urn:microsoft.com/office/officeart/2005/8/layout/radial5"/>
    <dgm:cxn modelId="{7A2CDD09-A224-4181-B0A8-F745690C8BD3}" type="presParOf" srcId="{EB09D521-9D02-4B4D-80CB-EB847731A63E}" destId="{7ADCFBEC-172E-41BB-B545-FE2085E0B744}" srcOrd="0" destOrd="0" presId="urn:microsoft.com/office/officeart/2005/8/layout/radial5"/>
    <dgm:cxn modelId="{7BB1E9F2-577C-4EDD-9E82-599DABB04466}" type="presParOf" srcId="{EB09D521-9D02-4B4D-80CB-EB847731A63E}" destId="{E09D1B4B-09AE-4B1F-A409-CE344F8F9185}" srcOrd="1" destOrd="0" presId="urn:microsoft.com/office/officeart/2005/8/layout/radial5"/>
    <dgm:cxn modelId="{E09E266F-8E22-44BE-8978-A502F4303C38}" type="presParOf" srcId="{E09D1B4B-09AE-4B1F-A409-CE344F8F9185}" destId="{79A2186A-8429-4E95-A4D2-214813090081}" srcOrd="0" destOrd="0" presId="urn:microsoft.com/office/officeart/2005/8/layout/radial5"/>
    <dgm:cxn modelId="{562B295A-BCD4-4A96-9791-82628D1E85C3}" type="presParOf" srcId="{EB09D521-9D02-4B4D-80CB-EB847731A63E}" destId="{60779230-642B-46DB-B5CA-FC2220C38859}" srcOrd="2" destOrd="0" presId="urn:microsoft.com/office/officeart/2005/8/layout/radial5"/>
    <dgm:cxn modelId="{76D43CBB-CF6F-4D01-B20F-2CB0810F3909}" type="presParOf" srcId="{EB09D521-9D02-4B4D-80CB-EB847731A63E}" destId="{4873F644-A37B-4263-BDD3-7D4AECF93436}" srcOrd="3" destOrd="0" presId="urn:microsoft.com/office/officeart/2005/8/layout/radial5"/>
    <dgm:cxn modelId="{F7130F14-C777-4C76-8C2B-D2E7B75C0D8D}" type="presParOf" srcId="{4873F644-A37B-4263-BDD3-7D4AECF93436}" destId="{AF2E0478-D773-4966-9A95-8E70AD7139B7}" srcOrd="0" destOrd="0" presId="urn:microsoft.com/office/officeart/2005/8/layout/radial5"/>
    <dgm:cxn modelId="{748C0B98-BE3C-46A0-A8A8-2AA989733D23}" type="presParOf" srcId="{EB09D521-9D02-4B4D-80CB-EB847731A63E}" destId="{8FE55D76-69B8-469D-BE4A-A0F9F69D5110}" srcOrd="4" destOrd="0" presId="urn:microsoft.com/office/officeart/2005/8/layout/radial5"/>
    <dgm:cxn modelId="{EC562C87-C506-49BA-968E-C83211612F4F}" type="presParOf" srcId="{EB09D521-9D02-4B4D-80CB-EB847731A63E}" destId="{8999D690-D432-4F1A-B2AE-D98A61E6F24A}" srcOrd="5" destOrd="0" presId="urn:microsoft.com/office/officeart/2005/8/layout/radial5"/>
    <dgm:cxn modelId="{74E4B3E6-EFC4-4928-879C-68AF32A26E78}" type="presParOf" srcId="{8999D690-D432-4F1A-B2AE-D98A61E6F24A}" destId="{5E3992B2-2FF9-4710-BC5D-D3CABAC0944B}" srcOrd="0" destOrd="0" presId="urn:microsoft.com/office/officeart/2005/8/layout/radial5"/>
    <dgm:cxn modelId="{5E7FF7E9-3D1D-4AFC-BBDA-562EA2DFF33D}" type="presParOf" srcId="{EB09D521-9D02-4B4D-80CB-EB847731A63E}" destId="{0B5562C5-56E9-4F94-AD9A-09B6AA6E206F}" srcOrd="6" destOrd="0" presId="urn:microsoft.com/office/officeart/2005/8/layout/radial5"/>
    <dgm:cxn modelId="{482138DA-A8F7-4644-ABD0-5D3B06FD4C6C}" type="presParOf" srcId="{EB09D521-9D02-4B4D-80CB-EB847731A63E}" destId="{FB0FDE60-5A66-47CD-855C-10B0ABFAFF6D}" srcOrd="7" destOrd="0" presId="urn:microsoft.com/office/officeart/2005/8/layout/radial5"/>
    <dgm:cxn modelId="{1F9B27C0-0025-46C4-8307-ED67CBCBBD87}" type="presParOf" srcId="{FB0FDE60-5A66-47CD-855C-10B0ABFAFF6D}" destId="{D9C29361-9907-4AA5-9D4C-465D8E4516DA}" srcOrd="0" destOrd="0" presId="urn:microsoft.com/office/officeart/2005/8/layout/radial5"/>
    <dgm:cxn modelId="{D3C41219-4900-4FC6-8881-A20DCF3E46D0}" type="presParOf" srcId="{EB09D521-9D02-4B4D-80CB-EB847731A63E}" destId="{492A8904-4F29-41B2-8DF6-9E5DB43B598E}" srcOrd="8" destOrd="0" presId="urn:microsoft.com/office/officeart/2005/8/layout/radial5"/>
    <dgm:cxn modelId="{3DBDDBD7-92DA-4E8E-BB11-D608C2318B3A}" type="presParOf" srcId="{EB09D521-9D02-4B4D-80CB-EB847731A63E}" destId="{470BEB95-5498-4076-A7AD-52EA2D6058A0}" srcOrd="9" destOrd="0" presId="urn:microsoft.com/office/officeart/2005/8/layout/radial5"/>
    <dgm:cxn modelId="{4207904B-D79D-4AC2-ACCC-2783E7C87CC7}" type="presParOf" srcId="{470BEB95-5498-4076-A7AD-52EA2D6058A0}" destId="{8C992717-B056-4E89-850B-547F00D86B47}" srcOrd="0" destOrd="0" presId="urn:microsoft.com/office/officeart/2005/8/layout/radial5"/>
    <dgm:cxn modelId="{D795CC3D-0275-46A9-969A-D13C2A89A371}" type="presParOf" srcId="{EB09D521-9D02-4B4D-80CB-EB847731A63E}" destId="{A0AE6ABD-EFF8-41C2-907C-790C07DF522C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xmlns="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ADCFBEC-172E-41BB-B545-FE2085E0B744}">
      <dsp:nvSpPr>
        <dsp:cNvPr id="0" name=""/>
        <dsp:cNvSpPr/>
      </dsp:nvSpPr>
      <dsp:spPr>
        <a:xfrm>
          <a:off x="3337689" y="1658658"/>
          <a:ext cx="1668520" cy="1668520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Modeling and Angry Prims</a:t>
          </a:r>
          <a:endParaRPr lang="en-US" sz="1800" b="1" kern="1200" dirty="0"/>
        </a:p>
      </dsp:txBody>
      <dsp:txXfrm>
        <a:off x="3337689" y="1658658"/>
        <a:ext cx="1668520" cy="1668520"/>
      </dsp:txXfrm>
    </dsp:sp>
    <dsp:sp modelId="{E09D1B4B-09AE-4B1F-A409-CE344F8F9185}">
      <dsp:nvSpPr>
        <dsp:cNvPr id="0" name=""/>
        <dsp:cNvSpPr/>
      </dsp:nvSpPr>
      <dsp:spPr>
        <a:xfrm rot="16179437">
          <a:off x="4111457" y="1335520"/>
          <a:ext cx="109803" cy="445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tint val="60000"/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16179437">
        <a:off x="4111457" y="1335520"/>
        <a:ext cx="109803" cy="445347"/>
      </dsp:txXfrm>
    </dsp:sp>
    <dsp:sp modelId="{60779230-642B-46DB-B5CA-FC2220C38859}">
      <dsp:nvSpPr>
        <dsp:cNvPr id="0" name=""/>
        <dsp:cNvSpPr/>
      </dsp:nvSpPr>
      <dsp:spPr>
        <a:xfrm>
          <a:off x="3390904" y="-88903"/>
          <a:ext cx="1540417" cy="154041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Second Life</a:t>
          </a:r>
          <a:endParaRPr lang="en-US" sz="1100" b="1" kern="1200" dirty="0"/>
        </a:p>
      </dsp:txBody>
      <dsp:txXfrm>
        <a:off x="3390904" y="-88903"/>
        <a:ext cx="1540417" cy="1540417"/>
      </dsp:txXfrm>
    </dsp:sp>
    <dsp:sp modelId="{4873F644-A37B-4263-BDD3-7D4AECF93436}">
      <dsp:nvSpPr>
        <dsp:cNvPr id="0" name=""/>
        <dsp:cNvSpPr/>
      </dsp:nvSpPr>
      <dsp:spPr>
        <a:xfrm rot="20508725">
          <a:off x="5005956" y="1977808"/>
          <a:ext cx="112156" cy="445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tint val="60000"/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20508725">
        <a:off x="5005956" y="1977808"/>
        <a:ext cx="112156" cy="445347"/>
      </dsp:txXfrm>
    </dsp:sp>
    <dsp:sp modelId="{8FE55D76-69B8-469D-BE4A-A0F9F69D5110}">
      <dsp:nvSpPr>
        <dsp:cNvPr id="0" name=""/>
        <dsp:cNvSpPr/>
      </dsp:nvSpPr>
      <dsp:spPr>
        <a:xfrm>
          <a:off x="5127090" y="1155847"/>
          <a:ext cx="1540417" cy="154041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pc="-10" baseline="0" dirty="0" err="1" smtClean="0"/>
            <a:t>Kinect</a:t>
          </a:r>
          <a:r>
            <a:rPr lang="en-US" sz="1300" b="1" kern="1200" spc="-10" baseline="0" dirty="0" smtClean="0"/>
            <a:t> Client, Speech and Gestures</a:t>
          </a:r>
          <a:endParaRPr lang="en-US" sz="1300" b="1" kern="1200" spc="-10" baseline="0" dirty="0"/>
        </a:p>
      </dsp:txBody>
      <dsp:txXfrm>
        <a:off x="5127090" y="1155847"/>
        <a:ext cx="1540417" cy="1540417"/>
      </dsp:txXfrm>
    </dsp:sp>
    <dsp:sp modelId="{8999D690-D432-4F1A-B2AE-D98A61E6F24A}">
      <dsp:nvSpPr>
        <dsp:cNvPr id="0" name=""/>
        <dsp:cNvSpPr/>
      </dsp:nvSpPr>
      <dsp:spPr>
        <a:xfrm rot="3240000">
          <a:off x="4666931" y="3035391"/>
          <a:ext cx="121859" cy="445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tint val="60000"/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3240000">
        <a:off x="4666931" y="3035391"/>
        <a:ext cx="121859" cy="445347"/>
      </dsp:txXfrm>
    </dsp:sp>
    <dsp:sp modelId="{0B5562C5-56E9-4F94-AD9A-09B6AA6E206F}">
      <dsp:nvSpPr>
        <dsp:cNvPr id="0" name=""/>
        <dsp:cNvSpPr/>
      </dsp:nvSpPr>
      <dsp:spPr>
        <a:xfrm>
          <a:off x="4479969" y="3206764"/>
          <a:ext cx="1540417" cy="154041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SQL Database / Game object memory</a:t>
          </a:r>
          <a:endParaRPr lang="en-US" sz="1100" b="1" kern="1200" dirty="0"/>
        </a:p>
      </dsp:txBody>
      <dsp:txXfrm>
        <a:off x="4479969" y="3206764"/>
        <a:ext cx="1540417" cy="1540417"/>
      </dsp:txXfrm>
    </dsp:sp>
    <dsp:sp modelId="{FB0FDE60-5A66-47CD-855C-10B0ABFAFF6D}">
      <dsp:nvSpPr>
        <dsp:cNvPr id="0" name=""/>
        <dsp:cNvSpPr/>
      </dsp:nvSpPr>
      <dsp:spPr>
        <a:xfrm rot="7560000">
          <a:off x="3555109" y="3035391"/>
          <a:ext cx="121859" cy="445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tint val="60000"/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7560000">
        <a:off x="3555109" y="3035391"/>
        <a:ext cx="121859" cy="445347"/>
      </dsp:txXfrm>
    </dsp:sp>
    <dsp:sp modelId="{492A8904-4F29-41B2-8DF6-9E5DB43B598E}">
      <dsp:nvSpPr>
        <dsp:cNvPr id="0" name=""/>
        <dsp:cNvSpPr/>
      </dsp:nvSpPr>
      <dsp:spPr>
        <a:xfrm>
          <a:off x="2323512" y="3206764"/>
          <a:ext cx="1540417" cy="154041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PHP Server (Turing)</a:t>
          </a:r>
          <a:endParaRPr lang="en-US" sz="1400" b="1" kern="1200" dirty="0"/>
        </a:p>
      </dsp:txBody>
      <dsp:txXfrm>
        <a:off x="2323512" y="3206764"/>
        <a:ext cx="1540417" cy="1540417"/>
      </dsp:txXfrm>
    </dsp:sp>
    <dsp:sp modelId="{470BEB95-5498-4076-A7AD-52EA2D6058A0}">
      <dsp:nvSpPr>
        <dsp:cNvPr id="0" name=""/>
        <dsp:cNvSpPr/>
      </dsp:nvSpPr>
      <dsp:spPr>
        <a:xfrm rot="11880000">
          <a:off x="3211536" y="1977985"/>
          <a:ext cx="121859" cy="445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tint val="60000"/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11880000">
        <a:off x="3211536" y="1977985"/>
        <a:ext cx="121859" cy="445347"/>
      </dsp:txXfrm>
    </dsp:sp>
    <dsp:sp modelId="{A0AE6ABD-EFF8-41C2-907C-790C07DF522C}">
      <dsp:nvSpPr>
        <dsp:cNvPr id="0" name=""/>
        <dsp:cNvSpPr/>
      </dsp:nvSpPr>
      <dsp:spPr>
        <a:xfrm>
          <a:off x="1657130" y="1155851"/>
          <a:ext cx="1540417" cy="154041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Game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Engine</a:t>
          </a:r>
          <a:endParaRPr lang="en-US" sz="1200" b="1" kern="1200" dirty="0"/>
        </a:p>
      </dsp:txBody>
      <dsp:txXfrm>
        <a:off x="1657130" y="1155851"/>
        <a:ext cx="1540417" cy="15404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50118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to give updates for project</a:t>
            </a:r>
            <a:r>
              <a:rPr lang="en-US" baseline="0" dirty="0" smtClean="0"/>
              <a:t> milestones.</a:t>
            </a:r>
            <a:endParaRPr lang="en-US" dirty="0" smtClean="0"/>
          </a:p>
          <a:p>
            <a:endParaRPr lang="en-US" baseline="0" dirty="0" smtClean="0"/>
          </a:p>
          <a:p>
            <a:pPr lvl="0"/>
            <a:r>
              <a:rPr lang="en-US" sz="1000" b="1" dirty="0" smtClean="0"/>
              <a:t>Sections</a:t>
            </a:r>
            <a:endParaRPr lang="en-US" sz="1000" b="0" dirty="0" smtClean="0"/>
          </a:p>
          <a:p>
            <a:pPr lvl="0"/>
            <a:r>
              <a:rPr lang="en-US" sz="1000" b="0" dirty="0" smtClean="0"/>
              <a:t>Right-click on a slide to add sections.</a:t>
            </a:r>
            <a:r>
              <a:rPr lang="en-US" sz="1000" b="0" baseline="0" dirty="0" smtClean="0"/>
              <a:t> Sections can help to organize your slides or facilitate collaboration between multiple authors.</a:t>
            </a:r>
            <a:endParaRPr lang="en-US" sz="1000" b="0" dirty="0" smtClean="0"/>
          </a:p>
          <a:p>
            <a:pPr lvl="0"/>
            <a:endParaRPr lang="en-US" sz="1000" b="1" dirty="0" smtClean="0"/>
          </a:p>
          <a:p>
            <a:pPr lvl="0"/>
            <a:r>
              <a:rPr lang="en-US" sz="1000" b="1" dirty="0" smtClean="0"/>
              <a:t>Notes</a:t>
            </a:r>
          </a:p>
          <a:p>
            <a:pPr lvl="0"/>
            <a:r>
              <a:rPr lang="en-US" sz="1000" dirty="0" smtClean="0"/>
              <a:t>Use the Notes section for delivery notes or to provide additional details for the audience.</a:t>
            </a:r>
            <a:r>
              <a:rPr lang="en-US" sz="10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0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000" dirty="0" smtClean="0"/>
          </a:p>
          <a:p>
            <a:pPr lvl="0">
              <a:buFontTx/>
              <a:buNone/>
            </a:pPr>
            <a:r>
              <a:rPr lang="en-US" sz="10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000" dirty="0" smtClean="0"/>
              <a:t>Pay particular attention to the graphs, charts, and text boxes.</a:t>
            </a:r>
            <a:r>
              <a:rPr lang="en-US" sz="1000" baseline="0" dirty="0" smtClean="0"/>
              <a:t> </a:t>
            </a:r>
            <a:endParaRPr lang="en-US" sz="1000" dirty="0" smtClean="0"/>
          </a:p>
          <a:p>
            <a:pPr lvl="0"/>
            <a:r>
              <a:rPr lang="en-US" sz="1000" dirty="0" smtClean="0"/>
              <a:t>Consider that attendees will print in black and white or </a:t>
            </a:r>
            <a:r>
              <a:rPr lang="en-US" sz="1000" dirty="0" err="1" smtClean="0"/>
              <a:t>grayscale</a:t>
            </a:r>
            <a:r>
              <a:rPr lang="en-US" sz="1000" dirty="0" smtClean="0"/>
              <a:t>. Run a test print to make sure your colors work when printed in pure black and white and </a:t>
            </a:r>
            <a:r>
              <a:rPr lang="en-US" sz="1000" dirty="0" err="1" smtClean="0"/>
              <a:t>grayscale</a:t>
            </a:r>
            <a:r>
              <a:rPr lang="en-US" sz="1000" dirty="0" smtClean="0"/>
              <a:t>.</a:t>
            </a:r>
          </a:p>
          <a:p>
            <a:pPr lvl="0">
              <a:buFontTx/>
              <a:buNone/>
            </a:pPr>
            <a:endParaRPr lang="en-US" sz="1000" dirty="0" smtClean="0"/>
          </a:p>
          <a:p>
            <a:pPr lvl="0">
              <a:buFontTx/>
              <a:buNone/>
            </a:pPr>
            <a:r>
              <a:rPr lang="en-US" sz="1000" b="1" dirty="0" smtClean="0"/>
              <a:t>Graphics, tables, and graphs</a:t>
            </a:r>
          </a:p>
          <a:p>
            <a:pPr lvl="0"/>
            <a:r>
              <a:rPr lang="en-US" sz="1000" dirty="0" smtClean="0"/>
              <a:t>Keep it simple: If possible, use consistent, non-distracting styles and colors.</a:t>
            </a:r>
          </a:p>
          <a:p>
            <a:pPr lvl="0"/>
            <a:r>
              <a:rPr lang="en-US" sz="10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project</a:t>
            </a:r>
            <a:r>
              <a:rPr lang="en-US" baseline="0" dirty="0" smtClean="0"/>
              <a:t> about?</a:t>
            </a:r>
          </a:p>
          <a:p>
            <a:r>
              <a:rPr lang="en-US" dirty="0" smtClean="0"/>
              <a:t>Define</a:t>
            </a:r>
            <a:r>
              <a:rPr lang="en-US" baseline="0" dirty="0" smtClean="0"/>
              <a:t> the goal of this project</a:t>
            </a:r>
          </a:p>
          <a:p>
            <a:pPr lvl="1"/>
            <a:r>
              <a:rPr lang="en-US" dirty="0" smtClean="0"/>
              <a:t>Is it similar to projects in the past or is it a new effort?</a:t>
            </a:r>
          </a:p>
          <a:p>
            <a:r>
              <a:rPr lang="en-US" baseline="0" dirty="0" smtClean="0"/>
              <a:t>Define the scope of this project</a:t>
            </a:r>
          </a:p>
          <a:p>
            <a:pPr lvl="1"/>
            <a:r>
              <a:rPr lang="en-US" baseline="0" dirty="0" smtClean="0"/>
              <a:t>Is it an independent project or is it related to other projects?</a:t>
            </a:r>
          </a:p>
          <a:p>
            <a:pPr lvl="0"/>
            <a:endParaRPr lang="en-US" baseline="0" dirty="0" smtClean="0"/>
          </a:p>
          <a:p>
            <a:pPr lvl="0"/>
            <a:r>
              <a:rPr lang="en-US" baseline="0" dirty="0" smtClean="0"/>
              <a:t>* Note that this slide is not necessary for weekly status meetings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What are the dependencies</a:t>
            </a:r>
            <a:r>
              <a:rPr lang="en-US" baseline="0" dirty="0" smtClean="0"/>
              <a:t> that affect the timeline, cost, and output of this </a:t>
            </a:r>
            <a:r>
              <a:rPr lang="en-US" baseline="0" smtClean="0"/>
              <a:t>project?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* If any of</a:t>
            </a:r>
            <a:r>
              <a:rPr lang="en-US" baseline="0" dirty="0" smtClean="0"/>
              <a:t> these issues caused a schedule delay or need to be discussed further, include details in next slide.</a:t>
            </a:r>
          </a:p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922158D-428B-4987-8B28-745A2AFA1252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733203"/>
            <a:ext cx="9144000" cy="612479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6477000" y="1295400"/>
            <a:ext cx="901373" cy="901373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5791200" y="1905000"/>
            <a:ext cx="1240461" cy="1240461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6705600" y="2209800"/>
            <a:ext cx="1828800" cy="1828800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/>
          <a:srcRect l="-92" t="50811" r="45394" b="-590"/>
          <a:stretch/>
        </p:blipFill>
        <p:spPr>
          <a:xfrm>
            <a:off x="-13648" y="0"/>
            <a:ext cx="9157648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685800" y="1066799"/>
            <a:ext cx="1979920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922158D-428B-4987-8B28-745A2AFA1252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F922158D-428B-4987-8B28-745A2AFA1252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F922158D-428B-4987-8B28-745A2AFA1252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5" r:id="rId1"/>
    <p:sldLayoutId id="2147484166" r:id="rId2"/>
    <p:sldLayoutId id="2147484167" r:id="rId3"/>
    <p:sldLayoutId id="2147484168" r:id="rId4"/>
    <p:sldLayoutId id="2147484169" r:id="rId5"/>
    <p:sldLayoutId id="2147484170" r:id="rId6"/>
    <p:sldLayoutId id="2147484171" r:id="rId7"/>
    <p:sldLayoutId id="2147484172" r:id="rId8"/>
    <p:sldLayoutId id="2147484173" r:id="rId9"/>
    <p:sldLayoutId id="2147484174" r:id="rId10"/>
    <p:sldLayoutId id="2147484175" r:id="rId11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M:\College\Capstone\kinect-virtual-world\Final%20Presentation\AngryPrimsDemovid.mp4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tags" Target="../tags/tag7.xml"/><Relationship Id="rId7" Type="http://schemas.openxmlformats.org/officeDocument/2006/relationships/diagramLayout" Target="../diagrams/layout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diagramData" Target="../diagrams/data1.xml"/><Relationship Id="rId5" Type="http://schemas.openxmlformats.org/officeDocument/2006/relationships/notesSlide" Target="../notesSlides/notesSlide3.xml"/><Relationship Id="rId10" Type="http://schemas.microsoft.com/office/2007/relationships/diagramDrawing" Target="../diagrams/drawing1.xml"/><Relationship Id="rId4" Type="http://schemas.openxmlformats.org/officeDocument/2006/relationships/slideLayout" Target="../slideLayouts/slideLayout2.xml"/><Relationship Id="rId9" Type="http://schemas.openxmlformats.org/officeDocument/2006/relationships/diagramColors" Target="../diagrams/colors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9.jpe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33400" y="11430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500" b="1" i="1" dirty="0" smtClean="0"/>
              <a:t>Angry Prims </a:t>
            </a:r>
            <a:br>
              <a:rPr lang="en-US" sz="5500" b="1" i="1" dirty="0" smtClean="0"/>
            </a:br>
            <a:r>
              <a:rPr lang="en-US" sz="5500" b="1" i="1" dirty="0" smtClean="0"/>
              <a:t>Final </a:t>
            </a:r>
            <a:r>
              <a:rPr lang="en-US" sz="5500" b="1" i="1" dirty="0" smtClean="0"/>
              <a:t>Presentation</a:t>
            </a:r>
            <a:endParaRPr lang="en-US" sz="5500" b="1" i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2667000"/>
            <a:ext cx="8229600" cy="3886200"/>
          </a:xfrm>
        </p:spPr>
        <p:txBody>
          <a:bodyPr>
            <a:norm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Christian William</a:t>
            </a:r>
          </a:p>
          <a:p>
            <a:pPr algn="ctr"/>
            <a:r>
              <a:rPr lang="en-US" dirty="0" smtClean="0"/>
              <a:t>Francis Sabado</a:t>
            </a:r>
          </a:p>
          <a:p>
            <a:pPr algn="ctr"/>
            <a:r>
              <a:rPr lang="en-US" dirty="0" smtClean="0"/>
              <a:t>Aaron </a:t>
            </a:r>
            <a:r>
              <a:rPr lang="en-US" dirty="0" err="1" smtClean="0"/>
              <a:t>Mahmoud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University of Arkansas</a:t>
            </a:r>
          </a:p>
          <a:p>
            <a:pPr algn="ctr"/>
            <a:r>
              <a:rPr lang="en-US" dirty="0" smtClean="0"/>
              <a:t>23 Apr 2012</a:t>
            </a:r>
            <a:endParaRPr lang="en-US" dirty="0" smtClean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62600" y="1066800"/>
            <a:ext cx="3383280" cy="877824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Gesture Tracking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Capturing specific gestures.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Capturing hand and finger movement 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Making fluid movement transition from the Kinect to Second Life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Using the gestures from Kinect with the Objects in Second Life</a:t>
            </a:r>
          </a:p>
          <a:p>
            <a:endParaRPr lang="en-US" dirty="0"/>
          </a:p>
        </p:txBody>
      </p:sp>
      <p:pic>
        <p:nvPicPr>
          <p:cNvPr id="7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886200"/>
            <a:ext cx="5102225" cy="2721786"/>
          </a:xfrm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5410199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6651173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Speech Recognition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Microsoft Speech Platform (SDK)</a:t>
            </a:r>
          </a:p>
          <a:p>
            <a:r>
              <a:rPr lang="en-US" sz="3600" dirty="0"/>
              <a:t>Event Handlers track speech and test against given library</a:t>
            </a:r>
          </a:p>
          <a:p>
            <a:r>
              <a:rPr lang="en-US" sz="3600" dirty="0"/>
              <a:t>Make the given command transition into Second Life.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321567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2819400"/>
            <a:ext cx="3200400" cy="1066800"/>
          </a:xfrm>
        </p:spPr>
        <p:txBody>
          <a:bodyPr/>
          <a:lstStyle/>
          <a:p>
            <a:r>
              <a:rPr lang="en-US" dirty="0" smtClean="0"/>
              <a:t>Video Demo!</a:t>
            </a:r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ngryPrimsDemovid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52400" y="533400"/>
            <a:ext cx="8839200" cy="6107906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092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52600"/>
            <a:ext cx="8229600" cy="2133600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 smtClean="0"/>
              <a:t>Questions?</a:t>
            </a:r>
            <a:endParaRPr lang="en-US" sz="8000" b="1" dirty="0"/>
          </a:p>
        </p:txBody>
      </p:sp>
    </p:spTree>
    <p:extLst>
      <p:ext uri="{BB962C8B-B14F-4D97-AF65-F5344CB8AC3E}">
        <p14:creationId xmlns="" xmlns:p14="http://schemas.microsoft.com/office/powerpoint/2010/main" val="193314917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Problem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Limited audience for current </a:t>
            </a:r>
            <a:r>
              <a:rPr lang="en-US" dirty="0" err="1" smtClean="0"/>
              <a:t>Kinect</a:t>
            </a:r>
            <a:r>
              <a:rPr lang="en-US" dirty="0" smtClean="0"/>
              <a:t> titles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Bridge games between full body motion and traditional controller or keyboard mouse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Kinect</a:t>
            </a:r>
            <a:r>
              <a:rPr lang="en-US" dirty="0" smtClean="0"/>
              <a:t> outside of the Xbox environment</a:t>
            </a:r>
          </a:p>
          <a:p>
            <a:r>
              <a:rPr lang="en-US" dirty="0" smtClean="0"/>
              <a:t>Limited </a:t>
            </a:r>
            <a:r>
              <a:rPr lang="en-US" dirty="0" err="1" smtClean="0"/>
              <a:t>Kinect</a:t>
            </a:r>
            <a:r>
              <a:rPr lang="en-US" dirty="0" smtClean="0"/>
              <a:t> games for virtual world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Limitations of the Second Life as a game engine driven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Games playing to the strengths of Second Life, existing objects/methods and independent of client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81861072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7391400" cy="914400"/>
          </a:xfrm>
        </p:spPr>
        <p:txBody>
          <a:bodyPr>
            <a:noAutofit/>
          </a:bodyPr>
          <a:lstStyle/>
          <a:p>
            <a:r>
              <a:rPr lang="en-US" sz="6000" b="1" dirty="0" smtClean="0"/>
              <a:t>Project Objective</a:t>
            </a:r>
            <a:endParaRPr lang="en-US" sz="60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8330268" cy="4754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Kinect enabled games in a open world simulated environment. </a:t>
            </a:r>
          </a:p>
          <a:p>
            <a:r>
              <a:rPr lang="en-US" sz="2800" dirty="0" smtClean="0"/>
              <a:t>Develop a game where the goal is to model a real world item using Kinect detected  gestures/speech.</a:t>
            </a:r>
          </a:p>
          <a:p>
            <a:r>
              <a:rPr lang="en-US" sz="2800" dirty="0" smtClean="0"/>
              <a:t>Develop a 3D version of AngryBirds using SL as the game engine and Kinect as the control. </a:t>
            </a:r>
          </a:p>
          <a:p>
            <a:r>
              <a:rPr lang="en-US" dirty="0" err="1" smtClean="0"/>
              <a:t>Kinect</a:t>
            </a:r>
            <a:r>
              <a:rPr lang="en-US" dirty="0" smtClean="0"/>
              <a:t> enabled web application?</a:t>
            </a:r>
            <a:endParaRPr lang="en-US" dirty="0"/>
          </a:p>
        </p:txBody>
      </p:sp>
      <p:pic>
        <p:nvPicPr>
          <p:cNvPr id="1026" name="Picture 2" descr="http://siliconangle.com/files/2010/12/100622_Xbox360S_Kinect_web.grid6x2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972956"/>
            <a:ext cx="1967753" cy="159294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85800" y="457200"/>
            <a:ext cx="7696200" cy="1143000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Approach</a:t>
            </a:r>
            <a:endParaRPr lang="en-US" sz="60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3"/>
            </p:custDataLst>
            <p:extLst>
              <p:ext uri="{D42A27DB-BD31-4B8C-83A1-F6EECF244321}">
                <p14:modId xmlns="" xmlns:p14="http://schemas.microsoft.com/office/powerpoint/2010/main" val="712544266"/>
              </p:ext>
            </p:extLst>
          </p:nvPr>
        </p:nvGraphicFramePr>
        <p:xfrm>
          <a:off x="342900" y="1689100"/>
          <a:ext cx="8343900" cy="4635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Current Status</a:t>
            </a:r>
            <a:endParaRPr lang="en-US" sz="60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7244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Progress that </a:t>
            </a:r>
            <a:r>
              <a:rPr lang="en-US" dirty="0"/>
              <a:t>has been </a:t>
            </a:r>
            <a:r>
              <a:rPr lang="en-US" dirty="0" smtClean="0"/>
              <a:t>made: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Communication between Kinect and Second Life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Rudimentary gesture events written with corresponding actions in Second Life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Model Match game to test feasibility with lessons learned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Developed </a:t>
            </a:r>
            <a:r>
              <a:rPr lang="en-US" dirty="0" smtClean="0"/>
              <a:t>the game “Maps”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Developed </a:t>
            </a:r>
            <a:r>
              <a:rPr lang="en-US" dirty="0" smtClean="0"/>
              <a:t>complex gestures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</a:t>
            </a:r>
            <a:r>
              <a:rPr lang="en-US" dirty="0" smtClean="0"/>
              <a:t>easibility of moving entire application to sever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914400"/>
            <a:ext cx="5410200" cy="914400"/>
          </a:xfrm>
        </p:spPr>
        <p:txBody>
          <a:bodyPr>
            <a:noAutofit/>
          </a:bodyPr>
          <a:lstStyle/>
          <a:p>
            <a:r>
              <a:rPr lang="en-US" sz="6000" b="1" dirty="0" smtClean="0"/>
              <a:t>Assignments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828800"/>
            <a:ext cx="5257800" cy="42973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Christian Williams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Design and Network </a:t>
            </a:r>
            <a:r>
              <a:rPr lang="en-US" dirty="0" err="1" smtClean="0"/>
              <a:t>Comms</a:t>
            </a:r>
            <a:r>
              <a:rPr lang="en-US" dirty="0" smtClean="0"/>
              <a:t>., Map Design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Francis </a:t>
            </a:r>
            <a:r>
              <a:rPr lang="en-US" dirty="0" err="1" smtClean="0"/>
              <a:t>Sabado</a:t>
            </a:r>
            <a:endParaRPr lang="en-US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HUD Design, Projectile and </a:t>
            </a:r>
            <a:r>
              <a:rPr lang="en-US" dirty="0" smtClean="0"/>
              <a:t>Cannon, Map Design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Aaron Mahmoud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G</a:t>
            </a:r>
            <a:r>
              <a:rPr lang="en-US" dirty="0" smtClean="0"/>
              <a:t>estures </a:t>
            </a:r>
            <a:r>
              <a:rPr lang="en-US" dirty="0"/>
              <a:t>and voice </a:t>
            </a:r>
            <a:r>
              <a:rPr lang="en-US" dirty="0" smtClean="0"/>
              <a:t>control, Map Design</a:t>
            </a:r>
            <a:endParaRPr lang="en-US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2050" name="Picture 2" descr="C:\Users\aDemoNnDisguisE\Desktop\r-2854-532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990600"/>
            <a:ext cx="3048000" cy="5410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Angry </a:t>
            </a:r>
            <a:r>
              <a:rPr lang="en-US" dirty="0" err="1" smtClean="0"/>
              <a:t>Prims</a:t>
            </a:r>
            <a:r>
              <a:rPr lang="en-US" dirty="0" smtClean="0"/>
              <a:t> Game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143250" y="3411538"/>
            <a:ext cx="28575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52400" y="2133600"/>
            <a:ext cx="3276600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500" dirty="0" smtClean="0"/>
              <a:t>Projectile: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500" dirty="0" smtClean="0"/>
              <a:t> Angry Birds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500" dirty="0" smtClean="0"/>
              <a:t>Slingshot: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500" dirty="0" smtClean="0"/>
              <a:t>Smart object that receives messages from the server.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500" dirty="0" smtClean="0"/>
              <a:t>Obstacles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500" dirty="0" smtClean="0"/>
              <a:t>Targets: 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500" dirty="0" smtClean="0"/>
              <a:t> Pigs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838200"/>
            <a:ext cx="7239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Trajectory, Physics, </a:t>
            </a:r>
            <a:br>
              <a:rPr lang="en-US" dirty="0" smtClean="0"/>
            </a:br>
            <a:r>
              <a:rPr lang="en-US" dirty="0" smtClean="0"/>
              <a:t>Collision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286000" y="2887663"/>
            <a:ext cx="4572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38200" y="3581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Trajectory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72200" y="33528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Collision Detection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67000" y="2133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Physics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229600" cy="1066800"/>
          </a:xfrm>
        </p:spPr>
        <p:txBody>
          <a:bodyPr/>
          <a:lstStyle/>
          <a:p>
            <a:r>
              <a:rPr lang="en-US" dirty="0" smtClean="0"/>
              <a:t>Development Screenshots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828800"/>
            <a:ext cx="3895941" cy="2240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828800"/>
            <a:ext cx="3765141" cy="2238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5105400"/>
            <a:ext cx="1989852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4600" y="5105400"/>
            <a:ext cx="1981200" cy="1526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95801" y="5105400"/>
            <a:ext cx="1600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HUD Design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00600" y="14478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Cannon and Bullets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" y="46482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Dynamic Map Creation</a:t>
            </a:r>
            <a:endParaRPr lang="en-US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96000" y="5105401"/>
            <a:ext cx="2113009" cy="152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2oXR3Z3jBsekg7NRQLn8qd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MKFWXxGAyYfCtF4ddJkuV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aLJDTdCySrUB2DNXQJ7P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lgkWg9GbD75tZxSe07S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QNEFOha65AcJnopmApIDZ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4Uz8NaUn7hy4zTckDsXZ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HRDqqfSBn57oHO3LqrDuk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0</TotalTime>
  <Words>597</Words>
  <Application>Microsoft Office PowerPoint</Application>
  <PresentationFormat>On-screen Show (4:3)</PresentationFormat>
  <Paragraphs>99</Paragraphs>
  <Slides>14</Slides>
  <Notes>4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Urban</vt:lpstr>
      <vt:lpstr>Angry Prims  Final Presentation</vt:lpstr>
      <vt:lpstr>Problem</vt:lpstr>
      <vt:lpstr>Project Objective</vt:lpstr>
      <vt:lpstr>Approach</vt:lpstr>
      <vt:lpstr>Current Status</vt:lpstr>
      <vt:lpstr>Assignments</vt:lpstr>
      <vt:lpstr>Angry Prims Game</vt:lpstr>
      <vt:lpstr>Trajectory, Physics,  Collision</vt:lpstr>
      <vt:lpstr>Development Screenshots</vt:lpstr>
      <vt:lpstr>Gesture Tracking</vt:lpstr>
      <vt:lpstr>Speech Recognition</vt:lpstr>
      <vt:lpstr>Video Demo!</vt:lpstr>
      <vt:lpstr>Slide 13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2011-10-23T01:54:36Z</dcterms:created>
  <dcterms:modified xsi:type="dcterms:W3CDTF">2012-04-24T07:20:28Z</dcterms:modified>
</cp:coreProperties>
</file>