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67" r:id="rId3"/>
    <p:sldId id="259" r:id="rId4"/>
    <p:sldId id="261" r:id="rId5"/>
    <p:sldId id="268" r:id="rId6"/>
    <p:sldId id="269" r:id="rId7"/>
    <p:sldId id="262" r:id="rId8"/>
    <p:sldId id="270" r:id="rId9"/>
    <p:sldId id="272" r:id="rId10"/>
    <p:sldId id="264" r:id="rId11"/>
    <p:sldId id="263" r:id="rId12"/>
    <p:sldId id="266" r:id="rId13"/>
    <p:sldId id="265" r:id="rId14"/>
    <p:sldId id="260" r:id="rId15"/>
    <p:sldId id="286" r:id="rId16"/>
    <p:sldId id="274" r:id="rId17"/>
    <p:sldId id="276" r:id="rId18"/>
    <p:sldId id="287" r:id="rId19"/>
    <p:sldId id="277" r:id="rId20"/>
    <p:sldId id="281" r:id="rId21"/>
    <p:sldId id="282" r:id="rId22"/>
    <p:sldId id="284" r:id="rId23"/>
    <p:sldId id="275" r:id="rId24"/>
    <p:sldId id="285" r:id="rId25"/>
    <p:sldId id="288" r:id="rId26"/>
    <p:sldId id="289" r:id="rId27"/>
    <p:sldId id="290" r:id="rId28"/>
    <p:sldId id="291" r:id="rId29"/>
    <p:sldId id="292" r:id="rId30"/>
    <p:sldId id="293" r:id="rId31"/>
    <p:sldId id="278"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1" autoAdjust="0"/>
    <p:restoredTop sz="70545" autoAdjust="0"/>
  </p:normalViewPr>
  <p:slideViewPr>
    <p:cSldViewPr snapToGrid="0">
      <p:cViewPr varScale="1">
        <p:scale>
          <a:sx n="114" d="100"/>
          <a:sy n="114" d="100"/>
        </p:scale>
        <p:origin x="1596" y="108"/>
      </p:cViewPr>
      <p:guideLst/>
    </p:cSldViewPr>
  </p:slideViewPr>
  <p:outlineViewPr>
    <p:cViewPr>
      <p:scale>
        <a:sx n="33" d="100"/>
        <a:sy n="33" d="100"/>
      </p:scale>
      <p:origin x="0" y="-1968"/>
    </p:cViewPr>
  </p:outlineViewPr>
  <p:notesTextViewPr>
    <p:cViewPr>
      <p:scale>
        <a:sx n="1" d="1"/>
        <a:sy n="1" d="1"/>
      </p:scale>
      <p:origin x="0" y="0"/>
    </p:cViewPr>
  </p:notesTextViewPr>
  <p:notesViewPr>
    <p:cSldViewPr snapToGrid="0">
      <p:cViewPr varScale="1">
        <p:scale>
          <a:sx n="125" d="100"/>
          <a:sy n="125"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5CDC-F803-4C14-9991-687EEDAAD8BB}" type="datetimeFigureOut">
              <a:rPr lang="en-GB" smtClean="0"/>
              <a:t>09/04/2019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BDF3D-B9C3-4CAE-AD2A-0D3AAAA2F14C}" type="slidenum">
              <a:rPr lang="en-GB" smtClean="0"/>
              <a:t>‹#›</a:t>
            </a:fld>
            <a:endParaRPr lang="en-GB"/>
          </a:p>
        </p:txBody>
      </p:sp>
    </p:spTree>
    <p:extLst>
      <p:ext uri="{BB962C8B-B14F-4D97-AF65-F5344CB8AC3E}">
        <p14:creationId xmlns:p14="http://schemas.microsoft.com/office/powerpoint/2010/main" val="249438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Are there any software engineers here? (I might get away with</a:t>
            </a:r>
            <a:r>
              <a:rPr lang="en-GB" baseline="0" dirty="0"/>
              <a:t> this!)</a:t>
            </a:r>
          </a:p>
          <a:p>
            <a:endParaRPr lang="en-GB" baseline="0" dirty="0"/>
          </a:p>
          <a:p>
            <a:r>
              <a:rPr lang="en-GB" baseline="0" dirty="0"/>
              <a:t>Has anyone here had to work on some code that is really awful?</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Has anyone here had to work on some code that is awful, but you suspect it started out OK when it was first written?</a:t>
            </a:r>
            <a:endParaRPr lang="en-GB" dirty="0"/>
          </a:p>
          <a:p>
            <a:endParaRPr lang="en-GB" dirty="0"/>
          </a:p>
          <a:p>
            <a:r>
              <a:rPr lang="en-GB" dirty="0"/>
              <a:t>It’s more-or-less OK at the outset, isn’t it?</a:t>
            </a:r>
            <a:r>
              <a:rPr lang="en-GB" baseline="0" dirty="0"/>
              <a:t> But then it dies from a thousand cuts.</a:t>
            </a:r>
          </a:p>
        </p:txBody>
      </p:sp>
      <p:sp>
        <p:nvSpPr>
          <p:cNvPr id="4" name="Slide Number Placeholder 3"/>
          <p:cNvSpPr>
            <a:spLocks noGrp="1"/>
          </p:cNvSpPr>
          <p:nvPr>
            <p:ph type="sldNum" sz="quarter" idx="10"/>
          </p:nvPr>
        </p:nvSpPr>
        <p:spPr/>
        <p:txBody>
          <a:bodyPr/>
          <a:lstStyle/>
          <a:p>
            <a:fld id="{2D2BDF3D-B9C3-4CAE-AD2A-0D3AAAA2F14C}" type="slidenum">
              <a:rPr lang="en-GB" smtClean="0"/>
              <a:t>1</a:t>
            </a:fld>
            <a:endParaRPr lang="en-GB"/>
          </a:p>
        </p:txBody>
      </p:sp>
    </p:spTree>
    <p:extLst>
      <p:ext uri="{BB962C8B-B14F-4D97-AF65-F5344CB8AC3E}">
        <p14:creationId xmlns:p14="http://schemas.microsoft.com/office/powerpoint/2010/main" val="79395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Honourable mention – the “declarative” paradigm. You define the input state, and set the machine going. You do not write statements to be executed in sequence.</a:t>
            </a:r>
          </a:p>
        </p:txBody>
      </p:sp>
      <p:sp>
        <p:nvSpPr>
          <p:cNvPr id="4" name="Slide Number Placeholder 3"/>
          <p:cNvSpPr>
            <a:spLocks noGrp="1"/>
          </p:cNvSpPr>
          <p:nvPr>
            <p:ph type="sldNum" sz="quarter" idx="10"/>
          </p:nvPr>
        </p:nvSpPr>
        <p:spPr/>
        <p:txBody>
          <a:bodyPr/>
          <a:lstStyle/>
          <a:p>
            <a:fld id="{2D2BDF3D-B9C3-4CAE-AD2A-0D3AAAA2F14C}" type="slidenum">
              <a:rPr lang="en-GB" smtClean="0"/>
              <a:t>10</a:t>
            </a:fld>
            <a:endParaRPr lang="en-GB"/>
          </a:p>
        </p:txBody>
      </p:sp>
    </p:spTree>
    <p:extLst>
      <p:ext uri="{BB962C8B-B14F-4D97-AF65-F5344CB8AC3E}">
        <p14:creationId xmlns:p14="http://schemas.microsoft.com/office/powerpoint/2010/main" val="3169309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Functional programming is a subset of declarative programming in which, unlike YAML, you also declare the functions that work on the data.</a:t>
            </a:r>
          </a:p>
          <a:p>
            <a:endParaRPr lang="en-GB" dirty="0"/>
          </a:p>
          <a:p>
            <a:r>
              <a:rPr lang="en-GB" dirty="0"/>
              <a:t>It’s still not about executing statements in order – it’s about mapping input to output.</a:t>
            </a:r>
          </a:p>
          <a:p>
            <a:endParaRPr lang="en-GB" dirty="0"/>
          </a:p>
          <a:p>
            <a:r>
              <a:rPr lang="en-GB" dirty="0"/>
              <a:t>But I won’t go into this because it’s extremely tangential to </a:t>
            </a:r>
            <a:r>
              <a:rPr lang="en-GB" dirty="0" err="1"/>
              <a:t>powershell</a:t>
            </a:r>
            <a:r>
              <a:rPr lang="en-GB" dirty="0"/>
              <a:t>!</a:t>
            </a:r>
          </a:p>
        </p:txBody>
      </p:sp>
      <p:sp>
        <p:nvSpPr>
          <p:cNvPr id="4" name="Slide Number Placeholder 3"/>
          <p:cNvSpPr>
            <a:spLocks noGrp="1"/>
          </p:cNvSpPr>
          <p:nvPr>
            <p:ph type="sldNum" sz="quarter" idx="10"/>
          </p:nvPr>
        </p:nvSpPr>
        <p:spPr/>
        <p:txBody>
          <a:bodyPr/>
          <a:lstStyle/>
          <a:p>
            <a:fld id="{2D2BDF3D-B9C3-4CAE-AD2A-0D3AAAA2F14C}" type="slidenum">
              <a:rPr lang="en-GB" smtClean="0"/>
              <a:t>11</a:t>
            </a:fld>
            <a:endParaRPr lang="en-GB"/>
          </a:p>
        </p:txBody>
      </p:sp>
    </p:spTree>
    <p:extLst>
      <p:ext uri="{BB962C8B-B14F-4D97-AF65-F5344CB8AC3E}">
        <p14:creationId xmlns:p14="http://schemas.microsoft.com/office/powerpoint/2010/main" val="138293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software, you have to model the problems that you want to solve.</a:t>
            </a:r>
          </a:p>
          <a:p>
            <a:endParaRPr lang="en-GB" dirty="0"/>
          </a:p>
          <a:p>
            <a:r>
              <a:rPr lang="en-GB" dirty="0"/>
              <a:t>OOP has become the dominant paradigm for because modelling components as objects with state and behaviour lets you think at a higher level about the problems you need to solve. The code becomes more readable.</a:t>
            </a:r>
          </a:p>
          <a:p>
            <a:endParaRPr lang="en-GB" dirty="0"/>
          </a:p>
          <a:p>
            <a:r>
              <a:rPr lang="en-GB" dirty="0"/>
              <a:t>I’d better explain what “polymorphism” means: it is the idea that you can swap objects to change behaviour. For example, .NET provides a number of </a:t>
            </a:r>
            <a:r>
              <a:rPr lang="en-GB" dirty="0" err="1"/>
              <a:t>StreamReaders</a:t>
            </a:r>
            <a:r>
              <a:rPr lang="en-GB" dirty="0"/>
              <a:t> in the base class library (BCL). You have </a:t>
            </a:r>
            <a:r>
              <a:rPr lang="en-GB" dirty="0" err="1"/>
              <a:t>MemoryStreamReaders</a:t>
            </a:r>
            <a:r>
              <a:rPr lang="en-GB" dirty="0"/>
              <a:t>, </a:t>
            </a:r>
            <a:r>
              <a:rPr lang="en-GB" dirty="0" err="1"/>
              <a:t>FileStreamReaders</a:t>
            </a:r>
            <a:r>
              <a:rPr lang="en-GB" dirty="0"/>
              <a:t>, </a:t>
            </a:r>
            <a:r>
              <a:rPr lang="en-GB" dirty="0" err="1"/>
              <a:t>TcpStreamReaders</a:t>
            </a:r>
            <a:r>
              <a:rPr lang="en-GB" dirty="0"/>
              <a:t>, </a:t>
            </a:r>
            <a:r>
              <a:rPr lang="en-GB" dirty="0" err="1"/>
              <a:t>XmlStreamReaders</a:t>
            </a:r>
            <a:r>
              <a:rPr lang="en-GB" dirty="0"/>
              <a:t>. All of these provide a unified way to get the data.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swap a </a:t>
            </a:r>
            <a:r>
              <a:rPr lang="en-GB" dirty="0" err="1"/>
              <a:t>FileStreamReader</a:t>
            </a:r>
            <a:r>
              <a:rPr lang="en-GB" dirty="0"/>
              <a:t> out for a network protocol </a:t>
            </a:r>
            <a:r>
              <a:rPr lang="en-GB" dirty="0" err="1"/>
              <a:t>streamreader</a:t>
            </a:r>
            <a:r>
              <a:rPr lang="en-GB" dirty="0"/>
              <a:t>, we are changing behaviour using polymorphism.</a:t>
            </a:r>
          </a:p>
          <a:p>
            <a:endParaRPr lang="en-GB" dirty="0"/>
          </a:p>
          <a:p>
            <a:r>
              <a:rPr lang="en-GB" dirty="0"/>
              <a:t>In Java and C#, a requirement for this to work is that all the possible objects implement the same interface. So, if you hold something with that interface type, the actual object could take many forms. Languages like Python and </a:t>
            </a:r>
            <a:r>
              <a:rPr lang="en-GB" dirty="0" err="1"/>
              <a:t>Powershell</a:t>
            </a:r>
            <a:r>
              <a:rPr lang="en-GB" dirty="0"/>
              <a:t> aren’t this strict. </a:t>
            </a:r>
          </a:p>
          <a:p>
            <a:endParaRPr lang="en-GB" dirty="0"/>
          </a:p>
          <a:p>
            <a:r>
              <a:rPr lang="en-GB" dirty="0"/>
              <a:t>I’ll be coming back to this later.</a:t>
            </a:r>
          </a:p>
        </p:txBody>
      </p:sp>
      <p:sp>
        <p:nvSpPr>
          <p:cNvPr id="4" name="Slide Number Placeholder 3"/>
          <p:cNvSpPr>
            <a:spLocks noGrp="1"/>
          </p:cNvSpPr>
          <p:nvPr>
            <p:ph type="sldNum" sz="quarter" idx="10"/>
          </p:nvPr>
        </p:nvSpPr>
        <p:spPr/>
        <p:txBody>
          <a:bodyPr/>
          <a:lstStyle/>
          <a:p>
            <a:fld id="{2D2BDF3D-B9C3-4CAE-AD2A-0D3AAAA2F14C}" type="slidenum">
              <a:rPr lang="en-GB" smtClean="0"/>
              <a:t>12</a:t>
            </a:fld>
            <a:endParaRPr lang="en-GB"/>
          </a:p>
        </p:txBody>
      </p:sp>
    </p:spTree>
    <p:extLst>
      <p:ext uri="{BB962C8B-B14F-4D97-AF65-F5344CB8AC3E}">
        <p14:creationId xmlns:p14="http://schemas.microsoft.com/office/powerpoint/2010/main" val="191897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 the weak typing – you absolutely can blow up your code by trying to do string things to a WMI object, for example. There is no compiler stage in the development process to catch type errors. The best you get is IntelliSense suggestions.</a:t>
            </a:r>
          </a:p>
          <a:p>
            <a:endParaRPr lang="en-GB" dirty="0"/>
          </a:p>
          <a:p>
            <a:r>
              <a:rPr lang="en-GB" dirty="0"/>
              <a:t>You can declare a variable as a particular type – e.g. in </a:t>
            </a:r>
            <a:r>
              <a:rPr lang="en-GB" dirty="0" err="1"/>
              <a:t>param</a:t>
            </a:r>
            <a:r>
              <a:rPr lang="en-GB" dirty="0"/>
              <a:t> blocks – but this is runtime checking and all it means is you get a helpful exception immediately instead of a weird one later.</a:t>
            </a:r>
          </a:p>
          <a:p>
            <a:endParaRPr lang="en-GB" dirty="0"/>
          </a:p>
          <a:p>
            <a:r>
              <a:rPr lang="en-GB" dirty="0"/>
              <a:t>This may be a good time to warn you all that “</a:t>
            </a:r>
            <a:r>
              <a:rPr lang="en-GB" dirty="0" err="1"/>
              <a:t>Powershell</a:t>
            </a:r>
            <a:r>
              <a:rPr lang="en-GB" dirty="0"/>
              <a:t>” and “Software architecture” are not commonly mentioned in the same breath, and that’s because the dynamic nature of them give you less help as a software architect.</a:t>
            </a:r>
          </a:p>
          <a:p>
            <a:endParaRPr lang="en-GB" dirty="0"/>
          </a:p>
          <a:p>
            <a:r>
              <a:rPr lang="en-GB" dirty="0"/>
              <a:t>In fact, I’m giving this talk because there’s been very little written about software engineering in </a:t>
            </a:r>
            <a:r>
              <a:rPr lang="en-GB" dirty="0" err="1"/>
              <a:t>Powershell</a:t>
            </a:r>
            <a:r>
              <a:rPr lang="en-GB" dirty="0"/>
              <a:t>. And some of what I’m going to show you is a bit of a hack, because the language doesn’t naturally support a strongly-defined architecture. I’ve come to believe that </a:t>
            </a:r>
            <a:r>
              <a:rPr lang="en-GB" dirty="0" err="1"/>
              <a:t>Powershell</a:t>
            </a:r>
            <a:r>
              <a:rPr lang="en-GB" dirty="0"/>
              <a:t> is not inherently a good choice for complex projects. The reason we’re sitting here is because </a:t>
            </a:r>
            <a:r>
              <a:rPr lang="en-GB" dirty="0" err="1"/>
              <a:t>Powershell</a:t>
            </a:r>
            <a:r>
              <a:rPr lang="en-GB" dirty="0"/>
              <a:t> works for us and we know it, and one of the reasons for choosing a particular language is whether your team has skills in the language. Therefore, applications are going to get built in </a:t>
            </a:r>
            <a:r>
              <a:rPr lang="en-GB" dirty="0" err="1"/>
              <a:t>Powershell</a:t>
            </a:r>
            <a:r>
              <a:rPr lang="en-GB" dirty="0"/>
              <a:t>, and that’s why I want to get my thoughts out on how to engineer software in it.</a:t>
            </a:r>
          </a:p>
        </p:txBody>
      </p:sp>
      <p:sp>
        <p:nvSpPr>
          <p:cNvPr id="4" name="Slide Number Placeholder 3"/>
          <p:cNvSpPr>
            <a:spLocks noGrp="1"/>
          </p:cNvSpPr>
          <p:nvPr>
            <p:ph type="sldNum" sz="quarter" idx="10"/>
          </p:nvPr>
        </p:nvSpPr>
        <p:spPr/>
        <p:txBody>
          <a:bodyPr/>
          <a:lstStyle/>
          <a:p>
            <a:fld id="{2D2BDF3D-B9C3-4CAE-AD2A-0D3AAAA2F14C}" type="slidenum">
              <a:rPr lang="en-GB" smtClean="0"/>
              <a:t>13</a:t>
            </a:fld>
            <a:endParaRPr lang="en-GB"/>
          </a:p>
        </p:txBody>
      </p:sp>
    </p:spTree>
    <p:extLst>
      <p:ext uri="{BB962C8B-B14F-4D97-AF65-F5344CB8AC3E}">
        <p14:creationId xmlns:p14="http://schemas.microsoft.com/office/powerpoint/2010/main" val="136208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Software Engineering is a profession that is primarily concerned with change.</a:t>
            </a:r>
          </a:p>
          <a:p>
            <a:pPr rtl="0" fontAlgn="ct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acquisitions</a:t>
            </a:r>
          </a:p>
          <a:p>
            <a:pPr marL="171450" indent="-171450" rtl="0" fontAlgn="ctr">
              <a:buFontTx/>
              <a:buChar char="-"/>
            </a:pPr>
            <a:r>
              <a:rPr lang="en-GB" sz="1200" kern="1200" dirty="0">
                <a:solidFill>
                  <a:schemeClr val="tx1"/>
                </a:solidFill>
                <a:effectLst/>
                <a:latin typeface="+mn-lt"/>
                <a:ea typeface="+mn-ea"/>
                <a:cs typeface="+mn-cs"/>
              </a:rPr>
              <a:t>Regulatory change, business process</a:t>
            </a:r>
            <a:r>
              <a:rPr lang="en-GB" sz="1200" kern="1200" baseline="0" dirty="0">
                <a:solidFill>
                  <a:schemeClr val="tx1"/>
                </a:solidFill>
                <a:effectLst/>
                <a:latin typeface="+mn-lt"/>
                <a:ea typeface="+mn-ea"/>
                <a:cs typeface="+mn-cs"/>
              </a:rPr>
              <a:t> change</a:t>
            </a: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apps</a:t>
            </a:r>
            <a:r>
              <a:rPr lang="en-GB" sz="1200" kern="1200" baseline="0" dirty="0">
                <a:solidFill>
                  <a:schemeClr val="tx1"/>
                </a:solidFill>
                <a:effectLst/>
                <a:latin typeface="+mn-lt"/>
                <a:ea typeface="+mn-ea"/>
                <a:cs typeface="+mn-cs"/>
              </a:rPr>
              <a:t> and </a:t>
            </a:r>
            <a:r>
              <a:rPr lang="en-GB" sz="1200" kern="1200" dirty="0">
                <a:solidFill>
                  <a:schemeClr val="tx1"/>
                </a:solidFill>
                <a:effectLst/>
                <a:latin typeface="+mn-lt"/>
                <a:ea typeface="+mn-ea"/>
                <a:cs typeface="+mn-cs"/>
              </a:rPr>
              <a:t>providers</a:t>
            </a:r>
          </a:p>
          <a:p>
            <a:pPr marL="171450" indent="-171450" rtl="0" fontAlgn="ctr">
              <a:buFontTx/>
              <a:buChar char="-"/>
            </a:pPr>
            <a:endParaRPr lang="en-GB" sz="1200" kern="1200" dirty="0">
              <a:solidFill>
                <a:schemeClr val="tx1"/>
              </a:solidFill>
              <a:effectLst/>
              <a:latin typeface="+mn-lt"/>
              <a:ea typeface="+mn-ea"/>
              <a:cs typeface="+mn-cs"/>
            </a:endParaRPr>
          </a:p>
          <a:p>
            <a:pPr rtl="0" fontAlgn="ctr"/>
            <a:r>
              <a:rPr lang="en-GB" sz="1200" kern="1200" dirty="0">
                <a:solidFill>
                  <a:schemeClr val="tx1"/>
                </a:solidFill>
                <a:effectLst/>
                <a:latin typeface="+mn-lt"/>
                <a:ea typeface="+mn-ea"/>
                <a:cs typeface="+mn-cs"/>
              </a:rPr>
              <a:t>If you’re a developer, you</a:t>
            </a:r>
            <a:r>
              <a:rPr lang="en-GB" sz="1200" kern="1200" baseline="0" dirty="0">
                <a:solidFill>
                  <a:schemeClr val="tx1"/>
                </a:solidFill>
                <a:effectLst/>
                <a:latin typeface="+mn-lt"/>
                <a:ea typeface="+mn-ea"/>
                <a:cs typeface="+mn-cs"/>
              </a:rPr>
              <a:t> can write something that works – but an engineer has to write something that is also evolvable</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a:t>
            </a:r>
            <a:r>
              <a:rPr lang="en-GB" sz="1200" kern="1200" baseline="0" dirty="0" err="1">
                <a:solidFill>
                  <a:schemeClr val="tx1"/>
                </a:solidFill>
                <a:effectLst/>
                <a:latin typeface="+mn-lt"/>
                <a:ea typeface="+mn-ea"/>
                <a:cs typeface="+mn-cs"/>
              </a:rPr>
              <a:t>Evolvability</a:t>
            </a:r>
            <a:r>
              <a:rPr lang="en-GB" sz="1200" kern="1200" baseline="0" dirty="0">
                <a:solidFill>
                  <a:schemeClr val="tx1"/>
                </a:solidFill>
                <a:effectLst/>
                <a:latin typeface="+mn-lt"/>
                <a:ea typeface="+mn-ea"/>
                <a:cs typeface="+mn-cs"/>
              </a:rPr>
              <a:t>” implies more direction than just “change” – it suggests that you have an architecture at the beginning and, two or three years on, you still have an architecture. It may not be the same architecture, but there is still coherence to the product.</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If we are writing projects of some size and we do not concern ourselves with the practice of SE, we are in danger of ending up, either initially or after a few years’ worth of change, with spaghetti code, where further change becomes expensive and demoralising.</a:t>
            </a:r>
          </a:p>
        </p:txBody>
      </p:sp>
      <p:sp>
        <p:nvSpPr>
          <p:cNvPr id="4" name="Slide Number Placeholder 3"/>
          <p:cNvSpPr>
            <a:spLocks noGrp="1"/>
          </p:cNvSpPr>
          <p:nvPr>
            <p:ph type="sldNum" sz="quarter" idx="10"/>
          </p:nvPr>
        </p:nvSpPr>
        <p:spPr/>
        <p:txBody>
          <a:bodyPr/>
          <a:lstStyle/>
          <a:p>
            <a:fld id="{2D2BDF3D-B9C3-4CAE-AD2A-0D3AAAA2F14C}" type="slidenum">
              <a:rPr lang="en-GB" smtClean="0"/>
              <a:t>14</a:t>
            </a:fld>
            <a:endParaRPr lang="en-GB"/>
          </a:p>
        </p:txBody>
      </p:sp>
    </p:spTree>
    <p:extLst>
      <p:ext uri="{BB962C8B-B14F-4D97-AF65-F5344CB8AC3E}">
        <p14:creationId xmlns:p14="http://schemas.microsoft.com/office/powerpoint/2010/main" val="203270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16</a:t>
            </a:fld>
            <a:endParaRPr lang="en-GB"/>
          </a:p>
        </p:txBody>
      </p:sp>
    </p:spTree>
    <p:extLst>
      <p:ext uri="{BB962C8B-B14F-4D97-AF65-F5344CB8AC3E}">
        <p14:creationId xmlns:p14="http://schemas.microsoft.com/office/powerpoint/2010/main" val="394034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need to separate the code that access </a:t>
            </a:r>
            <a:r>
              <a:rPr lang="en-GB" dirty="0" err="1"/>
              <a:t>Github</a:t>
            </a:r>
            <a:r>
              <a:rPr lang="en-GB" dirty="0"/>
              <a:t> from the code that understands and formats module dependencies.</a:t>
            </a:r>
          </a:p>
          <a:p>
            <a:endParaRPr lang="en-GB" dirty="0"/>
          </a:p>
          <a:p>
            <a:r>
              <a:rPr lang="en-GB" dirty="0"/>
              <a:t>&lt;cut</a:t>
            </a:r>
            <a:r>
              <a:rPr lang="en-GB" baseline="0" dirty="0"/>
              <a:t> to Code showing simplified current solution&gt;</a:t>
            </a:r>
          </a:p>
          <a:p>
            <a:endParaRPr lang="en-GB" baseline="0" dirty="0"/>
          </a:p>
          <a:p>
            <a:r>
              <a:rPr lang="en-GB" baseline="0" dirty="0"/>
              <a:t>At the moment, we’re not really modelling the dependency. We’re just running loops, and invoking </a:t>
            </a:r>
            <a:r>
              <a:rPr lang="en-GB" baseline="0" dirty="0" err="1"/>
              <a:t>Github</a:t>
            </a:r>
            <a:r>
              <a:rPr lang="en-GB" baseline="0" dirty="0"/>
              <a:t> in the loops.</a:t>
            </a:r>
          </a:p>
          <a:p>
            <a:endParaRPr lang="en-GB" baseline="0" dirty="0"/>
          </a:p>
          <a:p>
            <a:r>
              <a:rPr lang="en-GB" baseline="0" dirty="0"/>
              <a:t>To make our code concise in OOP, we should make it reflect the problem we’re modelling. Straightaway we can see that recursion is a better fit for working with a tree than looping, if we want to work in a procedural fashion.</a:t>
            </a:r>
          </a:p>
          <a:p>
            <a:endParaRPr lang="en-GB" baseline="0" dirty="0"/>
          </a:p>
          <a:p>
            <a:r>
              <a:rPr lang="en-GB" baseline="0" dirty="0"/>
              <a:t>But we can do better with OOP. What is a tree?</a:t>
            </a:r>
          </a:p>
          <a:p>
            <a:endParaRPr lang="en-GB" baseline="0" dirty="0"/>
          </a:p>
          <a:p>
            <a:pPr marL="171450" indent="-171450">
              <a:buFontTx/>
              <a:buChar char="-"/>
            </a:pPr>
            <a:r>
              <a:rPr lang="en-GB" baseline="0" dirty="0"/>
              <a:t>It’s a collection of nodes</a:t>
            </a:r>
          </a:p>
          <a:p>
            <a:pPr marL="171450" indent="-171450">
              <a:buFontTx/>
              <a:buChar char="-"/>
            </a:pPr>
            <a:r>
              <a:rPr lang="en-GB" baseline="0" dirty="0"/>
              <a:t>With a directional relationship</a:t>
            </a:r>
          </a:p>
          <a:p>
            <a:pPr marL="171450" indent="-171450">
              <a:buFontTx/>
              <a:buChar char="-"/>
            </a:pPr>
            <a:endParaRPr lang="en-GB" baseline="0" dirty="0"/>
          </a:p>
          <a:p>
            <a:pPr marL="0" indent="0">
              <a:buFontTx/>
              <a:buNone/>
            </a:pPr>
            <a:r>
              <a:rPr lang="en-GB" baseline="0" dirty="0"/>
              <a:t>In module dependencies, there’s no distinction between branch and leaf nodes. So every node is the same class of object.</a:t>
            </a:r>
          </a:p>
          <a:p>
            <a:pPr marL="0" indent="0">
              <a:buFontTx/>
              <a:buNone/>
            </a:pPr>
            <a:endParaRPr lang="en-GB" baseline="0" dirty="0"/>
          </a:p>
          <a:p>
            <a:pPr marL="0" indent="0">
              <a:buFontTx/>
              <a:buNone/>
            </a:pPr>
            <a:r>
              <a:rPr lang="en-GB" baseline="0" dirty="0"/>
              <a:t>Every node represents a module and has one parent (or none for the first module) and one, none or many children. So we’re going to represent the module, and then add a single object reference to the parent, and a list of references to the children, and these references are going to be of the same type as the object itself.</a:t>
            </a:r>
          </a:p>
          <a:p>
            <a:pPr marL="0" indent="0">
              <a:buFontTx/>
              <a:buNone/>
            </a:pPr>
            <a:endParaRPr lang="en-GB" baseline="0" dirty="0"/>
          </a:p>
          <a:p>
            <a:pPr marL="0" indent="0">
              <a:buFontTx/>
              <a:buNone/>
            </a:pPr>
            <a:r>
              <a:rPr lang="en-GB" baseline="0" dirty="0"/>
              <a:t>And we are going to follow the </a:t>
            </a:r>
            <a:r>
              <a:rPr lang="en-GB" baseline="0" dirty="0" err="1"/>
              <a:t>Liskov</a:t>
            </a:r>
            <a:r>
              <a:rPr lang="en-GB" baseline="0" dirty="0"/>
              <a:t> Substitution Principle…</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17</a:t>
            </a:fld>
            <a:endParaRPr lang="en-GB"/>
          </a:p>
        </p:txBody>
      </p:sp>
    </p:spTree>
    <p:extLst>
      <p:ext uri="{BB962C8B-B14F-4D97-AF65-F5344CB8AC3E}">
        <p14:creationId xmlns:p14="http://schemas.microsoft.com/office/powerpoint/2010/main" val="3894526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going to extend an existing class. This means that we can </a:t>
            </a:r>
            <a:r>
              <a:rPr lang="en-GB" baseline="0" dirty="0"/>
              <a:t>do all the same things with our new tree that we might do with that existing class, so let’s pick a useful class to extend.</a:t>
            </a:r>
          </a:p>
          <a:p>
            <a:endParaRPr lang="en-GB" baseline="0" dirty="0"/>
          </a:p>
          <a:p>
            <a:r>
              <a:rPr lang="en-GB" baseline="0" dirty="0"/>
              <a:t>What existing class shall we use?</a:t>
            </a:r>
          </a:p>
          <a:p>
            <a:r>
              <a:rPr lang="en-GB" baseline="0" dirty="0"/>
              <a:t>_</a:t>
            </a:r>
            <a:r>
              <a:rPr lang="en-GB" baseline="0" dirty="0" err="1"/>
              <a:t>PSModuleInfo</a:t>
            </a:r>
            <a:r>
              <a:rPr lang="en-GB" baseline="0" dirty="0"/>
              <a:t>_?</a:t>
            </a:r>
          </a:p>
          <a:p>
            <a:r>
              <a:rPr lang="en-GB" baseline="0" dirty="0"/>
              <a:t>Possibly, but I’ve settled on a </a:t>
            </a:r>
            <a:r>
              <a:rPr lang="en-GB" baseline="0" dirty="0" err="1"/>
              <a:t>ModuleSpecification</a:t>
            </a:r>
            <a:r>
              <a:rPr lang="en-GB" baseline="0" dirty="0"/>
              <a:t> object.</a:t>
            </a:r>
          </a:p>
          <a:p>
            <a:endParaRPr lang="en-GB" baseline="0" dirty="0"/>
          </a:p>
          <a:p>
            <a:r>
              <a:rPr lang="en-GB" baseline="0" dirty="0" err="1"/>
              <a:t>ModuleSpecification</a:t>
            </a:r>
            <a:r>
              <a:rPr lang="en-GB" baseline="0" dirty="0"/>
              <a:t> is the native object of psd1 files. Where you have a </a:t>
            </a:r>
            <a:r>
              <a:rPr lang="en-GB" baseline="0" dirty="0" err="1"/>
              <a:t>RequiredModules</a:t>
            </a:r>
            <a:r>
              <a:rPr lang="en-GB" baseline="0" dirty="0"/>
              <a:t> property containing a string name or a </a:t>
            </a:r>
            <a:r>
              <a:rPr lang="en-GB" baseline="0" dirty="0" err="1"/>
              <a:t>hashtable</a:t>
            </a:r>
            <a:r>
              <a:rPr lang="en-GB" baseline="0" dirty="0"/>
              <a:t> spec, the </a:t>
            </a:r>
            <a:r>
              <a:rPr lang="en-GB" baseline="0" dirty="0" err="1"/>
              <a:t>powershell</a:t>
            </a:r>
            <a:r>
              <a:rPr lang="en-GB" baseline="0" dirty="0"/>
              <a:t> engine converts those to </a:t>
            </a:r>
            <a:r>
              <a:rPr lang="en-GB" baseline="0" dirty="0" err="1"/>
              <a:t>ModuleSpecification</a:t>
            </a:r>
            <a:r>
              <a:rPr lang="en-GB" baseline="0" dirty="0"/>
              <a:t>. </a:t>
            </a:r>
          </a:p>
          <a:p>
            <a:endParaRPr lang="en-GB" baseline="0" dirty="0"/>
          </a:p>
          <a:p>
            <a:r>
              <a:rPr lang="en-GB" baseline="0" dirty="0"/>
              <a:t>&lt;Cut to code showing class </a:t>
            </a:r>
            <a:r>
              <a:rPr lang="en-GB" baseline="0" dirty="0" err="1"/>
              <a:t>def</a:t>
            </a:r>
            <a:r>
              <a:rPr lang="en-GB" baseline="0" dirty="0"/>
              <a:t> for </a:t>
            </a:r>
            <a:r>
              <a:rPr lang="en-GB" baseline="0" dirty="0" err="1"/>
              <a:t>ModuleSpecification</a:t>
            </a:r>
            <a:r>
              <a:rPr lang="en-GB" baseline="0" dirty="0"/>
              <a:t>&gt;</a:t>
            </a:r>
          </a:p>
          <a:p>
            <a:endParaRPr lang="en-GB" baseline="0" dirty="0"/>
          </a:p>
          <a:p>
            <a:r>
              <a:rPr lang="en-GB" baseline="0" dirty="0"/>
              <a:t>It defines:</a:t>
            </a:r>
          </a:p>
          <a:p>
            <a:pPr marL="171450" indent="-171450">
              <a:buFontTx/>
              <a:buChar char="-"/>
            </a:pPr>
            <a:r>
              <a:rPr lang="en-GB" baseline="0" dirty="0"/>
              <a:t>Name</a:t>
            </a:r>
          </a:p>
          <a:p>
            <a:pPr marL="171450" indent="-171450">
              <a:buFontTx/>
              <a:buChar char="-"/>
            </a:pPr>
            <a:r>
              <a:rPr lang="en-GB" baseline="0" dirty="0" err="1"/>
              <a:t>Guid</a:t>
            </a:r>
            <a:endParaRPr lang="en-GB" baseline="0" dirty="0"/>
          </a:p>
          <a:p>
            <a:pPr marL="171450" indent="-171450">
              <a:buFontTx/>
              <a:buChar char="-"/>
            </a:pPr>
            <a:r>
              <a:rPr lang="en-GB" baseline="0" dirty="0"/>
              <a:t>Version info</a:t>
            </a:r>
          </a:p>
          <a:p>
            <a:pPr marL="0" indent="0">
              <a:buFontTx/>
              <a:buNone/>
            </a:pPr>
            <a:endParaRPr lang="en-GB" baseline="0" dirty="0"/>
          </a:p>
          <a:p>
            <a:r>
              <a:rPr lang="en-GB" baseline="0" dirty="0"/>
              <a:t>So that’s our starting point.</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Leading to our next principle: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19</a:t>
            </a:fld>
            <a:endParaRPr lang="en-GB"/>
          </a:p>
        </p:txBody>
      </p:sp>
    </p:spTree>
    <p:extLst>
      <p:ext uri="{BB962C8B-B14F-4D97-AF65-F5344CB8AC3E}">
        <p14:creationId xmlns:p14="http://schemas.microsoft.com/office/powerpoint/2010/main" val="3787202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a:t>
            </a:r>
            <a:r>
              <a:rPr lang="en-GB" dirty="0" err="1"/>
              <a:t>ModuleFetcher</a:t>
            </a:r>
            <a:r>
              <a:rPr lang="en-GB" dirty="0"/>
              <a:t> base class defines an interface, that means that we always can rely on the Fetch()</a:t>
            </a:r>
            <a:r>
              <a:rPr lang="en-GB" baseline="0" dirty="0"/>
              <a:t> method.</a:t>
            </a:r>
          </a:p>
          <a:p>
            <a:endParaRPr lang="en-GB" baseline="0" dirty="0"/>
          </a:p>
          <a:p>
            <a:r>
              <a:rPr lang="en-GB" baseline="0" dirty="0"/>
              <a:t>We have gained a lot of freedom to change this object (Get-</a:t>
            </a:r>
            <a:r>
              <a:rPr lang="en-GB" baseline="0" dirty="0" err="1"/>
              <a:t>ModuleDependency</a:t>
            </a:r>
            <a:r>
              <a:rPr lang="en-GB" baseline="0" dirty="0"/>
              <a:t>). We assessed what might change, and structured the code to make that change easy.</a:t>
            </a:r>
          </a:p>
          <a:p>
            <a:endParaRPr lang="en-GB" baseline="0" dirty="0"/>
          </a:p>
          <a:p>
            <a:r>
              <a:rPr lang="en-GB" baseline="0" dirty="0"/>
              <a:t>But there’s still a slight problem!</a:t>
            </a:r>
          </a:p>
          <a:p>
            <a:endParaRPr lang="en-GB" baseline="0" dirty="0"/>
          </a:p>
          <a:p>
            <a:r>
              <a:rPr lang="en-GB" baseline="0" dirty="0"/>
              <a:t>Change switch if/else to if/</a:t>
            </a:r>
            <a:r>
              <a:rPr lang="en-GB" baseline="0" dirty="0" err="1"/>
              <a:t>elseif</a:t>
            </a:r>
            <a:r>
              <a:rPr lang="en-GB" baseline="0" dirty="0"/>
              <a:t>/else {throw </a:t>
            </a:r>
            <a:r>
              <a:rPr lang="en-GB" baseline="0" dirty="0" err="1"/>
              <a:t>NotImplemented</a:t>
            </a:r>
            <a:r>
              <a:rPr lang="en-GB" baseline="0" dirty="0"/>
              <a:t>}</a:t>
            </a:r>
          </a:p>
          <a:p>
            <a:endParaRPr lang="en-GB" baseline="0" dirty="0"/>
          </a:p>
          <a:p>
            <a:r>
              <a:rPr lang="en-GB" baseline="0" dirty="0"/>
              <a:t>This object still controls what strategies we can use. The control is not with the client. To be fair it is not difficult to change a Powershell function, but it would be nice to be able to swap in behaviour without making any changes at all. So we are going to use Dependency Injection.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20</a:t>
            </a:fld>
            <a:endParaRPr lang="en-GB"/>
          </a:p>
        </p:txBody>
      </p:sp>
    </p:spTree>
    <p:extLst>
      <p:ext uri="{BB962C8B-B14F-4D97-AF65-F5344CB8AC3E}">
        <p14:creationId xmlns:p14="http://schemas.microsoft.com/office/powerpoint/2010/main" val="3044312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a:t>
            </a:r>
            <a:r>
              <a:rPr lang="en-GB" dirty="0" err="1"/>
              <a:t>ModuleDependency</a:t>
            </a:r>
            <a:r>
              <a:rPr lang="en-GB" dirty="0"/>
              <a:t> now takes </a:t>
            </a:r>
            <a:r>
              <a:rPr lang="en-GB" dirty="0" err="1"/>
              <a:t>ModuleFetcher</a:t>
            </a:r>
            <a:r>
              <a:rPr lang="en-GB" dirty="0"/>
              <a:t> as parameter. Abolish switches.</a:t>
            </a:r>
          </a:p>
          <a:p>
            <a:endParaRPr lang="en-GB" dirty="0"/>
          </a:p>
          <a:p>
            <a:r>
              <a:rPr lang="en-GB" dirty="0"/>
              <a:t>We now can pass in a mock or a real module</a:t>
            </a:r>
            <a:r>
              <a:rPr lang="en-GB" baseline="0" dirty="0"/>
              <a:t> fetcher, and we have complete freedom to implement a </a:t>
            </a:r>
            <a:r>
              <a:rPr lang="en-GB" baseline="0" dirty="0" err="1"/>
              <a:t>github</a:t>
            </a:r>
            <a:r>
              <a:rPr lang="en-GB" baseline="0" dirty="0"/>
              <a:t> module fetcher.</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pause before we do that,</a:t>
            </a:r>
            <a:r>
              <a:rPr lang="en-GB" baseline="0" dirty="0"/>
              <a:t> because we’re not at Minimum Viable Product yet. We need to i</a:t>
            </a:r>
            <a:r>
              <a:rPr lang="en-GB" dirty="0"/>
              <a:t>mplement .Import().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Oh noes! It doesn’t work! Why is that? Version mismatch. One of our module</a:t>
            </a:r>
            <a:r>
              <a:rPr lang="en-GB" baseline="0" dirty="0"/>
              <a:t> requirements is version pinned, and we have imported a higher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Implement Equals()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Now we can tell when a </a:t>
            </a:r>
            <a:r>
              <a:rPr lang="en-GB" baseline="0" dirty="0" err="1"/>
              <a:t>modulespec</a:t>
            </a:r>
            <a:r>
              <a:rPr lang="en-GB" baseline="0" dirty="0"/>
              <a:t> we’ve found really meets our spec. But we need to work with </a:t>
            </a:r>
            <a:r>
              <a:rPr lang="en-GB" baseline="0" dirty="0" err="1"/>
              <a:t>PSModuleInfo</a:t>
            </a:r>
            <a:r>
              <a:rPr lang="en-GB"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a:t>ModuleSpecification</a:t>
            </a:r>
            <a:r>
              <a:rPr lang="en-GB" baseline="0" dirty="0"/>
              <a:t> is also possible to access from a </a:t>
            </a:r>
            <a:r>
              <a:rPr lang="en-GB" baseline="0" dirty="0" err="1"/>
              <a:t>PSModuleInfo</a:t>
            </a:r>
            <a:r>
              <a:rPr lang="en-GB" baseline="0" dirty="0"/>
              <a:t> object. However, it’s not a public property. So we are going to need to use reflection to access that private data. This breaks our first principle, which was? </a:t>
            </a:r>
            <a:r>
              <a:rPr lang="en-GB" dirty="0"/>
              <a:t>Code to an interface, not an implementation. So our next principle is…</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21</a:t>
            </a:fld>
            <a:endParaRPr lang="en-GB"/>
          </a:p>
        </p:txBody>
      </p:sp>
    </p:spTree>
    <p:extLst>
      <p:ext uri="{BB962C8B-B14F-4D97-AF65-F5344CB8AC3E}">
        <p14:creationId xmlns:p14="http://schemas.microsoft.com/office/powerpoint/2010/main" val="98443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PAUSE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profession of SE is primarily concerned with change.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a:t>
            </a:fld>
            <a:endParaRPr lang="en-GB"/>
          </a:p>
        </p:txBody>
      </p:sp>
    </p:spTree>
    <p:extLst>
      <p:ext uri="{BB962C8B-B14F-4D97-AF65-F5344CB8AC3E}">
        <p14:creationId xmlns:p14="http://schemas.microsoft.com/office/powerpoint/2010/main" val="21824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22</a:t>
            </a:fld>
            <a:endParaRPr lang="en-GB"/>
          </a:p>
        </p:txBody>
      </p:sp>
    </p:spTree>
    <p:extLst>
      <p:ext uri="{BB962C8B-B14F-4D97-AF65-F5344CB8AC3E}">
        <p14:creationId xmlns:p14="http://schemas.microsoft.com/office/powerpoint/2010/main" val="3042477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finance team is starting to get aggressive about stripping </a:t>
            </a:r>
            <a:r>
              <a:rPr lang="en-GB" dirty="0" err="1"/>
              <a:t>Github</a:t>
            </a:r>
            <a:r>
              <a:rPr lang="en-GB" dirty="0"/>
              <a:t> licenses away. Our users complain that they can no longer download our modules.</a:t>
            </a:r>
          </a:p>
          <a:p>
            <a:endParaRPr lang="en-GB" dirty="0"/>
          </a:p>
          <a:p>
            <a:r>
              <a:rPr lang="en-GB" dirty="0"/>
              <a:t>We would like to move to </a:t>
            </a:r>
            <a:r>
              <a:rPr lang="en-GB" dirty="0" err="1"/>
              <a:t>nuget</a:t>
            </a:r>
            <a:r>
              <a:rPr lang="en-GB" dirty="0"/>
              <a:t> for module</a:t>
            </a:r>
            <a:r>
              <a:rPr lang="en-GB" baseline="0" dirty="0"/>
              <a:t> distribution, but we can’t, because we would have to throw out our solutions.</a:t>
            </a:r>
          </a:p>
          <a:p>
            <a:endParaRPr lang="en-GB" baseline="0" dirty="0"/>
          </a:p>
          <a:p>
            <a:r>
              <a:rPr lang="en-GB" baseline="0" dirty="0"/>
              <a:t>The change is too expensive.</a:t>
            </a:r>
          </a:p>
          <a:p>
            <a:endParaRPr lang="en-GB" baseline="0" dirty="0"/>
          </a:p>
          <a:p>
            <a:r>
              <a:rPr lang="en-GB" baseline="0" dirty="0"/>
              <a:t>We need a solution that works with </a:t>
            </a:r>
            <a:r>
              <a:rPr lang="en-GB" baseline="0" dirty="0" err="1"/>
              <a:t>Github</a:t>
            </a:r>
            <a:r>
              <a:rPr lang="en-GB" baseline="0" dirty="0"/>
              <a:t> or with </a:t>
            </a:r>
            <a:r>
              <a:rPr lang="en-GB" baseline="0" dirty="0" err="1"/>
              <a:t>Artifactory</a:t>
            </a:r>
            <a:r>
              <a:rPr lang="en-GB" baseline="0" dirty="0"/>
              <a:t>, and that works to download modules, get the import order, and display it.</a:t>
            </a:r>
          </a:p>
          <a:p>
            <a:endParaRPr lang="en-GB" baseline="0" dirty="0"/>
          </a:p>
          <a:p>
            <a:r>
              <a:rPr lang="en-GB" baseline="0" dirty="0"/>
              <a:t>The slide says “refactoring” but, to be honest, we’re going to completely rewrite and just change the client code. But our goal is to have one solution that works in </a:t>
            </a:r>
            <a:r>
              <a:rPr lang="en-GB" baseline="0" dirty="0" err="1"/>
              <a:t>Github</a:t>
            </a:r>
            <a:r>
              <a:rPr lang="en-GB" baseline="0" dirty="0"/>
              <a:t>, then we’re going to make it support </a:t>
            </a:r>
            <a:r>
              <a:rPr lang="en-GB" baseline="0" dirty="0" err="1"/>
              <a:t>nuget</a:t>
            </a:r>
            <a:r>
              <a:rPr lang="en-GB" baseline="0" dirty="0"/>
              <a:t> as well.</a:t>
            </a:r>
          </a:p>
          <a:p>
            <a:endParaRPr lang="en-GB" baseline="0" dirty="0"/>
          </a:p>
          <a:p>
            <a:r>
              <a:rPr lang="en-GB" baseline="0" dirty="0"/>
              <a:t>To achieve this, we’re going to follow the principle of Separation Of Concerns.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23</a:t>
            </a:fld>
            <a:endParaRPr lang="en-GB"/>
          </a:p>
        </p:txBody>
      </p:sp>
    </p:spTree>
    <p:extLst>
      <p:ext uri="{BB962C8B-B14F-4D97-AF65-F5344CB8AC3E}">
        <p14:creationId xmlns:p14="http://schemas.microsoft.com/office/powerpoint/2010/main" val="44506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24</a:t>
            </a:fld>
            <a:endParaRPr lang="en-GB"/>
          </a:p>
        </p:txBody>
      </p:sp>
    </p:spTree>
    <p:extLst>
      <p:ext uri="{BB962C8B-B14F-4D97-AF65-F5344CB8AC3E}">
        <p14:creationId xmlns:p14="http://schemas.microsoft.com/office/powerpoint/2010/main" val="1156938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25</a:t>
            </a:fld>
            <a:endParaRPr lang="en-GB"/>
          </a:p>
        </p:txBody>
      </p:sp>
    </p:spTree>
    <p:extLst>
      <p:ext uri="{BB962C8B-B14F-4D97-AF65-F5344CB8AC3E}">
        <p14:creationId xmlns:p14="http://schemas.microsoft.com/office/powerpoint/2010/main" val="1351185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26</a:t>
            </a:fld>
            <a:endParaRPr lang="en-GB"/>
          </a:p>
        </p:txBody>
      </p:sp>
    </p:spTree>
    <p:extLst>
      <p:ext uri="{BB962C8B-B14F-4D97-AF65-F5344CB8AC3E}">
        <p14:creationId xmlns:p14="http://schemas.microsoft.com/office/powerpoint/2010/main" val="2915237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alter the functionality you’re arguably implementing the Decorator pattern, not the Proxy pattern.</a:t>
            </a:r>
          </a:p>
        </p:txBody>
      </p:sp>
      <p:sp>
        <p:nvSpPr>
          <p:cNvPr id="4" name="Slide Number Placeholder 3"/>
          <p:cNvSpPr>
            <a:spLocks noGrp="1"/>
          </p:cNvSpPr>
          <p:nvPr>
            <p:ph type="sldNum" sz="quarter" idx="5"/>
          </p:nvPr>
        </p:nvSpPr>
        <p:spPr/>
        <p:txBody>
          <a:bodyPr/>
          <a:lstStyle/>
          <a:p>
            <a:fld id="{2D2BDF3D-B9C3-4CAE-AD2A-0D3AAAA2F14C}" type="slidenum">
              <a:rPr lang="en-GB" smtClean="0"/>
              <a:t>28</a:t>
            </a:fld>
            <a:endParaRPr lang="en-GB"/>
          </a:p>
        </p:txBody>
      </p:sp>
    </p:spTree>
    <p:extLst>
      <p:ext uri="{BB962C8B-B14F-4D97-AF65-F5344CB8AC3E}">
        <p14:creationId xmlns:p14="http://schemas.microsoft.com/office/powerpoint/2010/main" val="481126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pattern includes:</a:t>
            </a:r>
          </a:p>
          <a:p>
            <a:pPr marL="171450" indent="-171450">
              <a:buFontTx/>
              <a:buChar char="-"/>
            </a:pPr>
            <a:r>
              <a:rPr lang="en-GB" dirty="0"/>
              <a:t>A way to get the current item</a:t>
            </a:r>
          </a:p>
          <a:p>
            <a:pPr marL="171450" indent="-171450">
              <a:buFontTx/>
              <a:buChar char="-"/>
            </a:pPr>
            <a:r>
              <a:rPr lang="en-GB" dirty="0"/>
              <a:t>A way to move to the next item</a:t>
            </a:r>
          </a:p>
          <a:p>
            <a:pPr marL="171450" indent="-171450">
              <a:buFontTx/>
              <a:buChar char="-"/>
            </a:pPr>
            <a:r>
              <a:rPr lang="en-GB" dirty="0"/>
              <a:t>A test whether there are any more items left to go</a:t>
            </a:r>
          </a:p>
        </p:txBody>
      </p:sp>
      <p:sp>
        <p:nvSpPr>
          <p:cNvPr id="4" name="Slide Number Placeholder 3"/>
          <p:cNvSpPr>
            <a:spLocks noGrp="1"/>
          </p:cNvSpPr>
          <p:nvPr>
            <p:ph type="sldNum" sz="quarter" idx="5"/>
          </p:nvPr>
        </p:nvSpPr>
        <p:spPr/>
        <p:txBody>
          <a:bodyPr/>
          <a:lstStyle/>
          <a:p>
            <a:fld id="{2D2BDF3D-B9C3-4CAE-AD2A-0D3AAAA2F14C}" type="slidenum">
              <a:rPr lang="en-GB" smtClean="0"/>
              <a:t>29</a:t>
            </a:fld>
            <a:endParaRPr lang="en-GB"/>
          </a:p>
        </p:txBody>
      </p:sp>
    </p:spTree>
    <p:extLst>
      <p:ext uri="{BB962C8B-B14F-4D97-AF65-F5344CB8AC3E}">
        <p14:creationId xmlns:p14="http://schemas.microsoft.com/office/powerpoint/2010/main" val="1252638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Don’t be too rigid about adhering to principles or using patterns.</a:t>
            </a:r>
          </a:p>
        </p:txBody>
      </p:sp>
      <p:sp>
        <p:nvSpPr>
          <p:cNvPr id="4" name="Slide Number Placeholder 3"/>
          <p:cNvSpPr>
            <a:spLocks noGrp="1"/>
          </p:cNvSpPr>
          <p:nvPr>
            <p:ph type="sldNum" sz="quarter" idx="10"/>
          </p:nvPr>
        </p:nvSpPr>
        <p:spPr/>
        <p:txBody>
          <a:bodyPr/>
          <a:lstStyle/>
          <a:p>
            <a:fld id="{2D2BDF3D-B9C3-4CAE-AD2A-0D3AAAA2F14C}" type="slidenum">
              <a:rPr lang="en-GB" smtClean="0"/>
              <a:t>31</a:t>
            </a:fld>
            <a:endParaRPr lang="en-GB"/>
          </a:p>
        </p:txBody>
      </p:sp>
    </p:spTree>
    <p:extLst>
      <p:ext uri="{BB962C8B-B14F-4D97-AF65-F5344CB8AC3E}">
        <p14:creationId xmlns:p14="http://schemas.microsoft.com/office/powerpoint/2010/main" val="4077087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BDF3D-B9C3-4CAE-AD2A-0D3AAAA2F14C}" type="slidenum">
              <a:rPr lang="en-GB" smtClean="0"/>
              <a:t>32</a:t>
            </a:fld>
            <a:endParaRPr lang="en-GB"/>
          </a:p>
        </p:txBody>
      </p:sp>
    </p:spTree>
    <p:extLst>
      <p:ext uri="{BB962C8B-B14F-4D97-AF65-F5344CB8AC3E}">
        <p14:creationId xmlns:p14="http://schemas.microsoft.com/office/powerpoint/2010/main" val="24872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History lesson!</a:t>
            </a:r>
          </a:p>
          <a:p>
            <a:endParaRPr lang="en-GB" dirty="0"/>
          </a:p>
          <a:p>
            <a:r>
              <a:rPr lang="en-GB" dirty="0"/>
              <a:t>Machine code – might be programmed</a:t>
            </a:r>
            <a:r>
              <a:rPr lang="en-GB" baseline="0" dirty="0"/>
              <a:t> with mechanical switches, punch cards, etc. Assembly language is the use of human-readable keywords to write machine code, which is then run through an assembler to assemble source files and to convert into binary machine code.</a:t>
            </a:r>
          </a:p>
          <a:p>
            <a:endParaRPr lang="en-GB" baseline="0" dirty="0"/>
          </a:p>
          <a:p>
            <a:r>
              <a:rPr lang="en-GB" baseline="0" dirty="0"/>
              <a:t>We call this the “imperative” programming paradigm – you execute a sequence of statements.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3</a:t>
            </a:fld>
            <a:endParaRPr lang="en-GB"/>
          </a:p>
        </p:txBody>
      </p:sp>
    </p:spTree>
    <p:extLst>
      <p:ext uri="{BB962C8B-B14F-4D97-AF65-F5344CB8AC3E}">
        <p14:creationId xmlns:p14="http://schemas.microsoft.com/office/powerpoint/2010/main" val="11333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“Procedural”</a:t>
            </a:r>
            <a:r>
              <a:rPr lang="en-GB" baseline="0" dirty="0"/>
              <a:t> – you can define sections of code that you can invoke by name, and pass in parameters. This is a big win for readability.</a:t>
            </a:r>
          </a:p>
          <a:p>
            <a:endParaRPr lang="en-GB" baseline="0" dirty="0"/>
          </a:p>
          <a:p>
            <a:r>
              <a:rPr lang="en-GB" baseline="0" dirty="0"/>
              <a:t>Complex data types are accessed through pointers. A pointer is just a memory address. You manually allocate a chunk of memory and get back a pointer to the start of the chunk. It’s up to you what you do with it. If you want to store a string, you allocate enough memory for as many characters as you want. To get the characters in the string, you start with the pointer – which is just a number – then keep adding 8 to dereference each character. If you go past the end of the string, who knows what you’ll get?</a:t>
            </a:r>
          </a:p>
          <a:p>
            <a:endParaRPr lang="en-GB" baseline="0" dirty="0"/>
          </a:p>
          <a:p>
            <a:r>
              <a:rPr lang="en-GB" baseline="0" dirty="0"/>
              <a:t>Once you’re done with your string, you need to manually deallocate the range, or you have a memory leak.</a:t>
            </a:r>
          </a:p>
        </p:txBody>
      </p:sp>
      <p:sp>
        <p:nvSpPr>
          <p:cNvPr id="4" name="Slide Number Placeholder 3"/>
          <p:cNvSpPr>
            <a:spLocks noGrp="1"/>
          </p:cNvSpPr>
          <p:nvPr>
            <p:ph type="sldNum" sz="quarter" idx="10"/>
          </p:nvPr>
        </p:nvSpPr>
        <p:spPr/>
        <p:txBody>
          <a:bodyPr/>
          <a:lstStyle/>
          <a:p>
            <a:fld id="{2D2BDF3D-B9C3-4CAE-AD2A-0D3AAAA2F14C}" type="slidenum">
              <a:rPr lang="en-GB" smtClean="0"/>
              <a:t>4</a:t>
            </a:fld>
            <a:endParaRPr lang="en-GB"/>
          </a:p>
        </p:txBody>
      </p:sp>
    </p:spTree>
    <p:extLst>
      <p:ext uri="{BB962C8B-B14F-4D97-AF65-F5344CB8AC3E}">
        <p14:creationId xmlns:p14="http://schemas.microsoft.com/office/powerpoint/2010/main" val="42235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baseline="0" dirty="0"/>
              <a:t>C does not have classes and objects, but it does have </a:t>
            </a:r>
            <a:r>
              <a:rPr lang="en-GB" baseline="0" dirty="0" err="1"/>
              <a:t>structs</a:t>
            </a:r>
            <a:r>
              <a:rPr lang="en-GB" baseline="0" dirty="0"/>
              <a:t>.</a:t>
            </a:r>
          </a:p>
          <a:p>
            <a:endParaRPr lang="en-GB" baseline="0" dirty="0"/>
          </a:p>
          <a:p>
            <a:r>
              <a:rPr lang="en-GB" baseline="0" dirty="0"/>
              <a:t>A struct is a data-only object that maps fields of fixed size to offsets from a pointer. It’s a bit like an Access database record.</a:t>
            </a:r>
          </a:p>
          <a:p>
            <a:endParaRPr lang="en-GB" baseline="0" dirty="0"/>
          </a:p>
          <a:p>
            <a:r>
              <a:rPr lang="en-GB" baseline="0" dirty="0"/>
              <a:t>The start of this object is a known memory address, and the size of each field is known, so to get a field – to dereference it - you just perform arithmetic.</a:t>
            </a:r>
          </a:p>
          <a:p>
            <a:endParaRPr lang="en-GB" baseline="0" dirty="0"/>
          </a:p>
          <a:p>
            <a:r>
              <a:rPr lang="en-GB" baseline="0" dirty="0"/>
              <a:t>If our pointer is 0x0AC73800, then our first field is at 800, our second field is at 804, our third field is 808, and so on.</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5</a:t>
            </a:fld>
            <a:endParaRPr lang="en-GB"/>
          </a:p>
        </p:txBody>
      </p:sp>
    </p:spTree>
    <p:extLst>
      <p:ext uri="{BB962C8B-B14F-4D97-AF65-F5344CB8AC3E}">
        <p14:creationId xmlns:p14="http://schemas.microsoft.com/office/powerpoint/2010/main" val="181214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Nowadays, we use languages</a:t>
            </a:r>
            <a:r>
              <a:rPr lang="en-GB" baseline="0" dirty="0"/>
              <a:t> that provide memory management. You don’t care about memory addresses.</a:t>
            </a:r>
          </a:p>
          <a:p>
            <a:endParaRPr lang="en-GB" baseline="0" dirty="0"/>
          </a:p>
          <a:p>
            <a:r>
              <a:rPr lang="en-GB" baseline="0" dirty="0"/>
              <a:t>Instead of pointers, you have references. The runtime sorts out where the actual pointers are. I’m showing you this graphic, but you literally don’t care, because you can store something and get it back without thinking any more about it.</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6</a:t>
            </a:fld>
            <a:endParaRPr lang="en-GB"/>
          </a:p>
        </p:txBody>
      </p:sp>
    </p:spTree>
    <p:extLst>
      <p:ext uri="{BB962C8B-B14F-4D97-AF65-F5344CB8AC3E}">
        <p14:creationId xmlns:p14="http://schemas.microsoft.com/office/powerpoint/2010/main" val="5424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here regularly </a:t>
            </a:r>
            <a:r>
              <a:rPr lang="en-GB" baseline="0" dirty="0"/>
              <a:t>think about deallocating memory? If so, how do you accomplish it? (Or – No, you don’t have to) Yep – drop the reference and walk away. Java and C# have garbage collectors.</a:t>
            </a:r>
          </a:p>
          <a:p>
            <a:endParaRPr lang="en-GB" baseline="0" dirty="0"/>
          </a:p>
          <a:p>
            <a:r>
              <a:rPr lang="en-GB" baseline="0" dirty="0"/>
              <a:t>This is achieved because these languages are not compiled to machine code – they are compiled into an intermediate code which runs in a runtime engine. The runtime engine provides memory management. A compiler COULD insert subroutines for this and compile to machine code – but that’s not how Sun and Microsoft designed the languages.</a:t>
            </a:r>
          </a:p>
          <a:p>
            <a:endParaRPr lang="en-GB" baseline="0" dirty="0"/>
          </a:p>
          <a:p>
            <a:r>
              <a:rPr lang="en-GB" baseline="0" dirty="0"/>
              <a:t>Memory management tag-teams with scopes. In C, a memory allocation exists until it is manually deallocated. In C#, a variable exists until it falls out of scope. Typical scopes are instance-scoped – an object’s data dies with the object – and method-scoped – a variable ceases to exist when the enclosing method returns. This makes it much easier to avoid memory leaks.</a:t>
            </a:r>
          </a:p>
          <a:p>
            <a:endParaRPr lang="en-GB" baseline="0" dirty="0"/>
          </a:p>
          <a:p>
            <a:r>
              <a:rPr lang="en-GB" baseline="0" dirty="0"/>
              <a:t>In Java and C#, references are strongly-typed. If you declare a variable as a string, no bug can make it not-a-string. The code won’t compile if you try to make it something else. (Sometimes you can get this to compile, but it will throw at runtime.)</a:t>
            </a:r>
          </a:p>
          <a:p>
            <a:endParaRPr lang="en-GB" baseline="0" dirty="0"/>
          </a:p>
          <a:p>
            <a:r>
              <a:rPr lang="en-GB" baseline="0" dirty="0"/>
              <a:t>Java and C# are object-oriented. Instead of executing sequence of statements, including passing data into procedures, you primarily define objects and make them interact with each other. An object is one or both of state (data) and behaviour.</a:t>
            </a:r>
          </a:p>
        </p:txBody>
      </p:sp>
      <p:sp>
        <p:nvSpPr>
          <p:cNvPr id="4" name="Slide Number Placeholder 3"/>
          <p:cNvSpPr>
            <a:spLocks noGrp="1"/>
          </p:cNvSpPr>
          <p:nvPr>
            <p:ph type="sldNum" sz="quarter" idx="10"/>
          </p:nvPr>
        </p:nvSpPr>
        <p:spPr/>
        <p:txBody>
          <a:bodyPr/>
          <a:lstStyle/>
          <a:p>
            <a:fld id="{2D2BDF3D-B9C3-4CAE-AD2A-0D3AAAA2F14C}" type="slidenum">
              <a:rPr lang="en-GB" smtClean="0"/>
              <a:t>7</a:t>
            </a:fld>
            <a:endParaRPr lang="en-GB"/>
          </a:p>
        </p:txBody>
      </p:sp>
    </p:spTree>
    <p:extLst>
      <p:ext uri="{BB962C8B-B14F-4D97-AF65-F5344CB8AC3E}">
        <p14:creationId xmlns:p14="http://schemas.microsoft.com/office/powerpoint/2010/main" val="91291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Members of a class can be declared public or private. This makes them visible or invisible outside the object. What you can see of and do with the object is restricted.</a:t>
            </a:r>
          </a:p>
          <a:p>
            <a:endParaRPr lang="en-GB" baseline="0" dirty="0"/>
          </a:p>
          <a:p>
            <a:r>
              <a:rPr lang="en-GB" baseline="0" dirty="0"/>
              <a:t>As long as he does the finance stuff, it’s no business of anyone else what Businessman chooses to spend his money on.</a:t>
            </a:r>
          </a:p>
          <a:p>
            <a:endParaRPr lang="en-GB" baseline="0" dirty="0"/>
          </a:p>
          <a:p>
            <a:r>
              <a:rPr lang="en-GB" baseline="0" dirty="0"/>
              <a:t>Even if it’s not a traditionally masculine toy.</a:t>
            </a:r>
          </a:p>
          <a:p>
            <a:endParaRPr lang="en-GB" baseline="0" dirty="0"/>
          </a:p>
          <a:p>
            <a:r>
              <a:rPr lang="en-GB" baseline="0" dirty="0"/>
              <a:t>And it’s only £19.99 at </a:t>
            </a:r>
            <a:r>
              <a:rPr lang="en-GB" baseline="0" dirty="0" err="1"/>
              <a:t>Toys’R’Us</a:t>
            </a:r>
            <a:r>
              <a:rPr lang="en-GB" baseline="0" dirty="0"/>
              <a:t>.</a:t>
            </a:r>
          </a:p>
          <a:p>
            <a:endParaRPr lang="en-GB" baseline="0" dirty="0"/>
          </a:p>
          <a:p>
            <a:r>
              <a:rPr lang="en-GB" baseline="0" dirty="0"/>
              <a:t>And he still has his Christmas money to spend.</a:t>
            </a:r>
          </a:p>
          <a:p>
            <a:endParaRPr lang="en-GB" baseline="0" dirty="0"/>
          </a:p>
          <a:p>
            <a:r>
              <a:rPr lang="en-GB" baseline="0" dirty="0"/>
              <a:t>And Aunt Jean told him he could SPEND IT ON WHATEVER HE WANTED, DAMMIT!</a:t>
            </a:r>
          </a:p>
          <a:p>
            <a:endParaRPr lang="en-GB" baseline="0" dirty="0"/>
          </a:p>
          <a:p>
            <a:r>
              <a:rPr lang="en-GB" baseline="0" dirty="0"/>
              <a:t>But by making our choice of toy private, we give ourselves the flexibility to change it later, if we decide we want to move from My Little Pony to </a:t>
            </a:r>
            <a:r>
              <a:rPr lang="en-GB" baseline="0" dirty="0" err="1"/>
              <a:t>Furbies</a:t>
            </a:r>
            <a:r>
              <a:rPr lang="en-GB" baseline="0" dirty="0"/>
              <a:t>.</a:t>
            </a:r>
          </a:p>
          <a:p>
            <a:endParaRPr lang="en-GB" i="0" baseline="0" dirty="0"/>
          </a:p>
          <a:p>
            <a:r>
              <a:rPr lang="en-GB" i="0" baseline="0" dirty="0"/>
              <a:t>We also make it easier for other </a:t>
            </a:r>
            <a:r>
              <a:rPr lang="en-GB" i="0" baseline="0" dirty="0" err="1"/>
              <a:t>devs</a:t>
            </a:r>
            <a:r>
              <a:rPr lang="en-GB" i="0" baseline="0" dirty="0"/>
              <a:t> to use our code, by removing options that aren’t helpful. It would be frustrating for a developer to spend half an hour flicking through an underwear catalogue only to find out that setting the underwear to something with frills does not have the desired effect on the Finance Stuff.</a:t>
            </a:r>
          </a:p>
          <a:p>
            <a:endParaRPr lang="en-GB" i="0" baseline="0" dirty="0"/>
          </a:p>
          <a:p>
            <a:r>
              <a:rPr lang="en-GB" i="0" baseline="0" dirty="0"/>
              <a:t>We say that the </a:t>
            </a:r>
            <a:r>
              <a:rPr lang="en-GB" i="1" baseline="0" dirty="0"/>
              <a:t>interface</a:t>
            </a:r>
            <a:r>
              <a:rPr lang="en-GB" i="0" baseline="0" dirty="0"/>
              <a:t> of </a:t>
            </a:r>
            <a:r>
              <a:rPr lang="en-GB" i="0" baseline="0" dirty="0" err="1"/>
              <a:t>BusinessMan</a:t>
            </a:r>
            <a:r>
              <a:rPr lang="en-GB" i="0" baseline="0" dirty="0"/>
              <a:t> defines </a:t>
            </a:r>
            <a:r>
              <a:rPr lang="en-GB" i="0" baseline="0" dirty="0" err="1"/>
              <a:t>AttendMeeting</a:t>
            </a:r>
            <a:r>
              <a:rPr lang="en-GB" i="0" baseline="0" dirty="0"/>
              <a:t>(), </a:t>
            </a:r>
            <a:r>
              <a:rPr lang="en-GB" i="0" baseline="0" dirty="0" err="1"/>
              <a:t>DoFinanceStuff</a:t>
            </a:r>
            <a:r>
              <a:rPr lang="en-GB" i="0" baseline="0" dirty="0"/>
              <a:t>() and </a:t>
            </a:r>
            <a:r>
              <a:rPr lang="en-GB" i="0" baseline="0" dirty="0" err="1"/>
              <a:t>BusinessSuit</a:t>
            </a:r>
            <a:r>
              <a:rPr lang="en-GB" i="0" baseline="0" dirty="0"/>
              <a:t>. And now we can look at our first principle…</a:t>
            </a:r>
          </a:p>
        </p:txBody>
      </p:sp>
      <p:sp>
        <p:nvSpPr>
          <p:cNvPr id="4" name="Slide Number Placeholder 3"/>
          <p:cNvSpPr>
            <a:spLocks noGrp="1"/>
          </p:cNvSpPr>
          <p:nvPr>
            <p:ph type="sldNum" sz="quarter" idx="10"/>
          </p:nvPr>
        </p:nvSpPr>
        <p:spPr/>
        <p:txBody>
          <a:bodyPr/>
          <a:lstStyle/>
          <a:p>
            <a:fld id="{2D2BDF3D-B9C3-4CAE-AD2A-0D3AAAA2F14C}" type="slidenum">
              <a:rPr lang="en-GB" smtClean="0"/>
              <a:t>8</a:t>
            </a:fld>
            <a:endParaRPr lang="en-GB"/>
          </a:p>
        </p:txBody>
      </p:sp>
    </p:spTree>
    <p:extLst>
      <p:ext uri="{BB962C8B-B14F-4D97-AF65-F5344CB8AC3E}">
        <p14:creationId xmlns:p14="http://schemas.microsoft.com/office/powerpoint/2010/main" val="66511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i="0" baseline="0" dirty="0"/>
          </a:p>
          <a:p>
            <a:pPr marL="0" indent="0">
              <a:buFontTx/>
              <a:buNone/>
            </a:pPr>
            <a:r>
              <a:rPr lang="en-GB" i="0" baseline="0" dirty="0"/>
              <a:t>Anything you expose from any entity forms an interface. An interface forms a contract with the world – if you only access these members, I will keep the behaviour consistent.</a:t>
            </a:r>
          </a:p>
          <a:p>
            <a:pPr marL="0" indent="0">
              <a:buFontTx/>
              <a:buNone/>
            </a:pPr>
            <a:endParaRPr lang="en-GB" i="0" baseline="0" dirty="0"/>
          </a:p>
          <a:p>
            <a:pPr marL="0" indent="0">
              <a:buFontTx/>
              <a:buNone/>
            </a:pPr>
            <a:r>
              <a:rPr lang="en-GB" i="0" baseline="0" dirty="0"/>
              <a:t>All the rest of it is internal mechanism – and that means that you can change it any time you want. And this doesn’t just mean changing how the object works under the hood – it might mean swapping the object out for another one that implements the same interface.</a:t>
            </a:r>
          </a:p>
          <a:p>
            <a:pPr marL="0" indent="0">
              <a:buFontTx/>
              <a:buNone/>
            </a:pPr>
            <a:endParaRPr lang="en-GB" i="0" baseline="0" dirty="0"/>
          </a:p>
          <a:p>
            <a:pPr marL="0" indent="0">
              <a:buFontTx/>
              <a:buNone/>
            </a:pPr>
            <a:r>
              <a:rPr lang="en-GB" i="0" baseline="0" dirty="0"/>
              <a:t>If you take the covers off and access the mechanism directly, it serves you right if you get your fingers jammed. Some of that underwear is really tight.</a:t>
            </a:r>
          </a:p>
          <a:p>
            <a:pPr marL="0" indent="0">
              <a:buFontTx/>
              <a:buNone/>
            </a:pPr>
            <a:endParaRPr lang="en-GB" i="0" baseline="0" dirty="0"/>
          </a:p>
          <a:p>
            <a:pPr marL="0" indent="0">
              <a:buFontTx/>
              <a:buNone/>
            </a:pPr>
            <a:r>
              <a:rPr lang="en-GB" i="0" baseline="0" dirty="0"/>
              <a:t>The flip side of this is that, when we write code that others will interface with, we should think carefully about what our interface should expose, because that’s what we </a:t>
            </a:r>
            <a:r>
              <a:rPr lang="en-GB" i="1" baseline="0" dirty="0"/>
              <a:t>don’t</a:t>
            </a:r>
            <a:r>
              <a:rPr lang="en-GB" i="0" baseline="0" dirty="0"/>
              <a:t> want to go changing later.</a:t>
            </a:r>
          </a:p>
          <a:p>
            <a:pPr marL="0" indent="0">
              <a:buFontTx/>
              <a:buNone/>
            </a:pPr>
            <a:endParaRPr lang="en-GB" i="0" baseline="0" dirty="0"/>
          </a:p>
          <a:p>
            <a:pPr marL="0" indent="0">
              <a:buFontTx/>
              <a:buNone/>
            </a:pPr>
            <a:r>
              <a:rPr lang="en-GB" i="0" baseline="0" dirty="0"/>
              <a:t>It’s all about the interfaces. Get the interface right, and you have your design. Get it wrong, and you’ll be fighting it further down the line.</a:t>
            </a:r>
            <a:endParaRPr lang="en-GB" dirty="0"/>
          </a:p>
          <a:p>
            <a:endParaRPr lang="en-GB" dirty="0"/>
          </a:p>
          <a:p>
            <a:r>
              <a:rPr lang="en-GB" dirty="0"/>
              <a:t>In Java and C#, interfaces are first-class citizens and have their own keyword. In Powershell, this principle mainly applies to:</a:t>
            </a:r>
          </a:p>
          <a:p>
            <a:pPr marL="171450" indent="-171450">
              <a:buFontTx/>
              <a:buChar char="-"/>
            </a:pPr>
            <a:r>
              <a:rPr lang="en-GB" dirty="0"/>
              <a:t>what you export from a module</a:t>
            </a:r>
          </a:p>
          <a:p>
            <a:pPr marL="171450" indent="-171450">
              <a:buFontTx/>
              <a:buChar char="-"/>
            </a:pPr>
            <a:r>
              <a:rPr lang="en-GB" dirty="0"/>
              <a:t>what you accept in a parameter block</a:t>
            </a:r>
          </a:p>
          <a:p>
            <a:pPr marL="171450" indent="-171450">
              <a:buFontTx/>
              <a:buChar char="-"/>
            </a:pPr>
            <a:r>
              <a:rPr lang="en-GB" dirty="0"/>
              <a:t>what you return from a function</a:t>
            </a:r>
          </a:p>
          <a:p>
            <a:pPr marL="171450" indent="-171450">
              <a:buFontTx/>
              <a:buChar char="-"/>
            </a:pPr>
            <a:r>
              <a:rPr lang="en-GB" dirty="0"/>
              <a:t>to a lesser extent, what members of a class you mark as “hidden”</a:t>
            </a:r>
          </a:p>
          <a:p>
            <a:pPr marL="0" indent="0">
              <a:buFontTx/>
              <a:buNone/>
            </a:pPr>
            <a:r>
              <a:rPr lang="en-GB" dirty="0"/>
              <a:t>All of this is dynamic. You can’t enforce a return type from a function.</a:t>
            </a:r>
          </a:p>
          <a:p>
            <a:pPr marL="0" indent="0">
              <a:buFontTx/>
              <a:buNone/>
            </a:pPr>
            <a:endParaRPr lang="en-GB" dirty="0"/>
          </a:p>
          <a:p>
            <a:pPr marL="0" indent="0">
              <a:buFontTx/>
              <a:buNone/>
            </a:pPr>
            <a:r>
              <a:rPr lang="en-GB" dirty="0"/>
              <a:t>In </a:t>
            </a:r>
            <a:r>
              <a:rPr lang="en-GB" dirty="0" err="1"/>
              <a:t>Powershell</a:t>
            </a:r>
            <a:r>
              <a:rPr lang="en-GB" dirty="0"/>
              <a:t> classes, you also cannot - strictly speaking - define an interface or a private member. But I’ll show you how to fudge that later.</a:t>
            </a:r>
          </a:p>
        </p:txBody>
      </p:sp>
      <p:sp>
        <p:nvSpPr>
          <p:cNvPr id="4" name="Slide Number Placeholder 3"/>
          <p:cNvSpPr>
            <a:spLocks noGrp="1"/>
          </p:cNvSpPr>
          <p:nvPr>
            <p:ph type="sldNum" sz="quarter" idx="10"/>
          </p:nvPr>
        </p:nvSpPr>
        <p:spPr/>
        <p:txBody>
          <a:bodyPr/>
          <a:lstStyle/>
          <a:p>
            <a:fld id="{2D2BDF3D-B9C3-4CAE-AD2A-0D3AAAA2F14C}" type="slidenum">
              <a:rPr lang="en-GB" smtClean="0"/>
              <a:t>9</a:t>
            </a:fld>
            <a:endParaRPr lang="en-GB"/>
          </a:p>
        </p:txBody>
      </p:sp>
    </p:spTree>
    <p:extLst>
      <p:ext uri="{BB962C8B-B14F-4D97-AF65-F5344CB8AC3E}">
        <p14:creationId xmlns:p14="http://schemas.microsoft.com/office/powerpoint/2010/main" val="193124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Rectangle 13"/>
          <p:cNvSpPr/>
          <p:nvPr/>
        </p:nvSpPr>
        <p:spPr>
          <a:xfrm>
            <a:off x="10437812" y="0"/>
            <a:ext cx="685800" cy="1143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accent2">
                    <a:alpha val="60000"/>
                  </a:schemeClr>
                </a:solidFill>
              </a:defRPr>
            </a:lvl1pPr>
          </a:lstStyle>
          <a:p>
            <a:fld id="{4AAD347D-5ACD-4C99-B74B-A9C85AD731AF}" type="datetimeFigureOut">
              <a:rPr lang="en-US" smtClean="0"/>
              <a:pPr/>
              <a:t>4/9/2019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accent2">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lumMod val="95000"/>
            </a:schemeClr>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lumMod val="95000"/>
            </a:schemeClr>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lumMod val="95000"/>
            </a:schemeClr>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Software_design_pattern" TargetMode="External"/><Relationship Id="rId3" Type="http://schemas.openxmlformats.org/officeDocument/2006/relationships/hyperlink" Target="https://en.wikipedia.org/wiki/Reusability" TargetMode="External"/><Relationship Id="rId7" Type="http://schemas.openxmlformats.org/officeDocument/2006/relationships/hyperlink" Target="https://en.wikipedia.org/wiki/Best_practic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s://en.wikipedia.org/wiki/Machine_code" TargetMode="External"/><Relationship Id="rId5" Type="http://schemas.openxmlformats.org/officeDocument/2006/relationships/hyperlink" Target="https://en.wikipedia.org/wiki/Source_code" TargetMode="External"/><Relationship Id="rId4" Type="http://schemas.openxmlformats.org/officeDocument/2006/relationships/hyperlink" Target="https://en.wikipedia.org/wiki/Software_desig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finke.github.io/powershell,%20design%20patterns/2018/04/13/PowerShell-And-Design-Patterns.html"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hyperlink" Target="https://blog.dustyfox.uk/" TargetMode="External"/><Relationship Id="rId5" Type="http://schemas.openxmlformats.org/officeDocument/2006/relationships/hyperlink" Target="https://en.wikipedia.org/wiki/Design_Patterns" TargetMode="External"/><Relationship Id="rId4" Type="http://schemas.openxmlformats.org/officeDocument/2006/relationships/hyperlink" Target="https://www.automatedops.com/blog/2018/04/11/software-design-patterns-in-powershell-strategy-patter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a:t>namespace Freddie Sackur</a:t>
            </a:r>
            <a:br>
              <a:rPr lang="en-GB" sz="2400" dirty="0"/>
            </a:br>
            <a:r>
              <a:rPr lang="en-GB" sz="2400" dirty="0"/>
              <a:t>{</a:t>
            </a:r>
            <a:br>
              <a:rPr lang="en-GB" sz="2400" dirty="0"/>
            </a:br>
            <a:r>
              <a:rPr lang="en-GB" sz="2400" dirty="0"/>
              <a:t>    public interface ITalk</a:t>
            </a:r>
            <a:br>
              <a:rPr lang="en-GB" sz="2400" dirty="0"/>
            </a:br>
            <a:r>
              <a:rPr lang="en-GB" sz="2400" dirty="0"/>
              <a:t>    {</a:t>
            </a:r>
            <a:br>
              <a:rPr lang="en-GB" sz="2400" dirty="0"/>
            </a:br>
            <a:r>
              <a:rPr lang="en-GB" sz="2400" dirty="0"/>
              <a:t>        void </a:t>
            </a:r>
            <a:r>
              <a:rPr lang="en-GB" sz="2400" dirty="0" err="1"/>
              <a:t>SetLength</a:t>
            </a:r>
            <a:r>
              <a:rPr lang="en-GB" sz="2400" dirty="0"/>
              <a:t>(</a:t>
            </a:r>
            <a:r>
              <a:rPr lang="en-GB" sz="2400" dirty="0" err="1"/>
              <a:t>int</a:t>
            </a:r>
            <a:r>
              <a:rPr lang="en-GB" sz="2400" dirty="0"/>
              <a:t> length);</a:t>
            </a:r>
            <a:br>
              <a:rPr lang="en-GB" sz="2400" dirty="0"/>
            </a:br>
            <a:br>
              <a:rPr lang="en-GB" sz="2400" dirty="0"/>
            </a:br>
            <a:r>
              <a:rPr lang="en-GB" sz="2400" dirty="0"/>
              <a:t>        string Waffle();</a:t>
            </a:r>
            <a:br>
              <a:rPr lang="en-GB" sz="2400" dirty="0"/>
            </a:br>
            <a:endParaRPr lang="en-GB" sz="2400" dirty="0"/>
          </a:p>
        </p:txBody>
      </p:sp>
      <p:sp>
        <p:nvSpPr>
          <p:cNvPr id="3" name="Subtitle 2"/>
          <p:cNvSpPr>
            <a:spLocks noGrp="1"/>
          </p:cNvSpPr>
          <p:nvPr>
            <p:ph type="subTitle" idx="1"/>
          </p:nvPr>
        </p:nvSpPr>
        <p:spPr>
          <a:xfrm>
            <a:off x="1737359" y="4777380"/>
            <a:ext cx="8243253" cy="861420"/>
          </a:xfrm>
        </p:spPr>
        <p:txBody>
          <a:bodyPr/>
          <a:lstStyle/>
          <a:p>
            <a:endParaRPr lang="en-GB" dirty="0"/>
          </a:p>
        </p:txBody>
      </p:sp>
    </p:spTree>
    <p:extLst>
      <p:ext uri="{BB962C8B-B14F-4D97-AF65-F5344CB8AC3E}">
        <p14:creationId xmlns:p14="http://schemas.microsoft.com/office/powerpoint/2010/main" val="309449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 YAML / SQL</a:t>
            </a:r>
          </a:p>
        </p:txBody>
      </p:sp>
      <p:sp>
        <p:nvSpPr>
          <p:cNvPr id="3" name="Content Placeholder 2"/>
          <p:cNvSpPr>
            <a:spLocks noGrp="1"/>
          </p:cNvSpPr>
          <p:nvPr>
            <p:ph idx="1"/>
          </p:nvPr>
        </p:nvSpPr>
        <p:spPr/>
        <p:txBody>
          <a:bodyPr/>
          <a:lstStyle/>
          <a:p>
            <a:r>
              <a:rPr lang="en-GB" dirty="0"/>
              <a:t>Declarative</a:t>
            </a:r>
          </a:p>
          <a:p>
            <a:r>
              <a:rPr lang="en-GB" dirty="0"/>
              <a:t>Syntax is very constrained – you don’t think about design</a:t>
            </a:r>
          </a:p>
          <a:p>
            <a:r>
              <a:rPr lang="en-GB" dirty="0"/>
              <a:t>Except SQL, which you can hear about in some other talk!</a:t>
            </a:r>
          </a:p>
        </p:txBody>
      </p:sp>
    </p:spTree>
    <p:extLst>
      <p:ext uri="{BB962C8B-B14F-4D97-AF65-F5344CB8AC3E}">
        <p14:creationId xmlns:p14="http://schemas.microsoft.com/office/powerpoint/2010/main" val="343739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LISP / R / F#</a:t>
            </a:r>
          </a:p>
        </p:txBody>
      </p:sp>
      <p:sp>
        <p:nvSpPr>
          <p:cNvPr id="3" name="Content Placeholder 2"/>
          <p:cNvSpPr>
            <a:spLocks noGrp="1"/>
          </p:cNvSpPr>
          <p:nvPr>
            <p:ph idx="1"/>
          </p:nvPr>
        </p:nvSpPr>
        <p:spPr/>
        <p:txBody>
          <a:bodyPr/>
          <a:lstStyle/>
          <a:p>
            <a:r>
              <a:rPr lang="en-GB" dirty="0"/>
              <a:t>No mutable values! Eliminates bugs caused by something being changed when you don't expect it to have been</a:t>
            </a:r>
          </a:p>
          <a:p>
            <a:r>
              <a:rPr lang="en-GB" dirty="0"/>
              <a:t>A function is an operation that maps a domain of input values to a range of output values</a:t>
            </a:r>
          </a:p>
          <a:p>
            <a:r>
              <a:rPr lang="en-GB" dirty="0"/>
              <a:t>That’s about it, but it turns out to be sufficient to write applications</a:t>
            </a:r>
          </a:p>
          <a:p>
            <a:r>
              <a:rPr lang="en-GB" dirty="0"/>
              <a:t>Problem: converts are a little bit too zealous.</a:t>
            </a:r>
          </a:p>
          <a:p>
            <a:endParaRPr lang="en-GB" dirty="0"/>
          </a:p>
        </p:txBody>
      </p:sp>
    </p:spTree>
    <p:extLst>
      <p:ext uri="{BB962C8B-B14F-4D97-AF65-F5344CB8AC3E}">
        <p14:creationId xmlns:p14="http://schemas.microsoft.com/office/powerpoint/2010/main" val="18842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GB" dirty="0"/>
              <a:t>Procedural vs OOP</a:t>
            </a:r>
          </a:p>
        </p:txBody>
      </p:sp>
      <p:sp>
        <p:nvSpPr>
          <p:cNvPr id="3" name="Content Placeholder 2"/>
          <p:cNvSpPr>
            <a:spLocks noGrp="1"/>
          </p:cNvSpPr>
          <p:nvPr>
            <p:ph idx="1"/>
          </p:nvPr>
        </p:nvSpPr>
        <p:spPr/>
        <p:txBody>
          <a:bodyPr/>
          <a:lstStyle/>
          <a:p>
            <a:r>
              <a:rPr lang="en-GB" dirty="0"/>
              <a:t>Procedural:</a:t>
            </a:r>
          </a:p>
          <a:p>
            <a:pPr lvl="1"/>
            <a:r>
              <a:rPr lang="en-GB" dirty="0"/>
              <a:t>Principal control mechanism: loops and conditionals</a:t>
            </a:r>
          </a:p>
          <a:p>
            <a:pPr lvl="1"/>
            <a:r>
              <a:rPr lang="en-GB" dirty="0"/>
              <a:t>No strong concept of access control (private members)</a:t>
            </a:r>
          </a:p>
          <a:p>
            <a:r>
              <a:rPr lang="en-GB" dirty="0"/>
              <a:t>OOP:</a:t>
            </a:r>
          </a:p>
          <a:p>
            <a:pPr lvl="1"/>
            <a:r>
              <a:rPr lang="en-GB" dirty="0"/>
              <a:t>Principal control mechanism is polymorphism</a:t>
            </a:r>
          </a:p>
          <a:p>
            <a:pPr lvl="1"/>
            <a:r>
              <a:rPr lang="en-GB" dirty="0"/>
              <a:t>Stuff can be private: strong concept of interfaces</a:t>
            </a:r>
          </a:p>
        </p:txBody>
      </p:sp>
    </p:spTree>
    <p:extLst>
      <p:ext uri="{BB962C8B-B14F-4D97-AF65-F5344CB8AC3E}">
        <p14:creationId xmlns:p14="http://schemas.microsoft.com/office/powerpoint/2010/main" val="43253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…Powershell</a:t>
            </a:r>
          </a:p>
        </p:txBody>
      </p:sp>
      <p:sp>
        <p:nvSpPr>
          <p:cNvPr id="3" name="Content Placeholder 2"/>
          <p:cNvSpPr>
            <a:spLocks noGrp="1"/>
          </p:cNvSpPr>
          <p:nvPr>
            <p:ph idx="1"/>
          </p:nvPr>
        </p:nvSpPr>
        <p:spPr/>
        <p:txBody>
          <a:bodyPr>
            <a:normAutofit lnSpcReduction="10000"/>
          </a:bodyPr>
          <a:lstStyle/>
          <a:p>
            <a:r>
              <a:rPr lang="en-GB" dirty="0"/>
              <a:t>Primarily used as a procedural language (define functions and pass in data)</a:t>
            </a:r>
          </a:p>
          <a:p>
            <a:r>
              <a:rPr lang="en-GB" dirty="0"/>
              <a:t>Can use as OO language</a:t>
            </a:r>
          </a:p>
          <a:p>
            <a:pPr lvl="1"/>
            <a:r>
              <a:rPr lang="en-GB" dirty="0"/>
              <a:t>Custom objects</a:t>
            </a:r>
          </a:p>
          <a:p>
            <a:pPr lvl="1"/>
            <a:r>
              <a:rPr lang="en-GB" dirty="0"/>
              <a:t>Classes in PSv5</a:t>
            </a:r>
          </a:p>
          <a:p>
            <a:pPr lvl="1"/>
            <a:r>
              <a:rPr lang="en-GB" dirty="0"/>
              <a:t>Inline C# in any version</a:t>
            </a:r>
          </a:p>
          <a:p>
            <a:pPr lvl="1"/>
            <a:r>
              <a:rPr lang="en-GB" dirty="0"/>
              <a:t>Use existing .NET objects</a:t>
            </a:r>
          </a:p>
          <a:p>
            <a:pPr lvl="1"/>
            <a:r>
              <a:rPr lang="en-GB" dirty="0"/>
              <a:t>Import-Module –</a:t>
            </a:r>
            <a:r>
              <a:rPr lang="en-GB" dirty="0" err="1"/>
              <a:t>AsCustomObject</a:t>
            </a:r>
            <a:endParaRPr lang="en-GB" dirty="0"/>
          </a:p>
          <a:p>
            <a:r>
              <a:rPr lang="en-GB" dirty="0"/>
              <a:t>Weakly-typed, but you can constrain (no compiler help </a:t>
            </a:r>
            <a:r>
              <a:rPr lang="en-GB" dirty="0" err="1"/>
              <a:t>tho</a:t>
            </a:r>
            <a:r>
              <a:rPr lang="en-GB" dirty="0"/>
              <a:t>!)</a:t>
            </a:r>
          </a:p>
          <a:p>
            <a:r>
              <a:rPr lang="en-GB" dirty="0"/>
              <a:t>Dynamically-typed</a:t>
            </a:r>
          </a:p>
          <a:p>
            <a:r>
              <a:rPr lang="en-GB" dirty="0"/>
              <a:t>Scoped and memory-managed</a:t>
            </a:r>
          </a:p>
        </p:txBody>
      </p:sp>
    </p:spTree>
    <p:extLst>
      <p:ext uri="{BB962C8B-B14F-4D97-AF65-F5344CB8AC3E}">
        <p14:creationId xmlns:p14="http://schemas.microsoft.com/office/powerpoint/2010/main" val="319715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p>
        </p:txBody>
      </p:sp>
      <p:sp>
        <p:nvSpPr>
          <p:cNvPr id="3" name="Content Placeholder 2"/>
          <p:cNvSpPr>
            <a:spLocks noGrp="1"/>
          </p:cNvSpPr>
          <p:nvPr>
            <p:ph idx="1"/>
          </p:nvPr>
        </p:nvSpPr>
        <p:spPr/>
        <p:txBody>
          <a:bodyPr/>
          <a:lstStyle/>
          <a:p>
            <a:r>
              <a:rPr lang="en-GB" dirty="0"/>
              <a:t>Changing requirements</a:t>
            </a:r>
          </a:p>
          <a:p>
            <a:r>
              <a:rPr lang="en-GB" dirty="0" err="1"/>
              <a:t>Reqs</a:t>
            </a:r>
            <a:r>
              <a:rPr lang="en-GB" dirty="0"/>
              <a:t> not initially clear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GB" sz="2000" b="0" i="0" kern="1200" dirty="0">
                <a:solidFill>
                  <a:schemeClr val="bg1">
                    <a:lumMod val="95000"/>
                  </a:schemeClr>
                </a:solidFill>
                <a:effectLst/>
                <a:latin typeface="+mj-lt"/>
                <a:ea typeface="+mj-ea"/>
                <a:cs typeface="+mj-cs"/>
              </a:rPr>
              <a:t>Write software that supports future change</a:t>
            </a:r>
            <a:endParaRPr lang="en-GB" sz="2000" dirty="0">
              <a:effectLst/>
            </a:endParaRPr>
          </a:p>
          <a:p>
            <a:endParaRPr lang="en-GB" dirty="0"/>
          </a:p>
        </p:txBody>
      </p:sp>
    </p:spTree>
    <p:extLst>
      <p:ext uri="{BB962C8B-B14F-4D97-AF65-F5344CB8AC3E}">
        <p14:creationId xmlns:p14="http://schemas.microsoft.com/office/powerpoint/2010/main" val="190465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4C58-F55A-4A88-A266-BE79A004B9C0}"/>
              </a:ext>
            </a:extLst>
          </p:cNvPr>
          <p:cNvSpPr>
            <a:spLocks noGrp="1"/>
          </p:cNvSpPr>
          <p:nvPr>
            <p:ph type="title"/>
          </p:nvPr>
        </p:nvSpPr>
        <p:spPr/>
        <p:txBody>
          <a:bodyPr/>
          <a:lstStyle/>
          <a:p>
            <a:r>
              <a:rPr lang="en-GB" dirty="0"/>
              <a:t>Design patterns</a:t>
            </a:r>
          </a:p>
        </p:txBody>
      </p:sp>
      <p:sp>
        <p:nvSpPr>
          <p:cNvPr id="3" name="Content Placeholder 2">
            <a:extLst>
              <a:ext uri="{FF2B5EF4-FFF2-40B4-BE49-F238E27FC236}">
                <a16:creationId xmlns:a16="http://schemas.microsoft.com/office/drawing/2014/main" id="{28416FF7-A572-4F79-B1E7-1637559F790E}"/>
              </a:ext>
            </a:extLst>
          </p:cNvPr>
          <p:cNvSpPr>
            <a:spLocks noGrp="1"/>
          </p:cNvSpPr>
          <p:nvPr>
            <p:ph idx="1"/>
          </p:nvPr>
        </p:nvSpPr>
        <p:spPr/>
        <p:txBody>
          <a:bodyPr/>
          <a:lstStyle/>
          <a:p>
            <a:pPr marL="0" indent="0">
              <a:buNone/>
            </a:pPr>
            <a:r>
              <a:rPr lang="en-GB" dirty="0"/>
              <a:t>In </a:t>
            </a:r>
            <a:r>
              <a:rPr lang="en-GB" dirty="0">
                <a:hlinkClick r:id="rId2" tooltip="Software engineering"/>
              </a:rPr>
              <a:t>software engineering</a:t>
            </a:r>
            <a:r>
              <a:rPr lang="en-GB" dirty="0"/>
              <a:t>, a </a:t>
            </a:r>
            <a:r>
              <a:rPr lang="en-GB" b="1" dirty="0"/>
              <a:t>software design pattern</a:t>
            </a:r>
            <a:r>
              <a:rPr lang="en-GB" dirty="0"/>
              <a:t> is a general, </a:t>
            </a:r>
            <a:r>
              <a:rPr lang="en-GB" dirty="0">
                <a:hlinkClick r:id="rId3" tooltip="Reusability"/>
              </a:rPr>
              <a:t>reusable</a:t>
            </a:r>
            <a:r>
              <a:rPr lang="en-GB" dirty="0"/>
              <a:t> solution to a commonly occurring problem within a given context in </a:t>
            </a:r>
            <a:r>
              <a:rPr lang="en-GB" dirty="0">
                <a:hlinkClick r:id="rId4" tooltip="Software design"/>
              </a:rPr>
              <a:t>software design</a:t>
            </a:r>
            <a:r>
              <a:rPr lang="en-GB" dirty="0"/>
              <a:t>. It is not a finished design that can be transformed directly into </a:t>
            </a:r>
            <a:r>
              <a:rPr lang="en-GB" dirty="0">
                <a:hlinkClick r:id="rId5" tooltip="Source code"/>
              </a:rPr>
              <a:t>source</a:t>
            </a:r>
            <a:r>
              <a:rPr lang="en-GB" dirty="0"/>
              <a:t> or </a:t>
            </a:r>
            <a:r>
              <a:rPr lang="en-GB" dirty="0">
                <a:hlinkClick r:id="rId6" tooltip="Machine code"/>
              </a:rPr>
              <a:t>machine code</a:t>
            </a:r>
            <a:r>
              <a:rPr lang="en-GB" dirty="0"/>
              <a:t>. It is a description or template for how to solve a problem that can be used in many different situations. Design patterns are formalized </a:t>
            </a:r>
            <a:r>
              <a:rPr lang="en-GB" dirty="0">
                <a:hlinkClick r:id="rId7" tooltip="Best practice"/>
              </a:rPr>
              <a:t>best practices</a:t>
            </a:r>
            <a:r>
              <a:rPr lang="en-GB" dirty="0"/>
              <a:t> that the programmer can use to solve common problems when designing an application or system.</a:t>
            </a:r>
            <a:br>
              <a:rPr lang="en-GB" dirty="0"/>
            </a:br>
            <a:br>
              <a:rPr lang="en-GB" dirty="0"/>
            </a:br>
            <a:r>
              <a:rPr lang="en-GB" dirty="0">
                <a:hlinkClick r:id="rId8"/>
              </a:rPr>
              <a:t>https://en.wikipedia.org/wiki/Software_design_pattern</a:t>
            </a:r>
            <a:endParaRPr lang="en-GB" dirty="0"/>
          </a:p>
          <a:p>
            <a:pPr marL="0" indent="0">
              <a:buNone/>
            </a:pPr>
            <a:endParaRPr lang="en-GB" dirty="0"/>
          </a:p>
        </p:txBody>
      </p:sp>
    </p:spTree>
    <p:extLst>
      <p:ext uri="{BB962C8B-B14F-4D97-AF65-F5344CB8AC3E}">
        <p14:creationId xmlns:p14="http://schemas.microsoft.com/office/powerpoint/2010/main" val="201613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Don’t Repeat Yourself (DRY)</a:t>
            </a:r>
          </a:p>
        </p:txBody>
      </p:sp>
      <p:sp>
        <p:nvSpPr>
          <p:cNvPr id="3" name="Text Placeholder 2"/>
          <p:cNvSpPr>
            <a:spLocks noGrp="1"/>
          </p:cNvSpPr>
          <p:nvPr>
            <p:ph type="body" idx="1"/>
          </p:nvPr>
        </p:nvSpPr>
        <p:spPr/>
        <p:txBody>
          <a:bodyPr/>
          <a:lstStyle/>
          <a:p>
            <a:r>
              <a:rPr lang="en-GB" dirty="0"/>
              <a:t>If you’re repeating a lot of code, it’s a sign that you’re doing it wrong!</a:t>
            </a:r>
          </a:p>
        </p:txBody>
      </p:sp>
    </p:spTree>
    <p:extLst>
      <p:ext uri="{BB962C8B-B14F-4D97-AF65-F5344CB8AC3E}">
        <p14:creationId xmlns:p14="http://schemas.microsoft.com/office/powerpoint/2010/main" val="363238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Separation Of Concerns</a:t>
            </a:r>
          </a:p>
        </p:txBody>
      </p:sp>
      <p:sp>
        <p:nvSpPr>
          <p:cNvPr id="3" name="Text Placeholder 2"/>
          <p:cNvSpPr>
            <a:spLocks noGrp="1"/>
          </p:cNvSpPr>
          <p:nvPr>
            <p:ph type="body" idx="1"/>
          </p:nvPr>
        </p:nvSpPr>
        <p:spPr/>
        <p:txBody>
          <a:bodyPr/>
          <a:lstStyle/>
          <a:p>
            <a:r>
              <a:rPr lang="en-GB" dirty="0"/>
              <a:t>An object (or function) should only do one thing</a:t>
            </a:r>
          </a:p>
        </p:txBody>
      </p:sp>
    </p:spTree>
    <p:extLst>
      <p:ext uri="{BB962C8B-B14F-4D97-AF65-F5344CB8AC3E}">
        <p14:creationId xmlns:p14="http://schemas.microsoft.com/office/powerpoint/2010/main" val="91982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9AA1-E3A5-4129-B344-AF12D4404CC4}"/>
              </a:ext>
            </a:extLst>
          </p:cNvPr>
          <p:cNvSpPr>
            <a:spLocks noGrp="1"/>
          </p:cNvSpPr>
          <p:nvPr>
            <p:ph type="title"/>
          </p:nvPr>
        </p:nvSpPr>
        <p:spPr/>
        <p:txBody>
          <a:bodyPr/>
          <a:lstStyle/>
          <a:p>
            <a:r>
              <a:rPr lang="en-GB" dirty="0"/>
              <a:t>Classes should be loosely coupled</a:t>
            </a:r>
          </a:p>
        </p:txBody>
      </p:sp>
      <p:sp>
        <p:nvSpPr>
          <p:cNvPr id="3" name="Text Placeholder 2">
            <a:extLst>
              <a:ext uri="{FF2B5EF4-FFF2-40B4-BE49-F238E27FC236}">
                <a16:creationId xmlns:a16="http://schemas.microsoft.com/office/drawing/2014/main" id="{3A7E00BE-960E-4E32-AE69-D65101E900C8}"/>
              </a:ext>
            </a:extLst>
          </p:cNvPr>
          <p:cNvSpPr>
            <a:spLocks noGrp="1"/>
          </p:cNvSpPr>
          <p:nvPr>
            <p:ph type="body" idx="1"/>
          </p:nvPr>
        </p:nvSpPr>
        <p:spPr>
          <a:xfrm>
            <a:off x="1154955" y="4777381"/>
            <a:ext cx="8825658" cy="1065480"/>
          </a:xfrm>
        </p:spPr>
        <p:txBody>
          <a:bodyPr>
            <a:normAutofit fontScale="92500" lnSpcReduction="10000"/>
          </a:bodyPr>
          <a:lstStyle/>
          <a:p>
            <a:r>
              <a:rPr lang="en-GB" dirty="0"/>
              <a:t>Accessing many different properties or methods from one class in another class is a code smell</a:t>
            </a:r>
          </a:p>
          <a:p>
            <a:r>
              <a:rPr lang="en-GB" dirty="0"/>
              <a:t>Best is when two classes don’t touch each other at all</a:t>
            </a:r>
          </a:p>
        </p:txBody>
      </p:sp>
    </p:spTree>
    <p:extLst>
      <p:ext uri="{BB962C8B-B14F-4D97-AF65-F5344CB8AC3E}">
        <p14:creationId xmlns:p14="http://schemas.microsoft.com/office/powerpoint/2010/main" val="75522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Liskov</a:t>
            </a:r>
            <a:r>
              <a:rPr lang="en-GB" dirty="0"/>
              <a:t> Substitution Principle</a:t>
            </a:r>
            <a:br>
              <a:rPr lang="en-GB" dirty="0"/>
            </a:br>
            <a:r>
              <a:rPr lang="en-GB" dirty="0"/>
              <a:t>aka Polymorphism</a:t>
            </a:r>
          </a:p>
        </p:txBody>
      </p:sp>
      <p:sp>
        <p:nvSpPr>
          <p:cNvPr id="3" name="Text Placeholder 2"/>
          <p:cNvSpPr>
            <a:spLocks noGrp="1"/>
          </p:cNvSpPr>
          <p:nvPr>
            <p:ph type="body" idx="1"/>
          </p:nvPr>
        </p:nvSpPr>
        <p:spPr/>
        <p:txBody>
          <a:bodyPr>
            <a:normAutofit/>
          </a:bodyPr>
          <a:lstStyle/>
          <a:p>
            <a:r>
              <a:rPr lang="en-GB" dirty="0"/>
              <a:t>Any object should be possible to substitute with a subclass of itself (you can use a subclass in place of a base class)</a:t>
            </a:r>
          </a:p>
        </p:txBody>
      </p:sp>
    </p:spTree>
    <p:extLst>
      <p:ext uri="{BB962C8B-B14F-4D97-AF65-F5344CB8AC3E}">
        <p14:creationId xmlns:p14="http://schemas.microsoft.com/office/powerpoint/2010/main" val="2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460" y="452718"/>
            <a:ext cx="7894374" cy="1400530"/>
          </a:xfrm>
        </p:spPr>
        <p:txBody>
          <a:bodyPr/>
          <a:lstStyle/>
          <a:p>
            <a:r>
              <a:rPr lang="en-GB" sz="1600" dirty="0"/>
              <a:t>Software Engineering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480" y="146438"/>
            <a:ext cx="8663940" cy="6514490"/>
          </a:xfrm>
        </p:spPr>
      </p:pic>
    </p:spTree>
    <p:extLst>
      <p:ext uri="{BB962C8B-B14F-4D97-AF65-F5344CB8AC3E}">
        <p14:creationId xmlns:p14="http://schemas.microsoft.com/office/powerpoint/2010/main" val="373591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Strategy pattern</a:t>
            </a:r>
          </a:p>
        </p:txBody>
      </p:sp>
      <p:sp>
        <p:nvSpPr>
          <p:cNvPr id="3" name="Text Placeholder 2"/>
          <p:cNvSpPr>
            <a:spLocks noGrp="1"/>
          </p:cNvSpPr>
          <p:nvPr>
            <p:ph type="body" idx="1"/>
          </p:nvPr>
        </p:nvSpPr>
        <p:spPr>
          <a:xfrm>
            <a:off x="1154955" y="4777381"/>
            <a:ext cx="8825658" cy="1046770"/>
          </a:xfrm>
        </p:spPr>
        <p:txBody>
          <a:bodyPr>
            <a:normAutofit/>
          </a:bodyPr>
          <a:lstStyle/>
          <a:p>
            <a:r>
              <a:rPr lang="en-GB" dirty="0"/>
              <a:t>An object’s behaviour doesn’t come from itself, but from another object that the first object has. The Strategy object can be replaced with another to change behaviour.</a:t>
            </a:r>
          </a:p>
        </p:txBody>
      </p:sp>
    </p:spTree>
    <p:extLst>
      <p:ext uri="{BB962C8B-B14F-4D97-AF65-F5344CB8AC3E}">
        <p14:creationId xmlns:p14="http://schemas.microsoft.com/office/powerpoint/2010/main" val="224679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10073218" cy="1915647"/>
          </a:xfrm>
        </p:spPr>
        <p:txBody>
          <a:bodyPr/>
          <a:lstStyle/>
          <a:p>
            <a:r>
              <a:rPr lang="en-GB" dirty="0"/>
              <a:t>Dependency Injection (DI) pattern</a:t>
            </a:r>
            <a:br>
              <a:rPr lang="en-GB" dirty="0"/>
            </a:br>
            <a:r>
              <a:rPr lang="en-GB" dirty="0"/>
              <a:t>aka Inversion Of Control (IOC)</a:t>
            </a:r>
          </a:p>
        </p:txBody>
      </p:sp>
      <p:sp>
        <p:nvSpPr>
          <p:cNvPr id="3" name="Text Placeholder 2"/>
          <p:cNvSpPr>
            <a:spLocks noGrp="1"/>
          </p:cNvSpPr>
          <p:nvPr>
            <p:ph type="body" idx="1"/>
          </p:nvPr>
        </p:nvSpPr>
        <p:spPr>
          <a:xfrm>
            <a:off x="1154955" y="4777381"/>
            <a:ext cx="8825658" cy="1269192"/>
          </a:xfrm>
        </p:spPr>
        <p:txBody>
          <a:bodyPr/>
          <a:lstStyle/>
          <a:p>
            <a:r>
              <a:rPr lang="en-GB" dirty="0"/>
              <a:t>Objects or services that an object needs are provided to it by a client. This gives control back to the client.</a:t>
            </a:r>
          </a:p>
          <a:p>
            <a:r>
              <a:rPr lang="en-GB" dirty="0"/>
              <a:t>Often found with the Strategy pattern.</a:t>
            </a:r>
          </a:p>
        </p:txBody>
      </p:sp>
    </p:spTree>
    <p:extLst>
      <p:ext uri="{BB962C8B-B14F-4D97-AF65-F5344CB8AC3E}">
        <p14:creationId xmlns:p14="http://schemas.microsoft.com/office/powerpoint/2010/main" val="57352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2BB-E3E6-4EB4-AA3D-CCC2DF2A4FD3}"/>
              </a:ext>
            </a:extLst>
          </p:cNvPr>
          <p:cNvSpPr>
            <a:spLocks noGrp="1"/>
          </p:cNvSpPr>
          <p:nvPr>
            <p:ph type="title"/>
          </p:nvPr>
        </p:nvSpPr>
        <p:spPr/>
        <p:txBody>
          <a:bodyPr/>
          <a:lstStyle/>
          <a:p>
            <a:r>
              <a:rPr lang="en-GB" dirty="0"/>
              <a:t>You </a:t>
            </a:r>
            <a:r>
              <a:rPr lang="en-GB" dirty="0" err="1"/>
              <a:t>Ain’t</a:t>
            </a:r>
            <a:r>
              <a:rPr lang="en-GB" dirty="0"/>
              <a:t> </a:t>
            </a:r>
            <a:r>
              <a:rPr lang="en-GB" dirty="0" err="1"/>
              <a:t>Gonna</a:t>
            </a:r>
            <a:r>
              <a:rPr lang="en-GB" dirty="0"/>
              <a:t> Need It (YAGNI)</a:t>
            </a:r>
          </a:p>
        </p:txBody>
      </p:sp>
      <p:sp>
        <p:nvSpPr>
          <p:cNvPr id="3" name="Text Placeholder 2">
            <a:extLst>
              <a:ext uri="{FF2B5EF4-FFF2-40B4-BE49-F238E27FC236}">
                <a16:creationId xmlns:a16="http://schemas.microsoft.com/office/drawing/2014/main" id="{377C79A3-4A71-458D-BE1F-7FA9FD2E7364}"/>
              </a:ext>
            </a:extLst>
          </p:cNvPr>
          <p:cNvSpPr>
            <a:spLocks noGrp="1"/>
          </p:cNvSpPr>
          <p:nvPr>
            <p:ph type="body" idx="1"/>
          </p:nvPr>
        </p:nvSpPr>
        <p:spPr/>
        <p:txBody>
          <a:bodyPr/>
          <a:lstStyle/>
          <a:p>
            <a:r>
              <a:rPr lang="en-GB" dirty="0"/>
              <a:t>Don’t get carried away too soon</a:t>
            </a:r>
          </a:p>
        </p:txBody>
      </p:sp>
    </p:spTree>
    <p:extLst>
      <p:ext uri="{BB962C8B-B14F-4D97-AF65-F5344CB8AC3E}">
        <p14:creationId xmlns:p14="http://schemas.microsoft.com/office/powerpoint/2010/main" val="354434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Refactoring</a:t>
            </a:r>
          </a:p>
        </p:txBody>
      </p:sp>
      <p:sp>
        <p:nvSpPr>
          <p:cNvPr id="3" name="Content Placeholder 2"/>
          <p:cNvSpPr>
            <a:spLocks noGrp="1"/>
          </p:cNvSpPr>
          <p:nvPr>
            <p:ph idx="1"/>
          </p:nvPr>
        </p:nvSpPr>
        <p:spPr/>
        <p:txBody>
          <a:bodyPr/>
          <a:lstStyle/>
          <a:p>
            <a:pPr marL="0" indent="0">
              <a:buNone/>
            </a:pPr>
            <a:r>
              <a:rPr lang="en-GB" dirty="0"/>
              <a:t>The process of changing code, without changing the functionality, to make it better organised.</a:t>
            </a:r>
          </a:p>
          <a:p>
            <a:pPr marL="0" indent="0">
              <a:buNone/>
            </a:pPr>
            <a:endParaRPr lang="en-GB" dirty="0"/>
          </a:p>
          <a:p>
            <a:pPr marL="0" indent="0">
              <a:buNone/>
            </a:pPr>
            <a:r>
              <a:rPr lang="en-GB" dirty="0"/>
              <a:t>Refactor occasionally to:</a:t>
            </a:r>
          </a:p>
          <a:p>
            <a:r>
              <a:rPr lang="en-GB" dirty="0"/>
              <a:t>keep the code clean</a:t>
            </a:r>
          </a:p>
          <a:p>
            <a:r>
              <a:rPr lang="en-GB" dirty="0"/>
              <a:t>maintain the fitness of the architecture</a:t>
            </a:r>
          </a:p>
        </p:txBody>
      </p:sp>
    </p:spTree>
    <p:extLst>
      <p:ext uri="{BB962C8B-B14F-4D97-AF65-F5344CB8AC3E}">
        <p14:creationId xmlns:p14="http://schemas.microsoft.com/office/powerpoint/2010/main" val="220067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0D6C-DAEA-45E2-9905-9A8959737674}"/>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7A727465-5614-4BC1-8C55-BDA347B1AFD5}"/>
              </a:ext>
            </a:extLst>
          </p:cNvPr>
          <p:cNvSpPr>
            <a:spLocks noGrp="1"/>
          </p:cNvSpPr>
          <p:nvPr>
            <p:ph idx="1"/>
          </p:nvPr>
        </p:nvSpPr>
        <p:spPr/>
        <p:txBody>
          <a:bodyPr/>
          <a:lstStyle/>
          <a:p>
            <a:pPr lvl="0"/>
            <a:r>
              <a:rPr lang="en-GB" dirty="0"/>
              <a:t>We thought about what kind of change we might have to support</a:t>
            </a:r>
          </a:p>
          <a:p>
            <a:pPr lvl="0"/>
            <a:r>
              <a:rPr lang="en-GB" dirty="0"/>
              <a:t>We came up with an architecture that supports that change</a:t>
            </a:r>
          </a:p>
          <a:p>
            <a:pPr lvl="0"/>
            <a:r>
              <a:rPr lang="en-GB" dirty="0"/>
              <a:t>We separated the concerns</a:t>
            </a:r>
          </a:p>
          <a:p>
            <a:pPr lvl="0"/>
            <a:r>
              <a:rPr lang="en-GB" dirty="0"/>
              <a:t>We implemented the variant behaviour as a Strategy object</a:t>
            </a:r>
          </a:p>
          <a:p>
            <a:pPr lvl="0"/>
            <a:r>
              <a:rPr lang="en-GB" dirty="0"/>
              <a:t>We injected our strategy object into our main object (the function)</a:t>
            </a:r>
          </a:p>
          <a:p>
            <a:pPr lvl="0"/>
            <a:r>
              <a:rPr lang="en-GB" dirty="0"/>
              <a:t>We equipped our tree structure with methods to both format and to get an import order</a:t>
            </a:r>
          </a:p>
          <a:p>
            <a:pPr lvl="0"/>
            <a:r>
              <a:rPr lang="en-GB" dirty="0"/>
              <a:t>We have a clear path forward for </a:t>
            </a:r>
            <a:r>
              <a:rPr lang="en-GB" dirty="0" err="1"/>
              <a:t>Github</a:t>
            </a:r>
            <a:r>
              <a:rPr lang="en-GB" dirty="0"/>
              <a:t> / NuGet</a:t>
            </a:r>
          </a:p>
        </p:txBody>
      </p:sp>
    </p:spTree>
    <p:extLst>
      <p:ext uri="{BB962C8B-B14F-4D97-AF65-F5344CB8AC3E}">
        <p14:creationId xmlns:p14="http://schemas.microsoft.com/office/powerpoint/2010/main" val="398795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82F7-6DEA-44C3-8DE8-14C7B83A0ED7}"/>
              </a:ext>
            </a:extLst>
          </p:cNvPr>
          <p:cNvSpPr>
            <a:spLocks noGrp="1"/>
          </p:cNvSpPr>
          <p:nvPr>
            <p:ph type="ctrTitle"/>
          </p:nvPr>
        </p:nvSpPr>
        <p:spPr/>
        <p:txBody>
          <a:bodyPr/>
          <a:lstStyle/>
          <a:p>
            <a:r>
              <a:rPr lang="en-GB" dirty="0"/>
              <a:t>Appendix</a:t>
            </a:r>
          </a:p>
        </p:txBody>
      </p:sp>
      <p:sp>
        <p:nvSpPr>
          <p:cNvPr id="3" name="Subtitle 2">
            <a:extLst>
              <a:ext uri="{FF2B5EF4-FFF2-40B4-BE49-F238E27FC236}">
                <a16:creationId xmlns:a16="http://schemas.microsoft.com/office/drawing/2014/main" id="{940542E9-A660-4451-BFD2-38BC38C88192}"/>
              </a:ext>
            </a:extLst>
          </p:cNvPr>
          <p:cNvSpPr>
            <a:spLocks noGrp="1"/>
          </p:cNvSpPr>
          <p:nvPr>
            <p:ph type="subTitle" idx="1"/>
          </p:nvPr>
        </p:nvSpPr>
        <p:spPr/>
        <p:txBody>
          <a:bodyPr/>
          <a:lstStyle/>
          <a:p>
            <a:r>
              <a:rPr lang="en-GB" dirty="0"/>
              <a:t>Some other design patterns</a:t>
            </a:r>
          </a:p>
        </p:txBody>
      </p:sp>
    </p:spTree>
    <p:extLst>
      <p:ext uri="{BB962C8B-B14F-4D97-AF65-F5344CB8AC3E}">
        <p14:creationId xmlns:p14="http://schemas.microsoft.com/office/powerpoint/2010/main" val="1903762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C709-BA44-40DE-B8CB-E5AEB7E8DBEB}"/>
              </a:ext>
            </a:extLst>
          </p:cNvPr>
          <p:cNvSpPr>
            <a:spLocks noGrp="1"/>
          </p:cNvSpPr>
          <p:nvPr>
            <p:ph type="title"/>
          </p:nvPr>
        </p:nvSpPr>
        <p:spPr/>
        <p:txBody>
          <a:bodyPr/>
          <a:lstStyle/>
          <a:p>
            <a:r>
              <a:rPr lang="en-GB" dirty="0"/>
              <a:t>Adapter</a:t>
            </a:r>
          </a:p>
        </p:txBody>
      </p:sp>
      <p:sp>
        <p:nvSpPr>
          <p:cNvPr id="3" name="Text Placeholder 2">
            <a:extLst>
              <a:ext uri="{FF2B5EF4-FFF2-40B4-BE49-F238E27FC236}">
                <a16:creationId xmlns:a16="http://schemas.microsoft.com/office/drawing/2014/main" id="{8C43DA7B-1B79-4BCB-A77B-3475E3F2629B}"/>
              </a:ext>
            </a:extLst>
          </p:cNvPr>
          <p:cNvSpPr>
            <a:spLocks noGrp="1"/>
          </p:cNvSpPr>
          <p:nvPr>
            <p:ph type="body" idx="1"/>
          </p:nvPr>
        </p:nvSpPr>
        <p:spPr/>
        <p:txBody>
          <a:bodyPr/>
          <a:lstStyle/>
          <a:p>
            <a:r>
              <a:rPr lang="en-GB" dirty="0"/>
              <a:t>Wrap one object with another to make it compatible with something else</a:t>
            </a:r>
          </a:p>
        </p:txBody>
      </p:sp>
    </p:spTree>
    <p:extLst>
      <p:ext uri="{BB962C8B-B14F-4D97-AF65-F5344CB8AC3E}">
        <p14:creationId xmlns:p14="http://schemas.microsoft.com/office/powerpoint/2010/main" val="416820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0E65-7BB3-4DEF-9EF0-5B76A995BA39}"/>
              </a:ext>
            </a:extLst>
          </p:cNvPr>
          <p:cNvSpPr>
            <a:spLocks noGrp="1"/>
          </p:cNvSpPr>
          <p:nvPr>
            <p:ph type="title"/>
          </p:nvPr>
        </p:nvSpPr>
        <p:spPr/>
        <p:txBody>
          <a:bodyPr/>
          <a:lstStyle/>
          <a:p>
            <a:r>
              <a:rPr lang="en-GB" dirty="0"/>
              <a:t>Facade</a:t>
            </a:r>
          </a:p>
        </p:txBody>
      </p:sp>
      <p:sp>
        <p:nvSpPr>
          <p:cNvPr id="3" name="Text Placeholder 2">
            <a:extLst>
              <a:ext uri="{FF2B5EF4-FFF2-40B4-BE49-F238E27FC236}">
                <a16:creationId xmlns:a16="http://schemas.microsoft.com/office/drawing/2014/main" id="{83AA525E-6F38-4D0B-A242-C2B71DA1CBA4}"/>
              </a:ext>
            </a:extLst>
          </p:cNvPr>
          <p:cNvSpPr>
            <a:spLocks noGrp="1"/>
          </p:cNvSpPr>
          <p:nvPr>
            <p:ph type="body" idx="1"/>
          </p:nvPr>
        </p:nvSpPr>
        <p:spPr/>
        <p:txBody>
          <a:bodyPr/>
          <a:lstStyle/>
          <a:p>
            <a:r>
              <a:rPr lang="en-GB" dirty="0"/>
              <a:t>Provide a simpler interface to something complex</a:t>
            </a:r>
          </a:p>
        </p:txBody>
      </p:sp>
    </p:spTree>
    <p:extLst>
      <p:ext uri="{BB962C8B-B14F-4D97-AF65-F5344CB8AC3E}">
        <p14:creationId xmlns:p14="http://schemas.microsoft.com/office/powerpoint/2010/main" val="1666264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B7A3-DC02-4CE2-AFE2-BDFF1A478E97}"/>
              </a:ext>
            </a:extLst>
          </p:cNvPr>
          <p:cNvSpPr>
            <a:spLocks noGrp="1"/>
          </p:cNvSpPr>
          <p:nvPr>
            <p:ph type="title"/>
          </p:nvPr>
        </p:nvSpPr>
        <p:spPr/>
        <p:txBody>
          <a:bodyPr/>
          <a:lstStyle/>
          <a:p>
            <a:r>
              <a:rPr lang="en-GB" dirty="0"/>
              <a:t>Proxy</a:t>
            </a:r>
          </a:p>
        </p:txBody>
      </p:sp>
      <p:sp>
        <p:nvSpPr>
          <p:cNvPr id="3" name="Text Placeholder 2">
            <a:extLst>
              <a:ext uri="{FF2B5EF4-FFF2-40B4-BE49-F238E27FC236}">
                <a16:creationId xmlns:a16="http://schemas.microsoft.com/office/drawing/2014/main" id="{B893B2B1-CA17-4804-ACD8-3BA5A141124B}"/>
              </a:ext>
            </a:extLst>
          </p:cNvPr>
          <p:cNvSpPr>
            <a:spLocks noGrp="1"/>
          </p:cNvSpPr>
          <p:nvPr>
            <p:ph type="body" idx="1"/>
          </p:nvPr>
        </p:nvSpPr>
        <p:spPr/>
        <p:txBody>
          <a:bodyPr/>
          <a:lstStyle/>
          <a:p>
            <a:r>
              <a:rPr lang="en-GB" dirty="0"/>
              <a:t>Use a placeholder to manage access or handle remoting</a:t>
            </a:r>
          </a:p>
        </p:txBody>
      </p:sp>
    </p:spTree>
    <p:extLst>
      <p:ext uri="{BB962C8B-B14F-4D97-AF65-F5344CB8AC3E}">
        <p14:creationId xmlns:p14="http://schemas.microsoft.com/office/powerpoint/2010/main" val="2200567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CF5E-8C1C-434F-9F39-1C21B5601A55}"/>
              </a:ext>
            </a:extLst>
          </p:cNvPr>
          <p:cNvSpPr>
            <a:spLocks noGrp="1"/>
          </p:cNvSpPr>
          <p:nvPr>
            <p:ph type="title"/>
          </p:nvPr>
        </p:nvSpPr>
        <p:spPr/>
        <p:txBody>
          <a:bodyPr/>
          <a:lstStyle/>
          <a:p>
            <a:r>
              <a:rPr lang="en-GB" dirty="0"/>
              <a:t>Iterator</a:t>
            </a:r>
            <a:br>
              <a:rPr lang="en-GB" dirty="0"/>
            </a:br>
            <a:r>
              <a:rPr lang="en-GB" dirty="0"/>
              <a:t>(aka Enumerator in .NET)</a:t>
            </a:r>
          </a:p>
        </p:txBody>
      </p:sp>
      <p:sp>
        <p:nvSpPr>
          <p:cNvPr id="3" name="Text Placeholder 2">
            <a:extLst>
              <a:ext uri="{FF2B5EF4-FFF2-40B4-BE49-F238E27FC236}">
                <a16:creationId xmlns:a16="http://schemas.microsoft.com/office/drawing/2014/main" id="{4E614AA5-52A4-41B9-AAE9-D7E5E82C1264}"/>
              </a:ext>
            </a:extLst>
          </p:cNvPr>
          <p:cNvSpPr>
            <a:spLocks noGrp="1"/>
          </p:cNvSpPr>
          <p:nvPr>
            <p:ph type="body" idx="1"/>
          </p:nvPr>
        </p:nvSpPr>
        <p:spPr/>
        <p:txBody>
          <a:bodyPr/>
          <a:lstStyle/>
          <a:p>
            <a:r>
              <a:rPr lang="en-GB" dirty="0"/>
              <a:t>Provide a collection-agnostic way to step through items in a collection</a:t>
            </a:r>
          </a:p>
        </p:txBody>
      </p:sp>
    </p:spTree>
    <p:extLst>
      <p:ext uri="{BB962C8B-B14F-4D97-AF65-F5344CB8AC3E}">
        <p14:creationId xmlns:p14="http://schemas.microsoft.com/office/powerpoint/2010/main" val="421119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code</a:t>
            </a:r>
          </a:p>
        </p:txBody>
      </p:sp>
      <p:sp>
        <p:nvSpPr>
          <p:cNvPr id="3" name="Content Placeholder 2"/>
          <p:cNvSpPr>
            <a:spLocks noGrp="1"/>
          </p:cNvSpPr>
          <p:nvPr>
            <p:ph idx="1"/>
          </p:nvPr>
        </p:nvSpPr>
        <p:spPr/>
        <p:txBody>
          <a:bodyPr/>
          <a:lstStyle/>
          <a:p>
            <a:r>
              <a:rPr lang="en-GB" dirty="0"/>
              <a:t>CP, ADD, MOV, JMP, </a:t>
            </a:r>
            <a:r>
              <a:rPr lang="en-GB" dirty="0" err="1"/>
              <a:t>etc</a:t>
            </a:r>
            <a:endParaRPr lang="en-GB" dirty="0"/>
          </a:p>
          <a:p>
            <a:r>
              <a:rPr lang="en-GB" dirty="0"/>
              <a:t>No distinction between data and instructions</a:t>
            </a:r>
          </a:p>
          <a:p>
            <a:r>
              <a:rPr lang="en-GB" dirty="0"/>
              <a:t>No type-checking</a:t>
            </a:r>
          </a:p>
          <a:p>
            <a:r>
              <a:rPr lang="en-GB" dirty="0"/>
              <a:t>No exception mechanism</a:t>
            </a:r>
          </a:p>
          <a:p>
            <a:r>
              <a:rPr lang="en-GB" dirty="0"/>
              <a:t>Imagine the bugs!</a:t>
            </a:r>
          </a:p>
          <a:p>
            <a:endParaRPr lang="en-GB" dirty="0"/>
          </a:p>
        </p:txBody>
      </p:sp>
    </p:spTree>
    <p:extLst>
      <p:ext uri="{BB962C8B-B14F-4D97-AF65-F5344CB8AC3E}">
        <p14:creationId xmlns:p14="http://schemas.microsoft.com/office/powerpoint/2010/main" val="209342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D52A-B5AD-44C1-BD04-188F8B046039}"/>
              </a:ext>
            </a:extLst>
          </p:cNvPr>
          <p:cNvSpPr>
            <a:spLocks noGrp="1"/>
          </p:cNvSpPr>
          <p:nvPr>
            <p:ph type="title"/>
          </p:nvPr>
        </p:nvSpPr>
        <p:spPr/>
        <p:txBody>
          <a:bodyPr/>
          <a:lstStyle/>
          <a:p>
            <a:r>
              <a:rPr lang="en-GB" dirty="0"/>
              <a:t>Decorator</a:t>
            </a:r>
          </a:p>
        </p:txBody>
      </p:sp>
      <p:sp>
        <p:nvSpPr>
          <p:cNvPr id="3" name="Text Placeholder 2">
            <a:extLst>
              <a:ext uri="{FF2B5EF4-FFF2-40B4-BE49-F238E27FC236}">
                <a16:creationId xmlns:a16="http://schemas.microsoft.com/office/drawing/2014/main" id="{98441B99-0D96-46CE-9D0C-3EA8029BD983}"/>
              </a:ext>
            </a:extLst>
          </p:cNvPr>
          <p:cNvSpPr>
            <a:spLocks noGrp="1"/>
          </p:cNvSpPr>
          <p:nvPr>
            <p:ph type="body" idx="1"/>
          </p:nvPr>
        </p:nvSpPr>
        <p:spPr/>
        <p:txBody>
          <a:bodyPr/>
          <a:lstStyle/>
          <a:p>
            <a:r>
              <a:rPr lang="en-GB" dirty="0"/>
              <a:t>Warp an object with another of the same interface, to expand on the original object’s functionality</a:t>
            </a:r>
          </a:p>
        </p:txBody>
      </p:sp>
    </p:spTree>
    <p:extLst>
      <p:ext uri="{BB962C8B-B14F-4D97-AF65-F5344CB8AC3E}">
        <p14:creationId xmlns:p14="http://schemas.microsoft.com/office/powerpoint/2010/main" val="3342879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They’re more like guidelines…</a:t>
            </a:r>
          </a:p>
        </p:txBody>
      </p:sp>
      <p:sp>
        <p:nvSpPr>
          <p:cNvPr id="3" name="Text Placeholder 2"/>
          <p:cNvSpPr>
            <a:spLocks noGrp="1"/>
          </p:cNvSpPr>
          <p:nvPr>
            <p:ph type="body" idx="1"/>
          </p:nvPr>
        </p:nvSpPr>
        <p:spPr/>
        <p:txBody>
          <a:bodyPr/>
          <a:lstStyle/>
          <a:p>
            <a:r>
              <a:rPr lang="en-GB" dirty="0"/>
              <a:t>You can break a principle if you have a good reason</a:t>
            </a:r>
          </a:p>
        </p:txBody>
      </p:sp>
      <p:pic>
        <p:nvPicPr>
          <p:cNvPr id="7" name="Picture 6">
            <a:extLst>
              <a:ext uri="{FF2B5EF4-FFF2-40B4-BE49-F238E27FC236}">
                <a16:creationId xmlns:a16="http://schemas.microsoft.com/office/drawing/2014/main" id="{37BBAF6B-31C4-4E4C-8B51-06AA390D66E7}"/>
              </a:ext>
            </a:extLst>
          </p:cNvPr>
          <p:cNvPicPr>
            <a:picLocks noChangeAspect="1"/>
          </p:cNvPicPr>
          <p:nvPr/>
        </p:nvPicPr>
        <p:blipFill>
          <a:blip r:embed="rId3"/>
          <a:stretch>
            <a:fillRect/>
          </a:stretch>
        </p:blipFill>
        <p:spPr>
          <a:xfrm>
            <a:off x="6276188" y="2182885"/>
            <a:ext cx="2324100" cy="1905000"/>
          </a:xfrm>
          <a:prstGeom prst="rect">
            <a:avLst/>
          </a:prstGeom>
        </p:spPr>
      </p:pic>
    </p:spTree>
    <p:extLst>
      <p:ext uri="{BB962C8B-B14F-4D97-AF65-F5344CB8AC3E}">
        <p14:creationId xmlns:p14="http://schemas.microsoft.com/office/powerpoint/2010/main" val="2912771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3030-497E-4AF6-83BF-AD5745451AAE}"/>
              </a:ext>
            </a:extLst>
          </p:cNvPr>
          <p:cNvSpPr>
            <a:spLocks noGrp="1"/>
          </p:cNvSpPr>
          <p:nvPr>
            <p:ph type="title"/>
          </p:nvPr>
        </p:nvSpPr>
        <p:spPr>
          <a:xfrm>
            <a:off x="1154954" y="637563"/>
            <a:ext cx="8825660" cy="860400"/>
          </a:xfrm>
        </p:spPr>
        <p:txBody>
          <a:bodyPr/>
          <a:lstStyle/>
          <a:p>
            <a:r>
              <a:rPr lang="en-GB" dirty="0"/>
              <a:t>Further reading</a:t>
            </a:r>
          </a:p>
        </p:txBody>
      </p:sp>
      <p:sp>
        <p:nvSpPr>
          <p:cNvPr id="3" name="Text Placeholder 2">
            <a:extLst>
              <a:ext uri="{FF2B5EF4-FFF2-40B4-BE49-F238E27FC236}">
                <a16:creationId xmlns:a16="http://schemas.microsoft.com/office/drawing/2014/main" id="{90883823-01EE-41A1-82DD-57D8ED3F1BD3}"/>
              </a:ext>
            </a:extLst>
          </p:cNvPr>
          <p:cNvSpPr>
            <a:spLocks noGrp="1"/>
          </p:cNvSpPr>
          <p:nvPr>
            <p:ph type="body" idx="1"/>
          </p:nvPr>
        </p:nvSpPr>
        <p:spPr>
          <a:xfrm>
            <a:off x="1154954" y="1497963"/>
            <a:ext cx="8825659" cy="4139818"/>
          </a:xfrm>
        </p:spPr>
        <p:txBody>
          <a:bodyPr>
            <a:normAutofit fontScale="92500" lnSpcReduction="10000"/>
          </a:bodyPr>
          <a:lstStyle/>
          <a:p>
            <a:endParaRPr lang="en-GB" dirty="0">
              <a:hlinkClick r:id="rId3"/>
            </a:endParaRPr>
          </a:p>
          <a:p>
            <a:r>
              <a:rPr lang="en-GB" dirty="0">
                <a:hlinkClick r:id="rId3"/>
              </a:rPr>
              <a:t>https://dfinke.github.io/powershell,%20design%20patterns/2018/04/13/PowerShell-And-Design-Patterns.html</a:t>
            </a:r>
            <a:endParaRPr lang="en-GB" dirty="0"/>
          </a:p>
          <a:p>
            <a:r>
              <a:rPr lang="en-GB" dirty="0">
                <a:hlinkClick r:id="rId4"/>
              </a:rPr>
              <a:t>https://www.automatedops.com/blog/2018/04/11/software-design-patterns-in-powershell-strategy-pattern/</a:t>
            </a:r>
            <a:endParaRPr lang="en-GB" dirty="0"/>
          </a:p>
          <a:p>
            <a:r>
              <a:rPr lang="en-GB" dirty="0"/>
              <a:t>Design Patterns (Gamma/Helm/Johnson/</a:t>
            </a:r>
            <a:r>
              <a:rPr lang="en-GB" dirty="0" err="1"/>
              <a:t>Vlissides</a:t>
            </a:r>
            <a:r>
              <a:rPr lang="en-GB" dirty="0"/>
              <a:t>) (Gang Of Four)</a:t>
            </a:r>
          </a:p>
          <a:p>
            <a:r>
              <a:rPr lang="en-GB" dirty="0">
                <a:hlinkClick r:id="rId5"/>
              </a:rPr>
              <a:t>https://en.wikipedia.org/wiki/Design_Patterns</a:t>
            </a:r>
            <a:endParaRPr lang="en-GB" dirty="0"/>
          </a:p>
          <a:p>
            <a:r>
              <a:rPr lang="en-GB" dirty="0"/>
              <a:t>Head First Design Patterns (Freeman/Robson/Bates/Sierra)</a:t>
            </a:r>
          </a:p>
          <a:p>
            <a:r>
              <a:rPr lang="en-GB" dirty="0"/>
              <a:t>Patterns Of Enterprise Application Architecture (Fowler)</a:t>
            </a:r>
          </a:p>
          <a:p>
            <a:endParaRPr lang="en-GB" dirty="0"/>
          </a:p>
          <a:p>
            <a:r>
              <a:rPr lang="en-GB" dirty="0"/>
              <a:t>Shameless plug: </a:t>
            </a:r>
            <a:r>
              <a:rPr lang="en-GB" dirty="0">
                <a:hlinkClick r:id="rId6"/>
              </a:rPr>
              <a:t>https://blog.dustyfox.uk</a:t>
            </a:r>
            <a:endParaRPr lang="en-GB" dirty="0"/>
          </a:p>
          <a:p>
            <a:endParaRPr lang="en-GB" dirty="0"/>
          </a:p>
        </p:txBody>
      </p:sp>
    </p:spTree>
    <p:extLst>
      <p:ext uri="{BB962C8B-B14F-4D97-AF65-F5344CB8AC3E}">
        <p14:creationId xmlns:p14="http://schemas.microsoft.com/office/powerpoint/2010/main" val="363198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p>
        </p:txBody>
      </p:sp>
      <p:sp>
        <p:nvSpPr>
          <p:cNvPr id="3" name="Content Placeholder 2"/>
          <p:cNvSpPr>
            <a:spLocks noGrp="1"/>
          </p:cNvSpPr>
          <p:nvPr>
            <p:ph idx="1"/>
          </p:nvPr>
        </p:nvSpPr>
        <p:spPr/>
        <p:txBody>
          <a:bodyPr/>
          <a:lstStyle/>
          <a:p>
            <a:r>
              <a:rPr lang="en-GB" dirty="0"/>
              <a:t>Data types and data structures</a:t>
            </a:r>
          </a:p>
          <a:p>
            <a:r>
              <a:rPr lang="en-GB" dirty="0"/>
              <a:t>Functions - this makes it procedural in addition to being imperative</a:t>
            </a:r>
          </a:p>
          <a:p>
            <a:r>
              <a:rPr lang="en-GB" dirty="0"/>
              <a:t>Typed - but weakly enforced</a:t>
            </a:r>
          </a:p>
          <a:p>
            <a:r>
              <a:rPr lang="en-GB" dirty="0"/>
              <a:t>Pointers, not references - you can perform arithmetic, you may fail to initialise a pointer</a:t>
            </a:r>
          </a:p>
          <a:p>
            <a:r>
              <a:rPr lang="en-GB" dirty="0"/>
              <a:t>Compiled - compiler checks syntax</a:t>
            </a:r>
          </a:p>
          <a:p>
            <a:endParaRPr lang="en-GB" dirty="0"/>
          </a:p>
        </p:txBody>
      </p:sp>
    </p:spTree>
    <p:extLst>
      <p:ext uri="{BB962C8B-B14F-4D97-AF65-F5344CB8AC3E}">
        <p14:creationId xmlns:p14="http://schemas.microsoft.com/office/powerpoint/2010/main" val="23479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31" y="2609178"/>
            <a:ext cx="9404723" cy="1400530"/>
          </a:xfrm>
        </p:spPr>
        <p:txBody>
          <a:bodyPr/>
          <a:lstStyle/>
          <a:p>
            <a:r>
              <a:rPr lang="en-GB" dirty="0" err="1"/>
              <a:t>Struct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802" y="1980520"/>
            <a:ext cx="6096851" cy="2657846"/>
          </a:xfrm>
        </p:spPr>
      </p:pic>
    </p:spTree>
    <p:extLst>
      <p:ext uri="{BB962C8B-B14F-4D97-AF65-F5344CB8AC3E}">
        <p14:creationId xmlns:p14="http://schemas.microsoft.com/office/powerpoint/2010/main" val="412631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40" y="1851660"/>
            <a:ext cx="8161074" cy="961708"/>
          </a:xfrm>
        </p:spPr>
        <p:txBody>
          <a:bodyPr/>
          <a:lstStyle/>
          <a:p>
            <a:r>
              <a:rPr lang="en-GB" sz="1600" dirty="0"/>
              <a:t>Memory managed objects</a:t>
            </a:r>
          </a:p>
        </p:txBody>
      </p:sp>
      <p:pic>
        <p:nvPicPr>
          <p:cNvPr id="11" name="Content Placeholder 10">
            <a:extLst>
              <a:ext uri="{FF2B5EF4-FFF2-40B4-BE49-F238E27FC236}">
                <a16:creationId xmlns:a16="http://schemas.microsoft.com/office/drawing/2014/main" id="{4D5902C1-C524-4C48-B9A2-37333615527F}"/>
              </a:ext>
            </a:extLst>
          </p:cNvPr>
          <p:cNvPicPr>
            <a:picLocks noGrp="1" noChangeAspect="1"/>
          </p:cNvPicPr>
          <p:nvPr>
            <p:ph idx="1"/>
          </p:nvPr>
        </p:nvPicPr>
        <p:blipFill>
          <a:blip r:embed="rId3"/>
          <a:stretch>
            <a:fillRect/>
          </a:stretch>
        </p:blipFill>
        <p:spPr>
          <a:xfrm>
            <a:off x="2148840" y="833279"/>
            <a:ext cx="7877560" cy="5191442"/>
          </a:xfrm>
        </p:spPr>
      </p:pic>
    </p:spTree>
    <p:extLst>
      <p:ext uri="{BB962C8B-B14F-4D97-AF65-F5344CB8AC3E}">
        <p14:creationId xmlns:p14="http://schemas.microsoft.com/office/powerpoint/2010/main" val="310870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a:t>
            </a:r>
            <a:br>
              <a:rPr lang="en-GB" dirty="0"/>
            </a:br>
            <a:endParaRPr lang="en-GB" dirty="0"/>
          </a:p>
        </p:txBody>
      </p:sp>
      <p:sp>
        <p:nvSpPr>
          <p:cNvPr id="3" name="Content Placeholder 2"/>
          <p:cNvSpPr>
            <a:spLocks noGrp="1"/>
          </p:cNvSpPr>
          <p:nvPr>
            <p:ph idx="1"/>
          </p:nvPr>
        </p:nvSpPr>
        <p:spPr/>
        <p:txBody>
          <a:bodyPr/>
          <a:lstStyle/>
          <a:p>
            <a:r>
              <a:rPr lang="en-GB" dirty="0"/>
              <a:t>Completely memory managed - runtime handles pointers, programmers never touch them; garbage collector</a:t>
            </a:r>
          </a:p>
          <a:p>
            <a:r>
              <a:rPr lang="en-GB" dirty="0"/>
              <a:t>Object-oriented (but allow procedural programming)</a:t>
            </a:r>
          </a:p>
          <a:p>
            <a:r>
              <a:rPr lang="en-GB" dirty="0"/>
              <a:t>Introduce encapsulation: private, protected modifiers</a:t>
            </a:r>
          </a:p>
          <a:p>
            <a:r>
              <a:rPr lang="en-GB" dirty="0"/>
              <a:t>Compiled: compiler checks syntax and static typing</a:t>
            </a:r>
          </a:p>
          <a:p>
            <a:endParaRPr lang="en-GB" dirty="0"/>
          </a:p>
        </p:txBody>
      </p:sp>
    </p:spTree>
    <p:extLst>
      <p:ext uri="{BB962C8B-B14F-4D97-AF65-F5344CB8AC3E}">
        <p14:creationId xmlns:p14="http://schemas.microsoft.com/office/powerpoint/2010/main" val="24160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modifiers</a:t>
            </a:r>
          </a:p>
        </p:txBody>
      </p:sp>
      <p:pic>
        <p:nvPicPr>
          <p:cNvPr id="17" name="Content Placeholder 16">
            <a:extLst>
              <a:ext uri="{FF2B5EF4-FFF2-40B4-BE49-F238E27FC236}">
                <a16:creationId xmlns:a16="http://schemas.microsoft.com/office/drawing/2014/main" id="{E15A88E6-6DCC-4A95-B892-9F3AEF77D718}"/>
              </a:ext>
            </a:extLst>
          </p:cNvPr>
          <p:cNvPicPr>
            <a:picLocks noGrp="1" noChangeAspect="1"/>
          </p:cNvPicPr>
          <p:nvPr>
            <p:ph idx="1"/>
          </p:nvPr>
        </p:nvPicPr>
        <p:blipFill>
          <a:blip r:embed="rId3"/>
          <a:stretch>
            <a:fillRect/>
          </a:stretch>
        </p:blipFill>
        <p:spPr>
          <a:xfrm>
            <a:off x="1885815" y="1353726"/>
            <a:ext cx="7451132" cy="4882391"/>
          </a:xfrm>
        </p:spPr>
      </p:pic>
    </p:spTree>
    <p:extLst>
      <p:ext uri="{BB962C8B-B14F-4D97-AF65-F5344CB8AC3E}">
        <p14:creationId xmlns:p14="http://schemas.microsoft.com/office/powerpoint/2010/main" val="66562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to an interface, not an implementation</a:t>
            </a:r>
          </a:p>
        </p:txBody>
      </p:sp>
      <p:sp>
        <p:nvSpPr>
          <p:cNvPr id="3" name="Text Placeholder 2"/>
          <p:cNvSpPr>
            <a:spLocks noGrp="1"/>
          </p:cNvSpPr>
          <p:nvPr>
            <p:ph type="body" idx="1"/>
          </p:nvPr>
        </p:nvSpPr>
        <p:spPr/>
        <p:txBody>
          <a:bodyPr/>
          <a:lstStyle/>
          <a:p>
            <a:r>
              <a:rPr lang="en-GB" dirty="0"/>
              <a:t>Get in the </a:t>
            </a:r>
            <a:r>
              <a:rPr lang="en-GB" dirty="0" err="1"/>
              <a:t>mindset</a:t>
            </a:r>
            <a:r>
              <a:rPr lang="en-GB" dirty="0"/>
              <a:t> of interacting only through carefully-designed interfaces</a:t>
            </a:r>
          </a:p>
        </p:txBody>
      </p:sp>
    </p:spTree>
    <p:extLst>
      <p:ext uri="{BB962C8B-B14F-4D97-AF65-F5344CB8AC3E}">
        <p14:creationId xmlns:p14="http://schemas.microsoft.com/office/powerpoint/2010/main" val="219650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ight mode">
      <a:dk1>
        <a:srgbClr val="FFFFFF"/>
      </a:dk1>
      <a:lt1>
        <a:srgbClr val="000000"/>
      </a:lt1>
      <a:dk2>
        <a:srgbClr val="FFFFFF"/>
      </a:dk2>
      <a:lt2>
        <a:srgbClr val="000000"/>
      </a:lt2>
      <a:accent1>
        <a:srgbClr val="7CBF33"/>
      </a:accent1>
      <a:accent2>
        <a:srgbClr val="FF7F00"/>
      </a:accent2>
      <a:accent3>
        <a:srgbClr val="99CCFF"/>
      </a:accent3>
      <a:accent4>
        <a:srgbClr val="FFFF99"/>
      </a:accent4>
      <a:accent5>
        <a:srgbClr val="FF6699"/>
      </a:accent5>
      <a:accent6>
        <a:srgbClr val="4D4D4D"/>
      </a:accent6>
      <a:hlink>
        <a:srgbClr val="5F5F5F"/>
      </a:hlink>
      <a:folHlink>
        <a:srgbClr val="91919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11079</TotalTime>
  <Words>3650</Words>
  <Application>Microsoft Office PowerPoint</Application>
  <PresentationFormat>Widescreen</PresentationFormat>
  <Paragraphs>328</Paragraphs>
  <Slides>32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Verdana</vt:lpstr>
      <vt:lpstr>Wingdings 3</vt:lpstr>
      <vt:lpstr>Ion</vt:lpstr>
      <vt:lpstr>namespace Freddie Sackur {     public interface ITalk     {         void SetLength(int length);          string Waffle(); </vt:lpstr>
      <vt:lpstr>Software Engineering</vt:lpstr>
      <vt:lpstr>Assembly code</vt:lpstr>
      <vt:lpstr>C</vt:lpstr>
      <vt:lpstr>Struct</vt:lpstr>
      <vt:lpstr>Memory managed objects</vt:lpstr>
      <vt:lpstr>Java / C# </vt:lpstr>
      <vt:lpstr>Access modifiers</vt:lpstr>
      <vt:lpstr>Code to an interface, not an implementation</vt:lpstr>
      <vt:lpstr>DSC / YAML / SQL</vt:lpstr>
      <vt:lpstr>LISP / R / F#</vt:lpstr>
      <vt:lpstr>Procedural vs OOP</vt:lpstr>
      <vt:lpstr>…Powershell</vt:lpstr>
      <vt:lpstr>Software Engineering</vt:lpstr>
      <vt:lpstr>Design patterns</vt:lpstr>
      <vt:lpstr>Don’t Repeat Yourself (DRY)</vt:lpstr>
      <vt:lpstr>Separation Of Concerns</vt:lpstr>
      <vt:lpstr>Classes should be loosely coupled</vt:lpstr>
      <vt:lpstr>Liskov Substitution Principle aka Polymorphism</vt:lpstr>
      <vt:lpstr>Strategy pattern</vt:lpstr>
      <vt:lpstr>Dependency Injection (DI) pattern aka Inversion Of Control (IOC)</vt:lpstr>
      <vt:lpstr>You Ain’t Gonna Need It (YAGNI)</vt:lpstr>
      <vt:lpstr>Refactoring</vt:lpstr>
      <vt:lpstr>Recap</vt:lpstr>
      <vt:lpstr>Appendix</vt:lpstr>
      <vt:lpstr>Adapter</vt:lpstr>
      <vt:lpstr>Facade</vt:lpstr>
      <vt:lpstr>Proxy</vt:lpstr>
      <vt:lpstr>Iterator (aka Enumerator in .NET)</vt:lpstr>
      <vt:lpstr>Decorator</vt:lpstr>
      <vt:lpstr>They’re more like guidelines…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Dusty.Talk.ITitle</dc:title>
  <dc:creator>Freddie Sackur</dc:creator>
  <cp:lastModifiedBy>Freddie Sackur</cp:lastModifiedBy>
  <cp:revision>81</cp:revision>
  <dcterms:created xsi:type="dcterms:W3CDTF">2019-03-28T19:57:47Z</dcterms:created>
  <dcterms:modified xsi:type="dcterms:W3CDTF">2019-04-10T00:07:11Z</dcterms:modified>
</cp:coreProperties>
</file>