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7" r:id="rId3"/>
    <p:sldId id="259" r:id="rId4"/>
    <p:sldId id="261" r:id="rId5"/>
    <p:sldId id="268" r:id="rId6"/>
    <p:sldId id="269" r:id="rId7"/>
    <p:sldId id="262" r:id="rId8"/>
    <p:sldId id="270" r:id="rId9"/>
    <p:sldId id="272" r:id="rId10"/>
    <p:sldId id="264" r:id="rId11"/>
    <p:sldId id="263" r:id="rId12"/>
    <p:sldId id="266" r:id="rId13"/>
    <p:sldId id="265" r:id="rId14"/>
    <p:sldId id="260" r:id="rId15"/>
    <p:sldId id="286" r:id="rId16"/>
    <p:sldId id="274" r:id="rId17"/>
    <p:sldId id="276" r:id="rId18"/>
    <p:sldId id="287" r:id="rId19"/>
    <p:sldId id="277" r:id="rId20"/>
    <p:sldId id="281" r:id="rId21"/>
    <p:sldId id="282" r:id="rId22"/>
    <p:sldId id="284" r:id="rId23"/>
    <p:sldId id="275" r:id="rId24"/>
    <p:sldId id="285" r:id="rId25"/>
    <p:sldId id="288" r:id="rId26"/>
    <p:sldId id="289" r:id="rId27"/>
    <p:sldId id="290" r:id="rId28"/>
    <p:sldId id="291" r:id="rId29"/>
    <p:sldId id="292" r:id="rId30"/>
    <p:sldId id="293" r:id="rId31"/>
    <p:sldId id="278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1" autoAdjust="0"/>
    <p:restoredTop sz="70545" autoAdjust="0"/>
  </p:normalViewPr>
  <p:slideViewPr>
    <p:cSldViewPr snapToGrid="0">
      <p:cViewPr varScale="1">
        <p:scale>
          <a:sx n="80" d="100"/>
          <a:sy n="80" d="100"/>
        </p:scale>
        <p:origin x="138" y="90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D5CDC-F803-4C14-9991-687EEDAAD8B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BDF3D-B9C3-4CAE-AD2A-0D3AAAA2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53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09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3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7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8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0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32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4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26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02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1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6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3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77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6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38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85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37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26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pattern includes: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A way to get the current item</a:t>
            </a:r>
          </a:p>
          <a:p>
            <a:pPr marL="171450" indent="-171450">
              <a:buFontTx/>
              <a:buChar char="-"/>
            </a:pPr>
            <a:r>
              <a:rPr lang="en-GB" dirty="0"/>
              <a:t>A way to move to the next item</a:t>
            </a:r>
          </a:p>
          <a:p>
            <a:pPr marL="171450" indent="-171450">
              <a:buFontTx/>
              <a:buChar char="-"/>
            </a:pPr>
            <a:r>
              <a:rPr lang="en-GB" dirty="0"/>
              <a:t>A test whether there are any more items left to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638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Don’t be too rigid about adhering to principles or using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87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8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9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4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8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918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1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4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none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accent2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accent2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est_practice" TargetMode="External"/><Relationship Id="rId3" Type="http://schemas.openxmlformats.org/officeDocument/2006/relationships/hyperlink" Target="https://en.wikipedia.org/wiki/Software_engineering" TargetMode="External"/><Relationship Id="rId7" Type="http://schemas.openxmlformats.org/officeDocument/2006/relationships/hyperlink" Target="https://en.wikipedia.org/wiki/Machine_co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urce_code" TargetMode="External"/><Relationship Id="rId5" Type="http://schemas.openxmlformats.org/officeDocument/2006/relationships/hyperlink" Target="https://en.wikipedia.org/wiki/Software_design" TargetMode="External"/><Relationship Id="rId4" Type="http://schemas.openxmlformats.org/officeDocument/2006/relationships/hyperlink" Target="https://en.wikipedia.org/wiki/Reusability" TargetMode="External"/><Relationship Id="rId9" Type="http://schemas.openxmlformats.org/officeDocument/2006/relationships/hyperlink" Target="https://en.wikipedia.org/wiki/Software_design_patter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finke.github.io/powershell,%20design%20patterns/2018/04/13/PowerShell-And-Design-Pattern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.dustyfox.uk/" TargetMode="External"/><Relationship Id="rId5" Type="http://schemas.openxmlformats.org/officeDocument/2006/relationships/hyperlink" Target="https://en.wikipedia.org/wiki/Design_Patterns" TargetMode="External"/><Relationship Id="rId4" Type="http://schemas.openxmlformats.org/officeDocument/2006/relationships/hyperlink" Target="https://www.automatedops.com/blog/2018/04/11/software-design-patterns-in-powershell-strategy-patter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/>
              <a:t>namespace Freddie Sackur</a:t>
            </a:r>
            <a:br>
              <a:rPr lang="en-GB" sz="2400" dirty="0"/>
            </a:br>
            <a:r>
              <a:rPr lang="en-GB" sz="2400" dirty="0"/>
              <a:t>{</a:t>
            </a:r>
            <a:br>
              <a:rPr lang="en-GB" sz="2400" dirty="0"/>
            </a:br>
            <a:r>
              <a:rPr lang="en-GB" sz="2400" dirty="0"/>
              <a:t>    public interface ITalk</a:t>
            </a:r>
            <a:br>
              <a:rPr lang="en-GB" sz="2400" dirty="0"/>
            </a:br>
            <a:r>
              <a:rPr lang="en-GB" sz="2400" dirty="0"/>
              <a:t>    {</a:t>
            </a:r>
            <a:br>
              <a:rPr lang="en-GB" sz="2400" dirty="0"/>
            </a:br>
            <a:r>
              <a:rPr lang="en-GB" sz="2400" dirty="0"/>
              <a:t>        void </a:t>
            </a:r>
            <a:r>
              <a:rPr lang="en-GB" sz="2400" dirty="0" err="1"/>
              <a:t>SetLength</a:t>
            </a:r>
            <a:r>
              <a:rPr lang="en-GB" sz="2400" dirty="0"/>
              <a:t>(</a:t>
            </a:r>
            <a:r>
              <a:rPr lang="en-GB" sz="2400" dirty="0" err="1"/>
              <a:t>int</a:t>
            </a:r>
            <a:r>
              <a:rPr lang="en-GB" sz="2400" dirty="0"/>
              <a:t> length);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        string Waffle();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59" y="4777380"/>
            <a:ext cx="8243253" cy="86142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49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 / YAML /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Declarative</a:t>
            </a:r>
          </a:p>
          <a:p>
            <a:r>
              <a:rPr lang="en-GB" dirty="0"/>
              <a:t>Syntax is very constrained – you don’t think about design</a:t>
            </a:r>
          </a:p>
          <a:p>
            <a:r>
              <a:rPr lang="en-GB" dirty="0"/>
              <a:t>Except SQL, which you can hear about in some other talk!</a:t>
            </a:r>
          </a:p>
        </p:txBody>
      </p:sp>
    </p:spTree>
    <p:extLst>
      <p:ext uri="{BB962C8B-B14F-4D97-AF65-F5344CB8AC3E}">
        <p14:creationId xmlns:p14="http://schemas.microsoft.com/office/powerpoint/2010/main" val="343739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LISP / R /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mutable values! Eliminates bugs caused by something being changed when you don't expect it to have been</a:t>
            </a:r>
          </a:p>
          <a:p>
            <a:r>
              <a:rPr lang="en-GB" dirty="0"/>
              <a:t>A function is an operation that maps a domain of input values to a range of output values</a:t>
            </a:r>
          </a:p>
          <a:p>
            <a:r>
              <a:rPr lang="en-GB" dirty="0"/>
              <a:t>That’s about it, but it turns out to be sufficient to write applications</a:t>
            </a:r>
          </a:p>
          <a:p>
            <a:r>
              <a:rPr lang="en-GB" dirty="0"/>
              <a:t>Problem: converts are a little bit too zealous.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2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Procedural vs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Procedural:</a:t>
            </a:r>
          </a:p>
          <a:p>
            <a:pPr lvl="1"/>
            <a:r>
              <a:rPr lang="en-GB" dirty="0"/>
              <a:t>Principal control mechanism: loops and conditionals</a:t>
            </a:r>
          </a:p>
          <a:p>
            <a:pPr lvl="1"/>
            <a:r>
              <a:rPr lang="en-GB" dirty="0"/>
              <a:t>No strong concept of access control (private members)</a:t>
            </a:r>
          </a:p>
          <a:p>
            <a:r>
              <a:rPr lang="en-GB" dirty="0"/>
              <a:t>OOP:</a:t>
            </a:r>
          </a:p>
          <a:p>
            <a:pPr lvl="1"/>
            <a:r>
              <a:rPr lang="en-GB" dirty="0"/>
              <a:t>Principal control mechanism is polymorphism</a:t>
            </a:r>
          </a:p>
          <a:p>
            <a:pPr lvl="1"/>
            <a:r>
              <a:rPr lang="en-GB" dirty="0"/>
              <a:t>Stuff can be private: strong concept of interfaces</a:t>
            </a:r>
          </a:p>
        </p:txBody>
      </p:sp>
    </p:spTree>
    <p:extLst>
      <p:ext uri="{BB962C8B-B14F-4D97-AF65-F5344CB8AC3E}">
        <p14:creationId xmlns:p14="http://schemas.microsoft.com/office/powerpoint/2010/main" val="43253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Primarily used as a procedural language (define functions and pass in data)</a:t>
            </a:r>
          </a:p>
          <a:p>
            <a:r>
              <a:rPr lang="en-GB" dirty="0"/>
              <a:t>Can use as OO language</a:t>
            </a:r>
          </a:p>
          <a:p>
            <a:pPr lvl="1"/>
            <a:r>
              <a:rPr lang="en-GB" dirty="0"/>
              <a:t>Custom objects</a:t>
            </a:r>
          </a:p>
          <a:p>
            <a:pPr lvl="1"/>
            <a:r>
              <a:rPr lang="en-GB" dirty="0"/>
              <a:t>Classes in PSv5</a:t>
            </a:r>
          </a:p>
          <a:p>
            <a:pPr lvl="1"/>
            <a:r>
              <a:rPr lang="en-GB" dirty="0"/>
              <a:t>Inline C# in any version</a:t>
            </a:r>
          </a:p>
          <a:p>
            <a:pPr lvl="1"/>
            <a:r>
              <a:rPr lang="en-GB" dirty="0"/>
              <a:t>Use existing .NET objects</a:t>
            </a:r>
          </a:p>
          <a:p>
            <a:pPr lvl="1"/>
            <a:r>
              <a:rPr lang="en-GB" dirty="0"/>
              <a:t>Import-Module –</a:t>
            </a:r>
            <a:r>
              <a:rPr lang="en-GB" dirty="0" err="1"/>
              <a:t>AsCustomObject</a:t>
            </a:r>
            <a:endParaRPr lang="en-GB" dirty="0"/>
          </a:p>
          <a:p>
            <a:r>
              <a:rPr lang="en-GB" dirty="0"/>
              <a:t>Weakly-typed, but you can constrain (no compiler help </a:t>
            </a:r>
            <a:r>
              <a:rPr lang="en-GB" dirty="0" err="1"/>
              <a:t>tho</a:t>
            </a:r>
            <a:r>
              <a:rPr lang="en-GB" dirty="0"/>
              <a:t>!)</a:t>
            </a:r>
          </a:p>
          <a:p>
            <a:r>
              <a:rPr lang="en-GB" dirty="0"/>
              <a:t>Dynamically-typed</a:t>
            </a:r>
          </a:p>
          <a:p>
            <a:r>
              <a:rPr lang="en-GB" dirty="0"/>
              <a:t>Scoped and memory-managed</a:t>
            </a:r>
          </a:p>
        </p:txBody>
      </p:sp>
    </p:spTree>
    <p:extLst>
      <p:ext uri="{BB962C8B-B14F-4D97-AF65-F5344CB8AC3E}">
        <p14:creationId xmlns:p14="http://schemas.microsoft.com/office/powerpoint/2010/main" val="319715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Changing requirements</a:t>
            </a:r>
          </a:p>
          <a:p>
            <a:r>
              <a:rPr lang="en-GB" dirty="0" err="1"/>
              <a:t>Reqs</a:t>
            </a:r>
            <a:r>
              <a:rPr lang="en-GB" dirty="0"/>
              <a:t> not initially clear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000" b="0" i="0" kern="12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rPr>
              <a:t>Write software that supports future change</a:t>
            </a:r>
            <a:endParaRPr lang="en-GB" sz="200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65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4C58-F55A-4A88-A266-BE79A004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6FF7-A572-4F79-B1E7-1637559F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 </a:t>
            </a:r>
            <a:r>
              <a:rPr lang="en-GB" dirty="0">
                <a:hlinkClick r:id="rId3" tooltip="Software engineering"/>
              </a:rPr>
              <a:t>software engineering</a:t>
            </a:r>
            <a:r>
              <a:rPr lang="en-GB" dirty="0"/>
              <a:t>, a </a:t>
            </a:r>
            <a:r>
              <a:rPr lang="en-GB" b="1" dirty="0"/>
              <a:t>software design pattern</a:t>
            </a:r>
            <a:r>
              <a:rPr lang="en-GB" dirty="0"/>
              <a:t> is a general, </a:t>
            </a:r>
            <a:r>
              <a:rPr lang="en-GB" dirty="0">
                <a:hlinkClick r:id="rId4" tooltip="Reusability"/>
              </a:rPr>
              <a:t>reusable</a:t>
            </a:r>
            <a:r>
              <a:rPr lang="en-GB" dirty="0"/>
              <a:t> solution to a commonly occurring problem within a given context in </a:t>
            </a:r>
            <a:r>
              <a:rPr lang="en-GB" dirty="0">
                <a:hlinkClick r:id="rId5" tooltip="Software design"/>
              </a:rPr>
              <a:t>software design</a:t>
            </a:r>
            <a:r>
              <a:rPr lang="en-GB" dirty="0"/>
              <a:t>. It is not a finished design that can be transformed directly into </a:t>
            </a:r>
            <a:r>
              <a:rPr lang="en-GB" dirty="0">
                <a:hlinkClick r:id="rId6" tooltip="Source code"/>
              </a:rPr>
              <a:t>source</a:t>
            </a:r>
            <a:r>
              <a:rPr lang="en-GB" dirty="0"/>
              <a:t> or </a:t>
            </a:r>
            <a:r>
              <a:rPr lang="en-GB" dirty="0">
                <a:hlinkClick r:id="rId7" tooltip="Machine code"/>
              </a:rPr>
              <a:t>machine code</a:t>
            </a:r>
            <a:r>
              <a:rPr lang="en-GB" dirty="0"/>
              <a:t>. It is a description or template for how to solve a problem that can be used in many different situations. Design patterns are formalized </a:t>
            </a:r>
            <a:r>
              <a:rPr lang="en-GB" dirty="0">
                <a:hlinkClick r:id="rId8" tooltip="Best practice"/>
              </a:rPr>
              <a:t>best practices</a:t>
            </a:r>
            <a:r>
              <a:rPr lang="en-GB" dirty="0"/>
              <a:t> that the programmer can use to solve common problems when designing an application or system.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9"/>
              </a:rPr>
              <a:t>https://en.wikipedia.org/wiki/Software_design_pattern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3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Repeat Yourself (DRY)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you’re repeating a lot of code, it’s a sign that you’re doing it wrong!</a:t>
            </a:r>
          </a:p>
        </p:txBody>
      </p:sp>
    </p:spTree>
    <p:extLst>
      <p:ext uri="{BB962C8B-B14F-4D97-AF65-F5344CB8AC3E}">
        <p14:creationId xmlns:p14="http://schemas.microsoft.com/office/powerpoint/2010/main" val="363238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Separation Of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object (or function) should only do one thing</a:t>
            </a:r>
          </a:p>
        </p:txBody>
      </p:sp>
    </p:spTree>
    <p:extLst>
      <p:ext uri="{BB962C8B-B14F-4D97-AF65-F5344CB8AC3E}">
        <p14:creationId xmlns:p14="http://schemas.microsoft.com/office/powerpoint/2010/main" val="91982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9AA1-E3A5-4129-B344-AF12D440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should be loosely coupled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00BE-960E-4E32-AE69-D65101E90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0654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Accessing many different properties or methods from one class in another class is a code smell</a:t>
            </a:r>
          </a:p>
          <a:p>
            <a:r>
              <a:rPr lang="en-GB" dirty="0"/>
              <a:t>Best is when two classes don’t touch each other at all</a:t>
            </a:r>
          </a:p>
        </p:txBody>
      </p:sp>
    </p:spTree>
    <p:extLst>
      <p:ext uri="{BB962C8B-B14F-4D97-AF65-F5344CB8AC3E}">
        <p14:creationId xmlns:p14="http://schemas.microsoft.com/office/powerpoint/2010/main" val="75522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 Principle</a:t>
            </a:r>
            <a:br>
              <a:rPr lang="en-GB" dirty="0"/>
            </a:br>
            <a:r>
              <a:rPr lang="en-GB" dirty="0"/>
              <a:t>aka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Any object should be possible to substitute with a subclass of itself (you can use a subclass in place of a base class)</a:t>
            </a:r>
          </a:p>
        </p:txBody>
      </p:sp>
    </p:spTree>
    <p:extLst>
      <p:ext uri="{BB962C8B-B14F-4D97-AF65-F5344CB8AC3E}">
        <p14:creationId xmlns:p14="http://schemas.microsoft.com/office/powerpoint/2010/main" val="211556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460" y="452718"/>
            <a:ext cx="7894374" cy="1400530"/>
          </a:xfrm>
        </p:spPr>
        <p:txBody>
          <a:bodyPr/>
          <a:lstStyle/>
          <a:p>
            <a:r>
              <a:rPr lang="en-GB" sz="1600" dirty="0"/>
              <a:t>Software Engineering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46438"/>
            <a:ext cx="8663940" cy="6514490"/>
          </a:xfrm>
        </p:spPr>
      </p:pic>
    </p:spTree>
    <p:extLst>
      <p:ext uri="{BB962C8B-B14F-4D97-AF65-F5344CB8AC3E}">
        <p14:creationId xmlns:p14="http://schemas.microsoft.com/office/powerpoint/2010/main" val="3735911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046770"/>
          </a:xfrm>
        </p:spPr>
        <p:txBody>
          <a:bodyPr>
            <a:normAutofit/>
          </a:bodyPr>
          <a:lstStyle/>
          <a:p>
            <a:r>
              <a:rPr lang="en-GB" dirty="0"/>
              <a:t>An object’s behaviour doesn’t come from itself, but from another object that the first object has. The Strategy object can be replaced with another to change behaviour.</a:t>
            </a:r>
          </a:p>
        </p:txBody>
      </p:sp>
    </p:spTree>
    <p:extLst>
      <p:ext uri="{BB962C8B-B14F-4D97-AF65-F5344CB8AC3E}">
        <p14:creationId xmlns:p14="http://schemas.microsoft.com/office/powerpoint/2010/main" val="224679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10073218" cy="1915647"/>
          </a:xfrm>
        </p:spPr>
        <p:txBody>
          <a:bodyPr/>
          <a:lstStyle/>
          <a:p>
            <a:r>
              <a:rPr lang="en-GB" dirty="0"/>
              <a:t>Dependency Injection (DI) pattern</a:t>
            </a:r>
            <a:br>
              <a:rPr lang="en-GB" dirty="0"/>
            </a:br>
            <a:r>
              <a:rPr lang="en-GB" dirty="0"/>
              <a:t>aka Inversion Of Control (IOC)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269192"/>
          </a:xfrm>
        </p:spPr>
        <p:txBody>
          <a:bodyPr/>
          <a:lstStyle/>
          <a:p>
            <a:r>
              <a:rPr lang="en-GB" dirty="0"/>
              <a:t>Objects or services that an object needs are provided to it by a client. This gives control back to the client.</a:t>
            </a:r>
          </a:p>
          <a:p>
            <a:r>
              <a:rPr lang="en-GB" dirty="0"/>
              <a:t>Often found with the Strategy pattern.</a:t>
            </a:r>
          </a:p>
        </p:txBody>
      </p:sp>
    </p:spTree>
    <p:extLst>
      <p:ext uri="{BB962C8B-B14F-4D97-AF65-F5344CB8AC3E}">
        <p14:creationId xmlns:p14="http://schemas.microsoft.com/office/powerpoint/2010/main" val="57352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2BB-E3E6-4EB4-AA3D-CCC2DF2A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</a:t>
            </a:r>
            <a:r>
              <a:rPr lang="en-GB" dirty="0" err="1"/>
              <a:t>Ain’t</a:t>
            </a:r>
            <a:r>
              <a:rPr lang="en-GB" dirty="0"/>
              <a:t> </a:t>
            </a:r>
            <a:r>
              <a:rPr lang="en-GB" dirty="0" err="1"/>
              <a:t>Gonna</a:t>
            </a:r>
            <a:r>
              <a:rPr lang="en-GB" dirty="0"/>
              <a:t> Need It (YAGNI)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C79A3-4A71-458D-BE1F-7FA9FD2E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get carried away too soon</a:t>
            </a:r>
          </a:p>
        </p:txBody>
      </p:sp>
    </p:spTree>
    <p:extLst>
      <p:ext uri="{BB962C8B-B14F-4D97-AF65-F5344CB8AC3E}">
        <p14:creationId xmlns:p14="http://schemas.microsoft.com/office/powerpoint/2010/main" val="354434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process of changing code, without changing the functionality, to make it better organised.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Refactor occasionally to:</a:t>
            </a:r>
          </a:p>
          <a:p>
            <a:r>
              <a:rPr lang="en-GB" dirty="0"/>
              <a:t>keep the code clean</a:t>
            </a:r>
          </a:p>
          <a:p>
            <a:r>
              <a:rPr lang="en-GB" dirty="0"/>
              <a:t>maintain the fitness of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0067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0D6C-DAEA-45E2-9905-9A895973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7465-5614-4BC1-8C55-BDA347B1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We thought about what kind of change we might have to support</a:t>
            </a:r>
          </a:p>
          <a:p>
            <a:pPr lvl="0"/>
            <a:r>
              <a:rPr lang="en-GB" dirty="0"/>
              <a:t>We came up with an architecture that supports that change</a:t>
            </a:r>
          </a:p>
          <a:p>
            <a:pPr lvl="0"/>
            <a:r>
              <a:rPr lang="en-GB" dirty="0"/>
              <a:t>We separated the concerns</a:t>
            </a:r>
          </a:p>
          <a:p>
            <a:pPr lvl="0"/>
            <a:r>
              <a:rPr lang="en-GB" dirty="0"/>
              <a:t>We implemented the variant behaviour as a Strategy object</a:t>
            </a:r>
          </a:p>
          <a:p>
            <a:pPr lvl="0"/>
            <a:r>
              <a:rPr lang="en-GB" dirty="0"/>
              <a:t>We injected our strategy object into our main object (the function)</a:t>
            </a:r>
          </a:p>
          <a:p>
            <a:pPr lvl="0"/>
            <a:r>
              <a:rPr lang="en-GB" dirty="0"/>
              <a:t>We equipped our tree structure with methods to both format and to get an import order</a:t>
            </a:r>
          </a:p>
          <a:p>
            <a:pPr lvl="0"/>
            <a:r>
              <a:rPr lang="en-GB" dirty="0"/>
              <a:t>We have a clear path forward for </a:t>
            </a:r>
            <a:r>
              <a:rPr lang="en-GB" dirty="0" err="1"/>
              <a:t>Github</a:t>
            </a:r>
            <a:r>
              <a:rPr lang="en-GB" dirty="0"/>
              <a:t> / NuGet</a:t>
            </a:r>
          </a:p>
        </p:txBody>
      </p:sp>
    </p:spTree>
    <p:extLst>
      <p:ext uri="{BB962C8B-B14F-4D97-AF65-F5344CB8AC3E}">
        <p14:creationId xmlns:p14="http://schemas.microsoft.com/office/powerpoint/2010/main" val="398795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82F7-6DEA-44C3-8DE8-14C7B83A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42E9-A660-4451-BFD2-38BC38C88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Some other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90376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C709-BA44-40DE-B8CB-E5AEB7E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DA7B-1B79-4BCB-A77B-3475E3F26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Wrap one object with another to make it compatible with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16820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0E65-7BB3-4DEF-9EF0-5B76A995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A525E-6F38-4D0B-A242-C2B71DA1C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a simpler interface to something complex</a:t>
            </a:r>
          </a:p>
        </p:txBody>
      </p:sp>
    </p:spTree>
    <p:extLst>
      <p:ext uri="{BB962C8B-B14F-4D97-AF65-F5344CB8AC3E}">
        <p14:creationId xmlns:p14="http://schemas.microsoft.com/office/powerpoint/2010/main" val="166626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B7A3-DC02-4CE2-AFE2-BDFF1A47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3B2B1-CA17-4804-ACD8-3BA5A1411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a placeholder to manage access or handle remoting</a:t>
            </a:r>
          </a:p>
        </p:txBody>
      </p:sp>
    </p:spTree>
    <p:extLst>
      <p:ext uri="{BB962C8B-B14F-4D97-AF65-F5344CB8AC3E}">
        <p14:creationId xmlns:p14="http://schemas.microsoft.com/office/powerpoint/2010/main" val="2200567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CF5E-8C1C-434F-9F39-1C21B56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</a:t>
            </a:r>
            <a:br>
              <a:rPr lang="en-GB" dirty="0"/>
            </a:br>
            <a:r>
              <a:rPr lang="en-GB" dirty="0"/>
              <a:t>(aka Enumerator in .NET)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14AA5-52A4-41B9-AAE9-D7E5E82C1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a collection-agnostic way to step through items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42111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CP, ADD, MOV, JMP,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No distinction between data and instructions</a:t>
            </a:r>
          </a:p>
          <a:p>
            <a:r>
              <a:rPr lang="en-GB" dirty="0"/>
              <a:t>No type-checking</a:t>
            </a:r>
          </a:p>
          <a:p>
            <a:r>
              <a:rPr lang="en-GB" dirty="0"/>
              <a:t>No exception mechanism</a:t>
            </a:r>
          </a:p>
          <a:p>
            <a:r>
              <a:rPr lang="en-GB" dirty="0"/>
              <a:t>Imagine the bugs!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4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D52A-B5AD-44C1-BD04-188F8B04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1B99-0D96-46CE-9D0C-3EA8029BD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Warp an object with another of the same interface, to expand on the original object’s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42879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They’re more like guidelines…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break a principle if you have a good reason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BAF6B-31C4-4E4C-8B51-06AA390D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88" y="2182885"/>
            <a:ext cx="2324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7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030-497E-4AF6-83BF-AD57454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37563"/>
            <a:ext cx="8825660" cy="860400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3823-01EE-41A1-82DD-57D8ED3F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497963"/>
            <a:ext cx="8825659" cy="4139818"/>
          </a:xfrm>
        </p:spPr>
        <p:txBody>
          <a:bodyPr>
            <a:normAutofit fontScale="92500" lnSpcReduction="10000"/>
          </a:bodyPr>
          <a:lstStyle/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https://dfinke.github.io/powershell,%20design%20patterns/2018/04/13/PowerShell-And-Design-Patterns.html</a:t>
            </a:r>
            <a:endParaRPr lang="en-GB" dirty="0"/>
          </a:p>
          <a:p>
            <a:r>
              <a:rPr lang="en-GB" dirty="0">
                <a:hlinkClick r:id="rId4"/>
              </a:rPr>
              <a:t>https://www.automatedops.com/blog/2018/04/11/software-design-patterns-in-powershell-strategy-pattern/</a:t>
            </a:r>
            <a:endParaRPr lang="en-GB" dirty="0"/>
          </a:p>
          <a:p>
            <a:r>
              <a:rPr lang="en-GB" dirty="0"/>
              <a:t>Design Patterns (Gamma/Helm/Johnson/</a:t>
            </a:r>
            <a:r>
              <a:rPr lang="en-GB" dirty="0" err="1"/>
              <a:t>Vlissides</a:t>
            </a:r>
            <a:r>
              <a:rPr lang="en-GB" dirty="0"/>
              <a:t>) (Gang Of Four)</a:t>
            </a:r>
          </a:p>
          <a:p>
            <a:r>
              <a:rPr lang="en-GB" dirty="0">
                <a:hlinkClick r:id="rId5"/>
              </a:rPr>
              <a:t>https://en.wikipedia.org/wiki/Design_Patterns</a:t>
            </a:r>
            <a:endParaRPr lang="en-GB" dirty="0"/>
          </a:p>
          <a:p>
            <a:r>
              <a:rPr lang="en-GB" dirty="0"/>
              <a:t>Head First Design Patterns (Freeman/Robson/Bates/Sierra)</a:t>
            </a:r>
          </a:p>
          <a:p>
            <a:r>
              <a:rPr lang="en-GB" dirty="0"/>
              <a:t>Patterns Of Enterprise Application Architecture (Fowler)</a:t>
            </a:r>
          </a:p>
          <a:p>
            <a:endParaRPr lang="en-GB" dirty="0"/>
          </a:p>
          <a:p>
            <a:r>
              <a:rPr lang="en-GB" dirty="0"/>
              <a:t>Shameless plug: </a:t>
            </a:r>
            <a:r>
              <a:rPr lang="en-GB" dirty="0">
                <a:hlinkClick r:id="rId6"/>
              </a:rPr>
              <a:t>https://blog.dustyfox.uk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types and data structures</a:t>
            </a:r>
          </a:p>
          <a:p>
            <a:r>
              <a:rPr lang="en-GB" dirty="0"/>
              <a:t>Functions - this makes it procedural in addition to being imperative</a:t>
            </a:r>
          </a:p>
          <a:p>
            <a:r>
              <a:rPr lang="en-GB" dirty="0"/>
              <a:t>Typed - but weakly enforced</a:t>
            </a:r>
          </a:p>
          <a:p>
            <a:r>
              <a:rPr lang="en-GB" dirty="0"/>
              <a:t>Pointers, not references - you can perform arithmetic, you may fail to initialise a pointer</a:t>
            </a:r>
          </a:p>
          <a:p>
            <a:r>
              <a:rPr lang="en-GB" dirty="0"/>
              <a:t>Compiled - compiler checks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94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631" y="2609178"/>
            <a:ext cx="9404723" cy="1400530"/>
          </a:xfrm>
        </p:spPr>
        <p:txBody>
          <a:bodyPr/>
          <a:lstStyle/>
          <a:p>
            <a:r>
              <a:rPr lang="en-GB" dirty="0" err="1"/>
              <a:t>Struct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02" y="1980520"/>
            <a:ext cx="6096851" cy="2657846"/>
          </a:xfrm>
        </p:spPr>
      </p:pic>
    </p:spTree>
    <p:extLst>
      <p:ext uri="{BB962C8B-B14F-4D97-AF65-F5344CB8AC3E}">
        <p14:creationId xmlns:p14="http://schemas.microsoft.com/office/powerpoint/2010/main" val="412631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1851660"/>
            <a:ext cx="8161074" cy="961708"/>
          </a:xfrm>
        </p:spPr>
        <p:txBody>
          <a:bodyPr/>
          <a:lstStyle/>
          <a:p>
            <a:r>
              <a:rPr lang="en-GB" sz="1600" dirty="0"/>
              <a:t>Memory managed objects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5902C1-C524-4C48-B9A2-373336155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8840" y="833279"/>
            <a:ext cx="7877560" cy="5191442"/>
          </a:xfrm>
        </p:spPr>
      </p:pic>
    </p:spTree>
    <p:extLst>
      <p:ext uri="{BB962C8B-B14F-4D97-AF65-F5344CB8AC3E}">
        <p14:creationId xmlns:p14="http://schemas.microsoft.com/office/powerpoint/2010/main" val="310870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/ C#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Completely memory managed - runtime handles pointers, programmers never touch them; garbage collector</a:t>
            </a:r>
          </a:p>
          <a:p>
            <a:r>
              <a:rPr lang="en-GB" dirty="0"/>
              <a:t>Object-oriented (but allow procedural programming)</a:t>
            </a:r>
          </a:p>
          <a:p>
            <a:r>
              <a:rPr lang="en-GB" dirty="0"/>
              <a:t>Introduce encapsulation: private, protected modifiers</a:t>
            </a:r>
          </a:p>
          <a:p>
            <a:r>
              <a:rPr lang="en-GB" dirty="0"/>
              <a:t>Compiled: compiler checks syntax and static typing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0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15A88E6-6DCC-4A95-B892-9F3AEF77D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815" y="1353726"/>
            <a:ext cx="7451132" cy="4882391"/>
          </a:xfrm>
        </p:spPr>
      </p:pic>
    </p:spTree>
    <p:extLst>
      <p:ext uri="{BB962C8B-B14F-4D97-AF65-F5344CB8AC3E}">
        <p14:creationId xmlns:p14="http://schemas.microsoft.com/office/powerpoint/2010/main" val="66562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to an interface, not an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in the </a:t>
            </a:r>
            <a:r>
              <a:rPr lang="en-GB" dirty="0" err="1"/>
              <a:t>mindset</a:t>
            </a:r>
            <a:r>
              <a:rPr lang="en-GB" dirty="0"/>
              <a:t> of interacting only through carefully-designed interfaces</a:t>
            </a:r>
          </a:p>
        </p:txBody>
      </p:sp>
    </p:spTree>
    <p:extLst>
      <p:ext uri="{BB962C8B-B14F-4D97-AF65-F5344CB8AC3E}">
        <p14:creationId xmlns:p14="http://schemas.microsoft.com/office/powerpoint/2010/main" val="219650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Night mode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7CBF33"/>
      </a:accent1>
      <a:accent2>
        <a:srgbClr val="FF7F00"/>
      </a:accent2>
      <a:accent3>
        <a:srgbClr val="99CCFF"/>
      </a:accent3>
      <a:accent4>
        <a:srgbClr val="FFFF99"/>
      </a:accent4>
      <a:accent5>
        <a:srgbClr val="FF6699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11082</TotalTime>
  <Words>881</Words>
  <Application>Microsoft Office PowerPoint</Application>
  <PresentationFormat>Widescreen</PresentationFormat>
  <Paragraphs>145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Verdana</vt:lpstr>
      <vt:lpstr>Wingdings 3</vt:lpstr>
      <vt:lpstr>Ion</vt:lpstr>
      <vt:lpstr>namespace Freddie Sackur {     public interface ITalk     {         void SetLength(int length);          string Waffle(); </vt:lpstr>
      <vt:lpstr>Software Engineering</vt:lpstr>
      <vt:lpstr>Assembly code</vt:lpstr>
      <vt:lpstr>C</vt:lpstr>
      <vt:lpstr>Struct</vt:lpstr>
      <vt:lpstr>Memory managed objects</vt:lpstr>
      <vt:lpstr>Java / C# </vt:lpstr>
      <vt:lpstr>Access modifiers</vt:lpstr>
      <vt:lpstr>Code to an interface, not an implementation</vt:lpstr>
      <vt:lpstr>DSC / YAML / SQL</vt:lpstr>
      <vt:lpstr>LISP / R / F#</vt:lpstr>
      <vt:lpstr>Procedural vs OOP</vt:lpstr>
      <vt:lpstr>…Powershell</vt:lpstr>
      <vt:lpstr>Software Engineering</vt:lpstr>
      <vt:lpstr>Design patterns</vt:lpstr>
      <vt:lpstr>Don’t Repeat Yourself (DRY)</vt:lpstr>
      <vt:lpstr>Separation Of Concerns</vt:lpstr>
      <vt:lpstr>Classes should be loosely coupled</vt:lpstr>
      <vt:lpstr>Liskov Substitution Principle aka Polymorphism</vt:lpstr>
      <vt:lpstr>Strategy pattern</vt:lpstr>
      <vt:lpstr>Dependency Injection (DI) pattern aka Inversion Of Control (IOC)</vt:lpstr>
      <vt:lpstr>You Ain’t Gonna Need It (YAGNI)</vt:lpstr>
      <vt:lpstr>Refactoring</vt:lpstr>
      <vt:lpstr>Recap</vt:lpstr>
      <vt:lpstr>Appendix</vt:lpstr>
      <vt:lpstr>Adapter</vt:lpstr>
      <vt:lpstr>Facade</vt:lpstr>
      <vt:lpstr>Proxy</vt:lpstr>
      <vt:lpstr>Iterator (aka Enumerator in .NET)</vt:lpstr>
      <vt:lpstr>Decorator</vt:lpstr>
      <vt:lpstr>They’re more like guidelines…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Dusty.Talk.ITitle</dc:title>
  <dc:creator>Freddie Sackur</dc:creator>
  <cp:lastModifiedBy>Freddie Sackur</cp:lastModifiedBy>
  <cp:revision>83</cp:revision>
  <dcterms:created xsi:type="dcterms:W3CDTF">2019-03-28T19:57:47Z</dcterms:created>
  <dcterms:modified xsi:type="dcterms:W3CDTF">2019-04-10T08:40:35Z</dcterms:modified>
</cp:coreProperties>
</file>