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0" r:id="rId3"/>
    <p:sldId id="259"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2837" autoAdjust="0"/>
    <p:restoredTop sz="86438" autoAdjust="0"/>
  </p:normalViewPr>
  <p:slideViewPr>
    <p:cSldViewPr snapToGrid="0">
      <p:cViewPr varScale="1">
        <p:scale>
          <a:sx n="91" d="100"/>
          <a:sy n="91" d="100"/>
        </p:scale>
        <p:origin x="108" y="1218"/>
      </p:cViewPr>
      <p:guideLst/>
    </p:cSldViewPr>
  </p:slideViewPr>
  <p:outlineViewPr>
    <p:cViewPr>
      <p:scale>
        <a:sx n="33" d="100"/>
        <a:sy n="33" d="100"/>
      </p:scale>
      <p:origin x="0" y="-1836"/>
    </p:cViewPr>
  </p:outlineViewPr>
  <p:notesTextViewPr>
    <p:cViewPr>
      <p:scale>
        <a:sx n="1" d="1"/>
        <a:sy n="1" d="1"/>
      </p:scale>
      <p:origin x="0" y="0"/>
    </p:cViewPr>
  </p:notesTextViewPr>
  <p:notesViewPr>
    <p:cSldViewPr snapToGrid="0">
      <p:cViewPr varScale="1">
        <p:scale>
          <a:sx n="125" d="100"/>
          <a:sy n="125"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5CDC-F803-4C14-9991-687EEDAAD8BB}" type="datetimeFigureOut">
              <a:rPr lang="en-GB" smtClean="0"/>
              <a:t>28/03/2019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BDF3D-B9C3-4CAE-AD2A-0D3AAAA2F14C}" type="slidenum">
              <a:rPr lang="en-GB" smtClean="0"/>
              <a:t>‹#›</a:t>
            </a:fld>
            <a:endParaRPr lang="en-GB"/>
          </a:p>
        </p:txBody>
      </p:sp>
    </p:spTree>
    <p:extLst>
      <p:ext uri="{BB962C8B-B14F-4D97-AF65-F5344CB8AC3E}">
        <p14:creationId xmlns:p14="http://schemas.microsoft.com/office/powerpoint/2010/main" val="249438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Are there any software engineers here? (I might get away with</a:t>
            </a:r>
            <a:r>
              <a:rPr lang="en-GB" baseline="0" dirty="0" smtClean="0"/>
              <a:t> this!)</a:t>
            </a:r>
          </a:p>
          <a:p>
            <a:endParaRPr lang="en-GB" baseline="0" dirty="0" smtClean="0"/>
          </a:p>
          <a:p>
            <a:r>
              <a:rPr lang="en-GB" baseline="0" dirty="0" smtClean="0"/>
              <a:t>Has anyone here had to work on some code that is really awful?</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Has anyone here had to work on some code that is awful, but you suspect it started out OK when it was first written?</a:t>
            </a:r>
            <a:endParaRPr lang="en-GB" dirty="0" smtClean="0"/>
          </a:p>
          <a:p>
            <a:endParaRPr lang="en-GB" dirty="0" smtClean="0"/>
          </a:p>
          <a:p>
            <a:r>
              <a:rPr lang="en-GB" dirty="0" smtClean="0"/>
              <a:t>It’s more-or-less OK at the outset, isn’t it?</a:t>
            </a:r>
            <a:r>
              <a:rPr lang="en-GB" baseline="0" dirty="0" smtClean="0"/>
              <a:t> But then it dies from a thousand cuts.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profession of SE is primarily concerned with change.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a:t>
            </a:fld>
            <a:endParaRPr lang="en-GB"/>
          </a:p>
        </p:txBody>
      </p:sp>
    </p:spTree>
    <p:extLst>
      <p:ext uri="{BB962C8B-B14F-4D97-AF65-F5344CB8AC3E}">
        <p14:creationId xmlns:p14="http://schemas.microsoft.com/office/powerpoint/2010/main" val="79395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profession of SE is primarily concerned with change.</a:t>
            </a:r>
          </a:p>
          <a:p>
            <a:pPr rtl="0" fontAlgn="ctr"/>
            <a:endParaRPr lang="en-GB" sz="1200" kern="1200" dirty="0" smtClean="0">
              <a:solidFill>
                <a:schemeClr val="tx1"/>
              </a:solidFill>
              <a:effectLst/>
              <a:latin typeface="+mn-lt"/>
              <a:ea typeface="+mn-ea"/>
              <a:cs typeface="+mn-cs"/>
            </a:endParaRPr>
          </a:p>
          <a:p>
            <a:pPr marL="171450" indent="-171450" rtl="0" fontAlgn="ctr">
              <a:buFontTx/>
              <a:buChar char="-"/>
            </a:pPr>
            <a:r>
              <a:rPr lang="en-GB" sz="1200" kern="1200" dirty="0" smtClean="0">
                <a:solidFill>
                  <a:schemeClr val="tx1"/>
                </a:solidFill>
                <a:effectLst/>
                <a:latin typeface="+mn-lt"/>
                <a:ea typeface="+mn-ea"/>
                <a:cs typeface="+mn-cs"/>
              </a:rPr>
              <a:t>New acquisitions</a:t>
            </a:r>
          </a:p>
          <a:p>
            <a:pPr marL="171450" indent="-171450" rtl="0" fontAlgn="ctr">
              <a:buFontTx/>
              <a:buChar char="-"/>
            </a:pPr>
            <a:r>
              <a:rPr lang="en-GB" sz="1200" kern="1200" dirty="0" smtClean="0">
                <a:solidFill>
                  <a:schemeClr val="tx1"/>
                </a:solidFill>
                <a:effectLst/>
                <a:latin typeface="+mn-lt"/>
                <a:ea typeface="+mn-ea"/>
                <a:cs typeface="+mn-cs"/>
              </a:rPr>
              <a:t>Regulatory change, business process</a:t>
            </a:r>
            <a:r>
              <a:rPr lang="en-GB" sz="1200" kern="1200" baseline="0" dirty="0" smtClean="0">
                <a:solidFill>
                  <a:schemeClr val="tx1"/>
                </a:solidFill>
                <a:effectLst/>
                <a:latin typeface="+mn-lt"/>
                <a:ea typeface="+mn-ea"/>
                <a:cs typeface="+mn-cs"/>
              </a:rPr>
              <a:t> change</a:t>
            </a:r>
            <a:endParaRPr lang="en-GB" sz="1200" kern="1200" dirty="0" smtClean="0">
              <a:solidFill>
                <a:schemeClr val="tx1"/>
              </a:solidFill>
              <a:effectLst/>
              <a:latin typeface="+mn-lt"/>
              <a:ea typeface="+mn-ea"/>
              <a:cs typeface="+mn-cs"/>
            </a:endParaRPr>
          </a:p>
          <a:p>
            <a:pPr marL="171450" indent="-171450" rtl="0" fontAlgn="ctr">
              <a:buFontTx/>
              <a:buChar char="-"/>
            </a:pPr>
            <a:r>
              <a:rPr lang="en-GB" sz="1200" kern="1200" dirty="0" smtClean="0">
                <a:solidFill>
                  <a:schemeClr val="tx1"/>
                </a:solidFill>
                <a:effectLst/>
                <a:latin typeface="+mn-lt"/>
                <a:ea typeface="+mn-ea"/>
                <a:cs typeface="+mn-cs"/>
              </a:rPr>
              <a:t>New apps</a:t>
            </a:r>
            <a:r>
              <a:rPr lang="en-GB" sz="1200" kern="1200" baseline="0" dirty="0" smtClean="0">
                <a:solidFill>
                  <a:schemeClr val="tx1"/>
                </a:solidFill>
                <a:effectLst/>
                <a:latin typeface="+mn-lt"/>
                <a:ea typeface="+mn-ea"/>
                <a:cs typeface="+mn-cs"/>
              </a:rPr>
              <a:t> and </a:t>
            </a:r>
            <a:r>
              <a:rPr lang="en-GB" sz="1200" kern="1200" dirty="0" smtClean="0">
                <a:solidFill>
                  <a:schemeClr val="tx1"/>
                </a:solidFill>
                <a:effectLst/>
                <a:latin typeface="+mn-lt"/>
                <a:ea typeface="+mn-ea"/>
                <a:cs typeface="+mn-cs"/>
              </a:rPr>
              <a:t>providers</a:t>
            </a:r>
          </a:p>
          <a:p>
            <a:pPr marL="171450" indent="-171450" rtl="0" fontAlgn="ctr">
              <a:buFontTx/>
              <a:buChar char="-"/>
            </a:pPr>
            <a:endParaRPr lang="en-GB" sz="1200" kern="1200" dirty="0" smtClean="0">
              <a:solidFill>
                <a:schemeClr val="tx1"/>
              </a:solidFill>
              <a:effectLst/>
              <a:latin typeface="+mn-lt"/>
              <a:ea typeface="+mn-ea"/>
              <a:cs typeface="+mn-cs"/>
            </a:endParaRPr>
          </a:p>
          <a:p>
            <a:pPr rtl="0" fontAlgn="ctr"/>
            <a:r>
              <a:rPr lang="en-GB" sz="1200" kern="1200" dirty="0" smtClean="0">
                <a:solidFill>
                  <a:schemeClr val="tx1"/>
                </a:solidFill>
                <a:effectLst/>
                <a:latin typeface="+mn-lt"/>
                <a:ea typeface="+mn-ea"/>
                <a:cs typeface="+mn-cs"/>
              </a:rPr>
              <a:t>If you’re a developer, you</a:t>
            </a:r>
            <a:r>
              <a:rPr lang="en-GB" sz="1200" kern="1200" baseline="0" dirty="0" smtClean="0">
                <a:solidFill>
                  <a:schemeClr val="tx1"/>
                </a:solidFill>
                <a:effectLst/>
                <a:latin typeface="+mn-lt"/>
                <a:ea typeface="+mn-ea"/>
                <a:cs typeface="+mn-cs"/>
              </a:rPr>
              <a:t> can write something that works – but an engineer has to write something that is also evolvable</a:t>
            </a:r>
          </a:p>
          <a:p>
            <a:pPr rtl="0" fontAlgn="ctr"/>
            <a:endParaRPr lang="en-GB" sz="1200" kern="1200" baseline="0" dirty="0" smtClean="0">
              <a:solidFill>
                <a:schemeClr val="tx1"/>
              </a:solidFill>
              <a:effectLst/>
              <a:latin typeface="+mn-lt"/>
              <a:ea typeface="+mn-ea"/>
              <a:cs typeface="+mn-cs"/>
            </a:endParaRPr>
          </a:p>
          <a:p>
            <a:pPr rtl="0" fontAlgn="ctr"/>
            <a:r>
              <a:rPr lang="en-GB" sz="1200" kern="1200" baseline="0" dirty="0" smtClean="0">
                <a:solidFill>
                  <a:schemeClr val="tx1"/>
                </a:solidFill>
                <a:effectLst/>
                <a:latin typeface="+mn-lt"/>
                <a:ea typeface="+mn-ea"/>
                <a:cs typeface="+mn-cs"/>
              </a:rPr>
              <a:t>“</a:t>
            </a:r>
            <a:r>
              <a:rPr lang="en-GB" sz="1200" kern="1200" baseline="0" dirty="0" err="1" smtClean="0">
                <a:solidFill>
                  <a:schemeClr val="tx1"/>
                </a:solidFill>
                <a:effectLst/>
                <a:latin typeface="+mn-lt"/>
                <a:ea typeface="+mn-ea"/>
                <a:cs typeface="+mn-cs"/>
              </a:rPr>
              <a:t>Evolvability</a:t>
            </a:r>
            <a:r>
              <a:rPr lang="en-GB" sz="1200" kern="1200" baseline="0" dirty="0" smtClean="0">
                <a:solidFill>
                  <a:schemeClr val="tx1"/>
                </a:solidFill>
                <a:effectLst/>
                <a:latin typeface="+mn-lt"/>
                <a:ea typeface="+mn-ea"/>
                <a:cs typeface="+mn-cs"/>
              </a:rPr>
              <a:t>” implies more direction than just “change” – it suggests that you have an architecture at the beginning and, two or three years on, you still have an architecture. It may not be the same architecture, but there is still coherence to the product.</a:t>
            </a:r>
          </a:p>
        </p:txBody>
      </p:sp>
      <p:sp>
        <p:nvSpPr>
          <p:cNvPr id="4" name="Slide Number Placeholder 3"/>
          <p:cNvSpPr>
            <a:spLocks noGrp="1"/>
          </p:cNvSpPr>
          <p:nvPr>
            <p:ph type="sldNum" sz="quarter" idx="10"/>
          </p:nvPr>
        </p:nvSpPr>
        <p:spPr/>
        <p:txBody>
          <a:bodyPr/>
          <a:lstStyle/>
          <a:p>
            <a:fld id="{2D2BDF3D-B9C3-4CAE-AD2A-0D3AAAA2F14C}" type="slidenum">
              <a:rPr lang="en-GB" smtClean="0"/>
              <a:t>2</a:t>
            </a:fld>
            <a:endParaRPr lang="en-GB"/>
          </a:p>
        </p:txBody>
      </p:sp>
    </p:spTree>
    <p:extLst>
      <p:ext uri="{BB962C8B-B14F-4D97-AF65-F5344CB8AC3E}">
        <p14:creationId xmlns:p14="http://schemas.microsoft.com/office/powerpoint/2010/main" val="203270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History lesson!</a:t>
            </a:r>
          </a:p>
          <a:p>
            <a:endParaRPr lang="en-GB" dirty="0" smtClean="0"/>
          </a:p>
          <a:p>
            <a:r>
              <a:rPr lang="en-GB" dirty="0" smtClean="0"/>
              <a:t>Machine code – might be programmed</a:t>
            </a:r>
            <a:r>
              <a:rPr lang="en-GB" baseline="0" dirty="0" smtClean="0"/>
              <a:t> with mechanical switches, punch cards, etc. Assembly language is the use of human-readable keywords to write machine code, </a:t>
            </a:r>
            <a:r>
              <a:rPr lang="en-GB" baseline="0" dirty="0" err="1" smtClean="0"/>
              <a:t>whch</a:t>
            </a:r>
            <a:r>
              <a:rPr lang="en-GB" baseline="0" dirty="0" smtClean="0"/>
              <a:t> is then run through an assembler to assemble source files and to convert into binary machine code.</a:t>
            </a:r>
          </a:p>
          <a:p>
            <a:endParaRPr lang="en-GB" baseline="0" dirty="0" smtClean="0"/>
          </a:p>
          <a:p>
            <a:r>
              <a:rPr lang="en-GB" baseline="0" dirty="0" smtClean="0"/>
              <a:t>Assembly language is “imperative” – you execute a sequence of statements.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3</a:t>
            </a:fld>
            <a:endParaRPr lang="en-GB"/>
          </a:p>
        </p:txBody>
      </p:sp>
    </p:spTree>
    <p:extLst>
      <p:ext uri="{BB962C8B-B14F-4D97-AF65-F5344CB8AC3E}">
        <p14:creationId xmlns:p14="http://schemas.microsoft.com/office/powerpoint/2010/main" val="11333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“Procedural”</a:t>
            </a:r>
            <a:r>
              <a:rPr lang="en-GB" baseline="0" dirty="0" smtClean="0"/>
              <a:t> – you can define sections of code that you can invoke by name, and pass in parameters. Huge reduction in LoC in source code, more readable.</a:t>
            </a:r>
          </a:p>
          <a:p>
            <a:endParaRPr lang="en-GB" baseline="0" dirty="0" smtClean="0"/>
          </a:p>
          <a:p>
            <a:r>
              <a:rPr lang="en-GB" baseline="0" dirty="0" smtClean="0"/>
              <a:t>A pointer is just a memory address. You manually allocate a chunk of memory and get back a pointer to the start of the chunk. It’s up to you what you do with it. If you want to store a string, you allocate enough memory for as many characters as you want. Then you keep adding 8 to your pointer – which is just a number – to dereference each character. If you go past the end of the string, who knows what you’ll get?</a:t>
            </a:r>
          </a:p>
          <a:p>
            <a:endParaRPr lang="en-GB" baseline="0" dirty="0" smtClean="0"/>
          </a:p>
          <a:p>
            <a:r>
              <a:rPr lang="en-GB" baseline="0" dirty="0" smtClean="0"/>
              <a:t>Once you’re done with your string, you need to manually deallocate the range, or you have a memory leak.</a:t>
            </a:r>
          </a:p>
          <a:p>
            <a:endParaRPr lang="en-GB" baseline="0" dirty="0" smtClean="0"/>
          </a:p>
          <a:p>
            <a:r>
              <a:rPr lang="en-GB" baseline="0" dirty="0" smtClean="0"/>
              <a:t>C does not have classes and objects, but it does have </a:t>
            </a:r>
            <a:r>
              <a:rPr lang="en-GB" baseline="0" dirty="0" err="1" smtClean="0"/>
              <a:t>structs</a:t>
            </a:r>
            <a:r>
              <a:rPr lang="en-GB" baseline="0" dirty="0" smtClean="0"/>
              <a:t>. A </a:t>
            </a:r>
            <a:r>
              <a:rPr lang="en-GB" baseline="0" dirty="0" err="1" smtClean="0"/>
              <a:t>struct</a:t>
            </a:r>
            <a:r>
              <a:rPr lang="en-GB" baseline="0" dirty="0" smtClean="0"/>
              <a:t> is a data-only object that maps fields to offsets from a pointer. It’s a bit like an Access database record. https://www.fresh2refresh.com/wp-content/uploads/2013/07/Structure-padding-in-C-1_new.png</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4</a:t>
            </a:fld>
            <a:endParaRPr lang="en-GB"/>
          </a:p>
        </p:txBody>
      </p:sp>
    </p:spTree>
    <p:extLst>
      <p:ext uri="{BB962C8B-B14F-4D97-AF65-F5344CB8AC3E}">
        <p14:creationId xmlns:p14="http://schemas.microsoft.com/office/powerpoint/2010/main" val="42235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Does anyone here regularly </a:t>
            </a:r>
            <a:r>
              <a:rPr lang="en-GB" baseline="0" dirty="0" smtClean="0"/>
              <a:t>think about deallocating memory? If so, how do you accomplish it? Yep – drop the reference and walk away. Java and C# have garbage collectors, and provide a heap of virtual memory. You can go all your life and never touch a pointer.</a:t>
            </a:r>
          </a:p>
          <a:p>
            <a:endParaRPr lang="en-GB" baseline="0" dirty="0" smtClean="0"/>
          </a:p>
          <a:p>
            <a:r>
              <a:rPr lang="en-GB" baseline="0" dirty="0" smtClean="0"/>
              <a:t>This is achieved because these languages are not compiled to machine code – they are compiled into an intermediate code which runs in a runtime engine. The runtime engine provides memory management. A compiler COULD insert subroutines for this and compile to machine code – but that’s not how Sun and Microsoft designed the languages.</a:t>
            </a:r>
          </a:p>
          <a:p>
            <a:endParaRPr lang="en-GB" baseline="0" dirty="0" smtClean="0"/>
          </a:p>
          <a:p>
            <a:r>
              <a:rPr lang="en-GB" baseline="0" dirty="0" smtClean="0"/>
              <a:t>Closely related to memory management is the concept of scope. In C, a memory allocation exists until it is manually deallocated. In C#, a variable exists until it falls out of scope. Typical scopes are instance-scoped – an object’s data dies with the object – and method-scoped – a variable ceases to exist when the enclosing method returns. Memory management is a key reason for the introduction of scopes.</a:t>
            </a:r>
          </a:p>
          <a:p>
            <a:endParaRPr lang="en-GB" baseline="0" dirty="0" smtClean="0"/>
          </a:p>
          <a:p>
            <a:r>
              <a:rPr lang="en-GB" baseline="0" dirty="0" smtClean="0"/>
              <a:t>Instead of pointers, you have strongly-typed references. If you store a string, no bug can make it not-a-string. The code won’t compile if you try to make it something else.</a:t>
            </a:r>
          </a:p>
          <a:p>
            <a:endParaRPr lang="en-GB" baseline="0" dirty="0" smtClean="0"/>
          </a:p>
          <a:p>
            <a:r>
              <a:rPr lang="en-GB" baseline="0" dirty="0" smtClean="0"/>
              <a:t>Java and C# are object-oriented. Instead of executing sequence of statements, including </a:t>
            </a:r>
            <a:r>
              <a:rPr lang="en-GB" baseline="0" dirty="0" smtClean="0"/>
              <a:t>passing data into </a:t>
            </a:r>
            <a:r>
              <a:rPr lang="en-GB" baseline="0" dirty="0" smtClean="0"/>
              <a:t>procedures, you primarily define objects and interact with them. An object is one or both of state (data) and behaviour.</a:t>
            </a:r>
          </a:p>
          <a:p>
            <a:endParaRPr lang="en-GB" baseline="0" dirty="0" smtClean="0"/>
          </a:p>
          <a:p>
            <a:r>
              <a:rPr lang="en-GB" baseline="0" dirty="0" smtClean="0"/>
              <a:t>What is an object? An object is an instance of a class. The class is the cookie cutter, the object is the cookie. The object is made up of members. There are three primary member types – methods, which provide behaviour, and fields and properties, which provide state. (A property is a field where you can customise access with code.)</a:t>
            </a:r>
          </a:p>
          <a:p>
            <a:endParaRPr lang="en-GB" baseline="0" dirty="0" smtClean="0"/>
          </a:p>
          <a:p>
            <a:r>
              <a:rPr lang="en-GB" baseline="0" dirty="0" smtClean="0"/>
              <a:t>Closely related to the concept of scopes is that of access modifiers. Members of a class can be declared as public or private (or internal or protected). This makes them visible or invisible to other objects. You might have an object with two properties and four methods, but to a programmer who is working with the object, there are only two methods and no properties. Some of the functionality is removed. </a:t>
            </a:r>
          </a:p>
          <a:p>
            <a:endParaRPr lang="en-GB" i="1" baseline="0" dirty="0" smtClean="0"/>
          </a:p>
          <a:p>
            <a:r>
              <a:rPr lang="en-GB" i="1" baseline="0" dirty="0" smtClean="0"/>
              <a:t>Why on earth is that a helpful thing to do? </a:t>
            </a:r>
            <a:r>
              <a:rPr lang="en-GB" i="0" baseline="0" dirty="0" smtClean="0"/>
              <a:t>Because:</a:t>
            </a:r>
          </a:p>
          <a:p>
            <a:pPr marL="171450" indent="-171450">
              <a:buFontTx/>
              <a:buChar char="-"/>
            </a:pPr>
            <a:r>
              <a:rPr lang="en-GB" i="0" baseline="0" dirty="0" smtClean="0"/>
              <a:t>by removing unhelpful choices, you promote helpful ones</a:t>
            </a:r>
          </a:p>
          <a:p>
            <a:pPr marL="171450" indent="-171450">
              <a:buFontTx/>
              <a:buChar char="-"/>
            </a:pPr>
            <a:r>
              <a:rPr lang="en-GB" i="0" baseline="0" dirty="0" smtClean="0"/>
              <a:t>You limit the surface area that your object exposes to the outside world</a:t>
            </a:r>
          </a:p>
          <a:p>
            <a:pPr marL="171450" indent="-171450">
              <a:buFontTx/>
              <a:buChar char="-"/>
            </a:pPr>
            <a:r>
              <a:rPr lang="en-GB" i="0" baseline="0" dirty="0" smtClean="0"/>
              <a:t>You give yourself freedom to change things that are not exposed without breaking anyone else’s workflow</a:t>
            </a:r>
            <a:endParaRPr lang="en-GB" i="1" dirty="0"/>
          </a:p>
        </p:txBody>
      </p:sp>
      <p:sp>
        <p:nvSpPr>
          <p:cNvPr id="4" name="Slide Number Placeholder 3"/>
          <p:cNvSpPr>
            <a:spLocks noGrp="1"/>
          </p:cNvSpPr>
          <p:nvPr>
            <p:ph type="sldNum" sz="quarter" idx="10"/>
          </p:nvPr>
        </p:nvSpPr>
        <p:spPr/>
        <p:txBody>
          <a:bodyPr/>
          <a:lstStyle/>
          <a:p>
            <a:fld id="{2D2BDF3D-B9C3-4CAE-AD2A-0D3AAAA2F14C}" type="slidenum">
              <a:rPr lang="en-GB" smtClean="0"/>
              <a:t>5</a:t>
            </a:fld>
            <a:endParaRPr lang="en-GB"/>
          </a:p>
        </p:txBody>
      </p:sp>
    </p:spTree>
    <p:extLst>
      <p:ext uri="{BB962C8B-B14F-4D97-AF65-F5344CB8AC3E}">
        <p14:creationId xmlns:p14="http://schemas.microsoft.com/office/powerpoint/2010/main" val="91291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functional programming, objects aren’t the first-class citizens</a:t>
            </a:r>
            <a:r>
              <a:rPr lang="en-GB" baseline="0" dirty="0" smtClean="0"/>
              <a:t> any more, functions are. You don’t start going and operate on data as you proceed – you stack functions on top of each other, then set them all going from the initial data.</a:t>
            </a:r>
          </a:p>
          <a:p>
            <a:endParaRPr lang="en-GB" baseline="0" dirty="0" smtClean="0"/>
          </a:p>
          <a:p>
            <a:r>
              <a:rPr lang="en-GB" baseline="0" dirty="0" smtClean="0"/>
              <a:t>This is also called “declarative” programming, because you don’t define the sequence of instructions – you declare what’s relevant, and set the machine going.</a:t>
            </a:r>
          </a:p>
          <a:p>
            <a:endParaRPr lang="en-GB" baseline="0" dirty="0" smtClean="0"/>
          </a:p>
          <a:p>
            <a:r>
              <a:rPr lang="en-GB" baseline="0" dirty="0" smtClean="0"/>
              <a:t>Technically, JavaScript is a functional language, since the primary thing you do with JavaScript is pass functions into other functions, but to me it’s a “dirty” functional language.</a:t>
            </a:r>
          </a:p>
          <a:p>
            <a:endParaRPr lang="en-GB" baseline="0" dirty="0" smtClean="0"/>
          </a:p>
          <a:p>
            <a:r>
              <a:rPr lang="en-GB" baseline="0" dirty="0" smtClean="0"/>
              <a:t>Has anyone encountered a bug where a value was changed when you didn’t expect it to be? Some languages do not even allow you to change data. An entire category of bugs – gone.</a:t>
            </a:r>
          </a:p>
          <a:p>
            <a:endParaRPr lang="en-GB" baseline="0" dirty="0" smtClean="0"/>
          </a:p>
          <a:p>
            <a:r>
              <a:rPr lang="en-GB" baseline="0" dirty="0" smtClean="0"/>
              <a:t>Some languages provide complete mapping of all possible values. This may include exceptions arising – but they will be expected exceptions.</a:t>
            </a:r>
          </a:p>
          <a:p>
            <a:endParaRPr lang="en-GB" baseline="0" dirty="0" smtClean="0"/>
          </a:p>
          <a:p>
            <a:r>
              <a:rPr lang="en-GB" dirty="0" smtClean="0"/>
              <a:t>This makes functional programming very pure and very elegant, which leads to the biggest problem</a:t>
            </a:r>
            <a:r>
              <a:rPr lang="en-GB" baseline="0" dirty="0" smtClean="0"/>
              <a:t> with functional languages – people who use them tend to be alarmingly keen on them!</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6</a:t>
            </a:fld>
            <a:endParaRPr lang="en-GB"/>
          </a:p>
        </p:txBody>
      </p:sp>
    </p:spTree>
    <p:extLst>
      <p:ext uri="{BB962C8B-B14F-4D97-AF65-F5344CB8AC3E}">
        <p14:creationId xmlns:p14="http://schemas.microsoft.com/office/powerpoint/2010/main" val="138293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Honourable mention</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7</a:t>
            </a:fld>
            <a:endParaRPr lang="en-GB"/>
          </a:p>
        </p:txBody>
      </p:sp>
    </p:spTree>
    <p:extLst>
      <p:ext uri="{BB962C8B-B14F-4D97-AF65-F5344CB8AC3E}">
        <p14:creationId xmlns:p14="http://schemas.microsoft.com/office/powerpoint/2010/main" val="316930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About the weak typing – you absolutely can blow up your code by trying to do string things to a WMI object, for example. There is no compiler stage in the development process to catch type errors. The best you get is IntelliSense suggestions.</a:t>
            </a:r>
          </a:p>
          <a:p>
            <a:endParaRPr lang="en-GB" dirty="0" smtClean="0"/>
          </a:p>
          <a:p>
            <a:r>
              <a:rPr lang="en-GB" dirty="0" smtClean="0"/>
              <a:t>You can declare a variable as a particular type – e.g. in </a:t>
            </a:r>
            <a:r>
              <a:rPr lang="en-GB" dirty="0" err="1" smtClean="0"/>
              <a:t>param</a:t>
            </a:r>
            <a:r>
              <a:rPr lang="en-GB" dirty="0" smtClean="0"/>
              <a:t> blocks – but this is runtime checking and all it means is you get a helpful exception immediately instead of a weird one later.</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8</a:t>
            </a:fld>
            <a:endParaRPr lang="en-GB"/>
          </a:p>
        </p:txBody>
      </p:sp>
    </p:spTree>
    <p:extLst>
      <p:ext uri="{BB962C8B-B14F-4D97-AF65-F5344CB8AC3E}">
        <p14:creationId xmlns:p14="http://schemas.microsoft.com/office/powerpoint/2010/main" val="136208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9</a:t>
            </a:fld>
            <a:endParaRPr lang="en-GB"/>
          </a:p>
        </p:txBody>
      </p:sp>
    </p:spTree>
    <p:extLst>
      <p:ext uri="{BB962C8B-B14F-4D97-AF65-F5344CB8AC3E}">
        <p14:creationId xmlns:p14="http://schemas.microsoft.com/office/powerpoint/2010/main" val="191897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tx1">
                <a:lumMod val="95000"/>
                <a:lumOff val="5000"/>
              </a:schemeClr>
            </a:gs>
            <a:gs pos="0">
              <a:schemeClr val="tx1"/>
            </a:gs>
            <a:gs pos="74000">
              <a:schemeClr val="tx1">
                <a:lumMod val="75000"/>
                <a:lumOff val="25000"/>
              </a:schemeClr>
            </a:gs>
            <a:gs pos="83000">
              <a:schemeClr val="tx1">
                <a:lumMod val="65000"/>
                <a:lumOff val="35000"/>
              </a:schemeClr>
            </a:gs>
            <a:gs pos="100000">
              <a:schemeClr val="tx1">
                <a:lumMod val="65000"/>
                <a:lumOff val="35000"/>
              </a:schemeClr>
            </a:gs>
          </a:gsLst>
          <a:lin ang="5400000" scaled="1"/>
          <a:tileRect/>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19">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accent2">
                    <a:alpha val="60000"/>
                  </a:schemeClr>
                </a:solidFill>
              </a:defRPr>
            </a:lvl1pPr>
          </a:lstStyle>
          <a:p>
            <a:fld id="{4AAD347D-5ACD-4C99-B74B-A9C85AD731AF}" type="datetimeFigureOut">
              <a:rPr lang="en-US" smtClean="0"/>
              <a:pPr/>
              <a:t>3/28/2019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accent2">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iming>
    <p:tnLst>
      <p:par>
        <p:cTn id="1" dur="indefinite" restart="never" nodeType="tmRoot"/>
      </p:par>
    </p:tnLst>
  </p:timing>
  <p:hf sldNum="0" hdr="0" ftr="0" dt="0"/>
  <p:txStyles>
    <p:titleStyle>
      <a:lvl1pPr algn="l" defTabSz="457200" rtl="0" eaLnBrk="1" latinLnBrk="0" hangingPunct="1">
        <a:spcBef>
          <a:spcPct val="0"/>
        </a:spcBef>
        <a:buNone/>
        <a:defRPr sz="4200" b="0" i="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lumMod val="95000"/>
            </a:schemeClr>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lumMod val="95000"/>
            </a:schemeClr>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lumMod val="95000"/>
            </a:schemeClr>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smtClean="0"/>
              <a:t>namespace Freddie Sackur</a:t>
            </a:r>
            <a:br>
              <a:rPr lang="en-GB" sz="2400" dirty="0" smtClean="0"/>
            </a:br>
            <a:r>
              <a:rPr lang="en-GB" sz="2400" dirty="0" smtClean="0"/>
              <a:t>{</a:t>
            </a:r>
            <a:br>
              <a:rPr lang="en-GB" sz="2400" dirty="0" smtClean="0"/>
            </a:br>
            <a:r>
              <a:rPr lang="en-GB" sz="2400" dirty="0" smtClean="0"/>
              <a:t>    public interface ITalk</a:t>
            </a:r>
            <a:br>
              <a:rPr lang="en-GB" sz="2400" dirty="0" smtClean="0"/>
            </a:br>
            <a:r>
              <a:rPr lang="en-GB" sz="2400" dirty="0"/>
              <a:t> </a:t>
            </a:r>
            <a:r>
              <a:rPr lang="en-GB" sz="2400" dirty="0" smtClean="0"/>
              <a:t>   {</a:t>
            </a:r>
            <a:br>
              <a:rPr lang="en-GB" sz="2400" dirty="0" smtClean="0"/>
            </a:br>
            <a:r>
              <a:rPr lang="en-GB" sz="2400" dirty="0"/>
              <a:t> </a:t>
            </a:r>
            <a:r>
              <a:rPr lang="en-GB" sz="2400" dirty="0" smtClean="0"/>
              <a:t>       void </a:t>
            </a:r>
            <a:r>
              <a:rPr lang="en-GB" sz="2400" dirty="0" err="1"/>
              <a:t>SetLength</a:t>
            </a:r>
            <a:r>
              <a:rPr lang="en-GB" sz="2400" dirty="0"/>
              <a:t>(</a:t>
            </a:r>
            <a:r>
              <a:rPr lang="en-GB" sz="2400" dirty="0" err="1"/>
              <a:t>int</a:t>
            </a:r>
            <a:r>
              <a:rPr lang="en-GB" sz="2400" dirty="0"/>
              <a:t> length</a:t>
            </a:r>
            <a:r>
              <a:rPr lang="en-GB" sz="2400" dirty="0" smtClean="0"/>
              <a:t>);</a:t>
            </a:r>
            <a:br>
              <a:rPr lang="en-GB" sz="2400" dirty="0" smtClean="0"/>
            </a:br>
            <a:r>
              <a:rPr lang="en-GB" sz="2400" dirty="0"/>
              <a:t/>
            </a:r>
            <a:br>
              <a:rPr lang="en-GB" sz="2400" dirty="0"/>
            </a:br>
            <a:r>
              <a:rPr lang="en-GB" sz="2400" dirty="0" smtClean="0"/>
              <a:t>        string </a:t>
            </a:r>
            <a:r>
              <a:rPr lang="en-GB" sz="2400" dirty="0"/>
              <a:t>Waffle();</a:t>
            </a:r>
            <a:br>
              <a:rPr lang="en-GB" sz="2400" dirty="0"/>
            </a:br>
            <a:endParaRPr lang="en-GB" sz="2400" dirty="0"/>
          </a:p>
        </p:txBody>
      </p:sp>
      <p:sp>
        <p:nvSpPr>
          <p:cNvPr id="3" name="Subtitle 2"/>
          <p:cNvSpPr>
            <a:spLocks noGrp="1"/>
          </p:cNvSpPr>
          <p:nvPr>
            <p:ph type="subTitle" idx="1"/>
          </p:nvPr>
        </p:nvSpPr>
        <p:spPr>
          <a:xfrm>
            <a:off x="1737359" y="4777380"/>
            <a:ext cx="8243253" cy="861420"/>
          </a:xfrm>
        </p:spPr>
        <p:txBody>
          <a:bodyPr/>
          <a:lstStyle/>
          <a:p>
            <a:endParaRPr lang="en-GB" dirty="0"/>
          </a:p>
        </p:txBody>
      </p:sp>
    </p:spTree>
    <p:extLst>
      <p:ext uri="{BB962C8B-B14F-4D97-AF65-F5344CB8AC3E}">
        <p14:creationId xmlns:p14="http://schemas.microsoft.com/office/powerpoint/2010/main" val="3094491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a:t>
            </a:r>
            <a:r>
              <a:rPr lang="en-GB" dirty="0" smtClean="0"/>
              <a:t>Engineering</a:t>
            </a:r>
            <a:endParaRPr lang="en-GB" dirty="0"/>
          </a:p>
        </p:txBody>
      </p:sp>
      <p:sp>
        <p:nvSpPr>
          <p:cNvPr id="3" name="Content Placeholder 2"/>
          <p:cNvSpPr>
            <a:spLocks noGrp="1"/>
          </p:cNvSpPr>
          <p:nvPr>
            <p:ph idx="1"/>
          </p:nvPr>
        </p:nvSpPr>
        <p:spPr/>
        <p:txBody>
          <a:bodyPr/>
          <a:lstStyle/>
          <a:p>
            <a:r>
              <a:rPr lang="en-GB" dirty="0" smtClean="0"/>
              <a:t>Changing requirements</a:t>
            </a:r>
          </a:p>
          <a:p>
            <a:r>
              <a:rPr lang="en-GB" dirty="0" err="1" smtClean="0"/>
              <a:t>Reqs</a:t>
            </a:r>
            <a:r>
              <a:rPr lang="en-GB" dirty="0" smtClean="0"/>
              <a:t> not initially clear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GB" sz="2000" b="0" i="0" kern="1200" dirty="0" smtClean="0">
                <a:solidFill>
                  <a:schemeClr val="bg1">
                    <a:lumMod val="95000"/>
                  </a:schemeClr>
                </a:solidFill>
                <a:effectLst/>
                <a:latin typeface="+mj-lt"/>
                <a:ea typeface="+mj-ea"/>
                <a:cs typeface="+mj-cs"/>
              </a:rPr>
              <a:t>Write software that supports future change</a:t>
            </a:r>
            <a:endParaRPr lang="en-GB" sz="2000" dirty="0" smtClean="0">
              <a:effectLst/>
            </a:endParaRPr>
          </a:p>
          <a:p>
            <a:endParaRPr lang="en-GB" dirty="0"/>
          </a:p>
        </p:txBody>
      </p:sp>
    </p:spTree>
    <p:extLst>
      <p:ext uri="{BB962C8B-B14F-4D97-AF65-F5344CB8AC3E}">
        <p14:creationId xmlns:p14="http://schemas.microsoft.com/office/powerpoint/2010/main" val="190465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code</a:t>
            </a:r>
          </a:p>
        </p:txBody>
      </p:sp>
      <p:sp>
        <p:nvSpPr>
          <p:cNvPr id="3" name="Content Placeholder 2"/>
          <p:cNvSpPr>
            <a:spLocks noGrp="1"/>
          </p:cNvSpPr>
          <p:nvPr>
            <p:ph idx="1"/>
          </p:nvPr>
        </p:nvSpPr>
        <p:spPr/>
        <p:txBody>
          <a:bodyPr/>
          <a:lstStyle/>
          <a:p>
            <a:r>
              <a:rPr lang="en-GB" dirty="0"/>
              <a:t>CP, ADD, MOV, JMP, </a:t>
            </a:r>
            <a:r>
              <a:rPr lang="en-GB" dirty="0" err="1"/>
              <a:t>etc</a:t>
            </a:r>
            <a:endParaRPr lang="en-GB" dirty="0"/>
          </a:p>
          <a:p>
            <a:r>
              <a:rPr lang="en-GB" dirty="0"/>
              <a:t>No distinction between data and instructions</a:t>
            </a:r>
          </a:p>
          <a:p>
            <a:r>
              <a:rPr lang="en-GB" dirty="0"/>
              <a:t>No type-checking</a:t>
            </a:r>
          </a:p>
          <a:p>
            <a:r>
              <a:rPr lang="en-GB" dirty="0"/>
              <a:t>No exception mechanism</a:t>
            </a:r>
          </a:p>
          <a:p>
            <a:r>
              <a:rPr lang="en-GB" dirty="0"/>
              <a:t>Imagine the bugs!</a:t>
            </a:r>
          </a:p>
          <a:p>
            <a:endParaRPr lang="en-GB" dirty="0"/>
          </a:p>
        </p:txBody>
      </p:sp>
    </p:spTree>
    <p:extLst>
      <p:ext uri="{BB962C8B-B14F-4D97-AF65-F5344CB8AC3E}">
        <p14:creationId xmlns:p14="http://schemas.microsoft.com/office/powerpoint/2010/main" val="209342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
            </a:r>
            <a:endParaRPr lang="en-GB" dirty="0"/>
          </a:p>
        </p:txBody>
      </p:sp>
      <p:sp>
        <p:nvSpPr>
          <p:cNvPr id="3" name="Content Placeholder 2"/>
          <p:cNvSpPr>
            <a:spLocks noGrp="1"/>
          </p:cNvSpPr>
          <p:nvPr>
            <p:ph idx="1"/>
          </p:nvPr>
        </p:nvSpPr>
        <p:spPr/>
        <p:txBody>
          <a:bodyPr/>
          <a:lstStyle/>
          <a:p>
            <a:r>
              <a:rPr lang="en-GB" dirty="0"/>
              <a:t>Data types and data structures</a:t>
            </a:r>
          </a:p>
          <a:p>
            <a:r>
              <a:rPr lang="en-GB" dirty="0"/>
              <a:t>Functions - this makes it procedural in addition to being imperative</a:t>
            </a:r>
          </a:p>
          <a:p>
            <a:r>
              <a:rPr lang="en-GB" dirty="0"/>
              <a:t>Typed - but weakly enforced</a:t>
            </a:r>
          </a:p>
          <a:p>
            <a:r>
              <a:rPr lang="en-GB" dirty="0"/>
              <a:t>Pointers, not references - you can perform arithmetic, you may fail to initialise a pointer</a:t>
            </a:r>
          </a:p>
          <a:p>
            <a:r>
              <a:rPr lang="en-GB" dirty="0"/>
              <a:t>Compiled - compiler checks syntax</a:t>
            </a:r>
          </a:p>
          <a:p>
            <a:endParaRPr lang="en-GB" dirty="0"/>
          </a:p>
        </p:txBody>
      </p:sp>
    </p:spTree>
    <p:extLst>
      <p:ext uri="{BB962C8B-B14F-4D97-AF65-F5344CB8AC3E}">
        <p14:creationId xmlns:p14="http://schemas.microsoft.com/office/powerpoint/2010/main" val="234794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a:t>
            </a:r>
            <a:br>
              <a:rPr lang="en-GB" dirty="0"/>
            </a:br>
            <a:endParaRPr lang="en-GB" dirty="0"/>
          </a:p>
        </p:txBody>
      </p:sp>
      <p:sp>
        <p:nvSpPr>
          <p:cNvPr id="3" name="Content Placeholder 2"/>
          <p:cNvSpPr>
            <a:spLocks noGrp="1"/>
          </p:cNvSpPr>
          <p:nvPr>
            <p:ph idx="1"/>
          </p:nvPr>
        </p:nvSpPr>
        <p:spPr/>
        <p:txBody>
          <a:bodyPr/>
          <a:lstStyle/>
          <a:p>
            <a:r>
              <a:rPr lang="en-GB" dirty="0" smtClean="0"/>
              <a:t>Completely </a:t>
            </a:r>
            <a:r>
              <a:rPr lang="en-GB" dirty="0"/>
              <a:t>memory managed - runtime handles pointers, programmers never touch them</a:t>
            </a:r>
          </a:p>
          <a:p>
            <a:r>
              <a:rPr lang="en-GB" dirty="0"/>
              <a:t>Object-oriented (but allow procedural programming)</a:t>
            </a:r>
          </a:p>
          <a:p>
            <a:r>
              <a:rPr lang="en-GB" dirty="0"/>
              <a:t>Introduce encapsulation: private, protected modifiers</a:t>
            </a:r>
          </a:p>
          <a:p>
            <a:r>
              <a:rPr lang="en-GB" dirty="0"/>
              <a:t>Compiled: compiler checks syntax and static typing</a:t>
            </a:r>
          </a:p>
          <a:p>
            <a:endParaRPr lang="en-GB" dirty="0" smtClean="0"/>
          </a:p>
        </p:txBody>
      </p:sp>
    </p:spTree>
    <p:extLst>
      <p:ext uri="{BB962C8B-B14F-4D97-AF65-F5344CB8AC3E}">
        <p14:creationId xmlns:p14="http://schemas.microsoft.com/office/powerpoint/2010/main" val="2416053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LISP / R / F#</a:t>
            </a:r>
            <a:endParaRPr lang="en-GB" dirty="0"/>
          </a:p>
        </p:txBody>
      </p:sp>
      <p:sp>
        <p:nvSpPr>
          <p:cNvPr id="3" name="Content Placeholder 2"/>
          <p:cNvSpPr>
            <a:spLocks noGrp="1"/>
          </p:cNvSpPr>
          <p:nvPr>
            <p:ph idx="1"/>
          </p:nvPr>
        </p:nvSpPr>
        <p:spPr/>
        <p:txBody>
          <a:bodyPr/>
          <a:lstStyle/>
          <a:p>
            <a:r>
              <a:rPr lang="en-GB" dirty="0"/>
              <a:t>No mutable values! Eliminates bugs caused by something being changed when you don't expect it to have been</a:t>
            </a:r>
          </a:p>
          <a:p>
            <a:r>
              <a:rPr lang="en-GB" dirty="0"/>
              <a:t>A function is an operation that maps a domain of input values to a range of output values</a:t>
            </a:r>
          </a:p>
          <a:p>
            <a:r>
              <a:rPr lang="en-GB" dirty="0" smtClean="0"/>
              <a:t>That’s about it, but it turns out to be sufficient to write applications</a:t>
            </a:r>
            <a:endParaRPr lang="en-GB" dirty="0"/>
          </a:p>
          <a:p>
            <a:r>
              <a:rPr lang="en-GB" dirty="0"/>
              <a:t>Problem: converts are a little bit too zealous.</a:t>
            </a:r>
          </a:p>
          <a:p>
            <a:endParaRPr lang="en-GB" dirty="0"/>
          </a:p>
        </p:txBody>
      </p:sp>
    </p:spTree>
    <p:extLst>
      <p:ext uri="{BB962C8B-B14F-4D97-AF65-F5344CB8AC3E}">
        <p14:creationId xmlns:p14="http://schemas.microsoft.com/office/powerpoint/2010/main" val="18842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DSC / YAML / SQL</a:t>
            </a:r>
            <a:endParaRPr lang="en-GB" dirty="0"/>
          </a:p>
        </p:txBody>
      </p:sp>
      <p:sp>
        <p:nvSpPr>
          <p:cNvPr id="3" name="Content Placeholder 2"/>
          <p:cNvSpPr>
            <a:spLocks noGrp="1"/>
          </p:cNvSpPr>
          <p:nvPr>
            <p:ph idx="1"/>
          </p:nvPr>
        </p:nvSpPr>
        <p:spPr/>
        <p:txBody>
          <a:bodyPr/>
          <a:lstStyle/>
          <a:p>
            <a:r>
              <a:rPr lang="en-GB" dirty="0" smtClean="0"/>
              <a:t>Declarative</a:t>
            </a:r>
          </a:p>
          <a:p>
            <a:r>
              <a:rPr lang="en-GB" dirty="0" smtClean="0"/>
              <a:t>Syntax is very constrained – you don’t think about design</a:t>
            </a:r>
          </a:p>
          <a:p>
            <a:r>
              <a:rPr lang="en-GB" dirty="0" smtClean="0"/>
              <a:t>Except SQL, which you can hear about in some other talk!</a:t>
            </a:r>
            <a:endParaRPr lang="en-GB" dirty="0"/>
          </a:p>
        </p:txBody>
      </p:sp>
    </p:spTree>
    <p:extLst>
      <p:ext uri="{BB962C8B-B14F-4D97-AF65-F5344CB8AC3E}">
        <p14:creationId xmlns:p14="http://schemas.microsoft.com/office/powerpoint/2010/main" val="343739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…Powershell</a:t>
            </a:r>
            <a:endParaRPr lang="en-GB" dirty="0"/>
          </a:p>
        </p:txBody>
      </p:sp>
      <p:sp>
        <p:nvSpPr>
          <p:cNvPr id="3" name="Content Placeholder 2"/>
          <p:cNvSpPr>
            <a:spLocks noGrp="1"/>
          </p:cNvSpPr>
          <p:nvPr>
            <p:ph idx="1"/>
          </p:nvPr>
        </p:nvSpPr>
        <p:spPr/>
        <p:txBody>
          <a:bodyPr>
            <a:normAutofit lnSpcReduction="10000"/>
          </a:bodyPr>
          <a:lstStyle/>
          <a:p>
            <a:r>
              <a:rPr lang="en-GB" dirty="0" smtClean="0"/>
              <a:t>Primarily used as a procedural language (define functions and pass in data)</a:t>
            </a:r>
          </a:p>
          <a:p>
            <a:r>
              <a:rPr lang="en-GB" dirty="0" smtClean="0"/>
              <a:t>Can use as OO language</a:t>
            </a:r>
          </a:p>
          <a:p>
            <a:pPr lvl="1"/>
            <a:r>
              <a:rPr lang="en-GB" dirty="0" smtClean="0"/>
              <a:t>Custom objects</a:t>
            </a:r>
          </a:p>
          <a:p>
            <a:pPr lvl="1"/>
            <a:r>
              <a:rPr lang="en-GB" dirty="0" smtClean="0"/>
              <a:t>Classes in PSv5</a:t>
            </a:r>
          </a:p>
          <a:p>
            <a:pPr lvl="1"/>
            <a:r>
              <a:rPr lang="en-GB" dirty="0" smtClean="0"/>
              <a:t>Inline C# in any version</a:t>
            </a:r>
          </a:p>
          <a:p>
            <a:pPr lvl="1"/>
            <a:r>
              <a:rPr lang="en-GB" dirty="0"/>
              <a:t>Use existing .NET </a:t>
            </a:r>
            <a:r>
              <a:rPr lang="en-GB" dirty="0" smtClean="0"/>
              <a:t>objects</a:t>
            </a:r>
          </a:p>
          <a:p>
            <a:pPr lvl="1"/>
            <a:r>
              <a:rPr lang="en-GB" dirty="0" smtClean="0"/>
              <a:t>Import-Module –</a:t>
            </a:r>
            <a:r>
              <a:rPr lang="en-GB" dirty="0" err="1" smtClean="0"/>
              <a:t>AsCustomObject</a:t>
            </a:r>
            <a:endParaRPr lang="en-GB" dirty="0" smtClean="0"/>
          </a:p>
          <a:p>
            <a:r>
              <a:rPr lang="en-GB" dirty="0" smtClean="0"/>
              <a:t>Weakly-typed, but you can constrain (no compiler help </a:t>
            </a:r>
            <a:r>
              <a:rPr lang="en-GB" dirty="0" err="1" smtClean="0"/>
              <a:t>tho</a:t>
            </a:r>
            <a:r>
              <a:rPr lang="en-GB" dirty="0" smtClean="0"/>
              <a:t>!)</a:t>
            </a:r>
          </a:p>
          <a:p>
            <a:r>
              <a:rPr lang="en-GB" dirty="0" smtClean="0"/>
              <a:t>Dynamically-typed</a:t>
            </a:r>
          </a:p>
          <a:p>
            <a:r>
              <a:rPr lang="en-GB" dirty="0" smtClean="0"/>
              <a:t>Scoped and memory-managed</a:t>
            </a:r>
          </a:p>
        </p:txBody>
      </p:sp>
    </p:spTree>
    <p:extLst>
      <p:ext uri="{BB962C8B-B14F-4D97-AF65-F5344CB8AC3E}">
        <p14:creationId xmlns:p14="http://schemas.microsoft.com/office/powerpoint/2010/main" val="319715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Procedural vs OOP</a:t>
            </a:r>
            <a:endParaRPr lang="en-GB" dirty="0"/>
          </a:p>
        </p:txBody>
      </p:sp>
      <p:sp>
        <p:nvSpPr>
          <p:cNvPr id="3" name="Content Placeholder 2"/>
          <p:cNvSpPr>
            <a:spLocks noGrp="1"/>
          </p:cNvSpPr>
          <p:nvPr>
            <p:ph idx="1"/>
          </p:nvPr>
        </p:nvSpPr>
        <p:spPr/>
        <p:txBody>
          <a:bodyPr/>
          <a:lstStyle/>
          <a:p>
            <a:r>
              <a:rPr lang="en-GB" dirty="0" smtClean="0"/>
              <a:t>Procedural:</a:t>
            </a:r>
          </a:p>
          <a:p>
            <a:pPr lvl="1"/>
            <a:r>
              <a:rPr lang="en-GB" dirty="0" smtClean="0"/>
              <a:t>Principal control mechanism: loops and conditionals</a:t>
            </a:r>
          </a:p>
          <a:p>
            <a:pPr lvl="1"/>
            <a:r>
              <a:rPr lang="en-GB" dirty="0" smtClean="0"/>
              <a:t>No strong concept of access control (private members)</a:t>
            </a:r>
          </a:p>
          <a:p>
            <a:r>
              <a:rPr lang="en-GB" dirty="0" smtClean="0"/>
              <a:t>OOP:</a:t>
            </a:r>
          </a:p>
          <a:p>
            <a:pPr lvl="1"/>
            <a:r>
              <a:rPr lang="en-GB" dirty="0" smtClean="0"/>
              <a:t>Principal control mechanism is polymorphism</a:t>
            </a:r>
          </a:p>
          <a:p>
            <a:pPr lvl="1"/>
            <a:r>
              <a:rPr lang="en-GB" dirty="0" smtClean="0"/>
              <a:t>Stuff can be private: strong concept of interfaces</a:t>
            </a:r>
            <a:endParaRPr lang="en-GB" dirty="0"/>
          </a:p>
        </p:txBody>
      </p:sp>
    </p:spTree>
    <p:extLst>
      <p:ext uri="{BB962C8B-B14F-4D97-AF65-F5344CB8AC3E}">
        <p14:creationId xmlns:p14="http://schemas.microsoft.com/office/powerpoint/2010/main" val="432537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ight mode">
      <a:dk1>
        <a:srgbClr val="FFFFFF"/>
      </a:dk1>
      <a:lt1>
        <a:srgbClr val="000000"/>
      </a:lt1>
      <a:dk2>
        <a:srgbClr val="FFFFFF"/>
      </a:dk2>
      <a:lt2>
        <a:srgbClr val="000000"/>
      </a:lt2>
      <a:accent1>
        <a:srgbClr val="7CBF33"/>
      </a:accent1>
      <a:accent2>
        <a:srgbClr val="FF7F00"/>
      </a:accent2>
      <a:accent3>
        <a:srgbClr val="99CCFF"/>
      </a:accent3>
      <a:accent4>
        <a:srgbClr val="FFFF99"/>
      </a:accent4>
      <a:accent5>
        <a:srgbClr val="FF6699"/>
      </a:accent5>
      <a:accent6>
        <a:srgbClr val="4D4D4D"/>
      </a:accent6>
      <a:hlink>
        <a:srgbClr val="5F5F5F"/>
      </a:hlink>
      <a:folHlink>
        <a:srgbClr val="91919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278</TotalTime>
  <Words>1517</Words>
  <Application>Microsoft Office PowerPoint</Application>
  <PresentationFormat>Widescreen</PresentationFormat>
  <Paragraphs>121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Verdana</vt:lpstr>
      <vt:lpstr>Wingdings 3</vt:lpstr>
      <vt:lpstr>Ion</vt:lpstr>
      <vt:lpstr>namespace Freddie Sackur {     public interface ITalk     {         void SetLength(int length);          string Waffle(); </vt:lpstr>
      <vt:lpstr>Software Engineering</vt:lpstr>
      <vt:lpstr>Assembly code</vt:lpstr>
      <vt:lpstr>C</vt:lpstr>
      <vt:lpstr>Java / C# </vt:lpstr>
      <vt:lpstr>LISP / R / F#</vt:lpstr>
      <vt:lpstr>DSC / YAML / SQL</vt:lpstr>
      <vt:lpstr>…Powershell</vt:lpstr>
      <vt:lpstr>Procedural vs OOP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Dusty.Talk.ITitle</dc:title>
  <dc:creator>Freddie Sackur</dc:creator>
  <cp:lastModifiedBy>Freddie Sackur</cp:lastModifiedBy>
  <cp:revision>24</cp:revision>
  <dcterms:created xsi:type="dcterms:W3CDTF">2019-03-28T19:57:47Z</dcterms:created>
  <dcterms:modified xsi:type="dcterms:W3CDTF">2019-03-29T00:36:11Z</dcterms:modified>
</cp:coreProperties>
</file>