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7" r:id="rId3"/>
    <p:sldId id="259" r:id="rId4"/>
    <p:sldId id="261" r:id="rId5"/>
    <p:sldId id="268" r:id="rId6"/>
    <p:sldId id="269" r:id="rId7"/>
    <p:sldId id="262" r:id="rId8"/>
    <p:sldId id="270" r:id="rId9"/>
    <p:sldId id="272" r:id="rId10"/>
    <p:sldId id="263" r:id="rId11"/>
    <p:sldId id="264" r:id="rId12"/>
    <p:sldId id="265" r:id="rId13"/>
    <p:sldId id="266" r:id="rId14"/>
    <p:sldId id="260" r:id="rId15"/>
    <p:sldId id="273" r:id="rId16"/>
    <p:sldId id="274" r:id="rId17"/>
    <p:sldId id="275" r:id="rId18"/>
    <p:sldId id="276" r:id="rId19"/>
    <p:sldId id="277" r:id="rId20"/>
    <p:sldId id="279" r:id="rId21"/>
    <p:sldId id="280" r:id="rId22"/>
    <p:sldId id="281" r:id="rId23"/>
    <p:sldId id="28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70545" autoAdjust="0"/>
  </p:normalViewPr>
  <p:slideViewPr>
    <p:cSldViewPr snapToGrid="0">
      <p:cViewPr varScale="1">
        <p:scale>
          <a:sx n="114" d="100"/>
          <a:sy n="114" d="100"/>
        </p:scale>
        <p:origin x="732" y="108"/>
      </p:cViewPr>
      <p:guideLst/>
    </p:cSldViewPr>
  </p:slideViewPr>
  <p:outlineViewPr>
    <p:cViewPr>
      <p:scale>
        <a:sx n="33" d="100"/>
        <a:sy n="33" d="100"/>
      </p:scale>
      <p:origin x="0" y="-1968"/>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01/04/2019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software engineers here? (I might get away with</a:t>
            </a:r>
            <a:r>
              <a:rPr lang="en-GB" baseline="0" dirty="0"/>
              <a:t> this!)</a:t>
            </a:r>
          </a:p>
          <a:p>
            <a:endParaRPr lang="en-GB" baseline="0" dirty="0"/>
          </a:p>
          <a:p>
            <a:r>
              <a:rPr lang="en-GB" baseline="0" dirty="0"/>
              <a:t>Has anyone here had to work on some code that is really awful?</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Has anyone here had to work on some code that is awful, but you suspect it started out OK when it was first written?</a:t>
            </a:r>
            <a:endParaRPr lang="en-GB" dirty="0"/>
          </a:p>
          <a:p>
            <a:endParaRPr lang="en-GB" dirty="0"/>
          </a:p>
          <a:p>
            <a:r>
              <a:rPr lang="en-GB" dirty="0"/>
              <a:t>It’s more-or-less OK at the outset, isn’t it?</a:t>
            </a:r>
            <a:r>
              <a:rPr lang="en-GB" baseline="0" dirty="0"/>
              <a:t> But then it dies from a thousand cuts.</a:t>
            </a:r>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functional programming, objects aren’t the first-class citizens</a:t>
            </a:r>
            <a:r>
              <a:rPr lang="en-GB" baseline="0" dirty="0"/>
              <a:t> any more, functions are. You don’t start going and operate on data as you proceed – you stack functions on top of each other, then set them all going from the initial data.</a:t>
            </a:r>
          </a:p>
          <a:p>
            <a:endParaRPr lang="en-GB" baseline="0" dirty="0"/>
          </a:p>
          <a:p>
            <a:r>
              <a:rPr lang="en-GB" baseline="0" dirty="0"/>
              <a:t>This is also called “declarative” programming, because you don’t define the sequence of instructions – you declare what’s relevant, and set the machine going.</a:t>
            </a:r>
          </a:p>
          <a:p>
            <a:endParaRPr lang="en-GB" baseline="0" dirty="0"/>
          </a:p>
          <a:p>
            <a:r>
              <a:rPr lang="en-GB" baseline="0" dirty="0"/>
              <a:t>Technically, JavaScript is a functional language, since the primary thing you do with JavaScript is pass functions into other functions, but to me it’s a “dirty” functional language.</a:t>
            </a:r>
          </a:p>
          <a:p>
            <a:endParaRPr lang="en-GB" baseline="0" dirty="0"/>
          </a:p>
          <a:p>
            <a:r>
              <a:rPr lang="en-GB" baseline="0" dirty="0"/>
              <a:t>Has anyone encountered a bug where a value was changed when you didn’t expect it to be? Some languages do not even allow you to change data. An entire category of bugs – gone.</a:t>
            </a:r>
          </a:p>
          <a:p>
            <a:endParaRPr lang="en-GB" baseline="0" dirty="0"/>
          </a:p>
          <a:p>
            <a:r>
              <a:rPr lang="en-GB" baseline="0" dirty="0"/>
              <a:t>Some languages provide complete mapping of all possible values. This may include exceptions arising – but they will be expected exceptions.</a:t>
            </a:r>
          </a:p>
          <a:p>
            <a:endParaRPr lang="en-GB" baseline="0" dirty="0"/>
          </a:p>
          <a:p>
            <a:r>
              <a:rPr lang="en-GB" dirty="0"/>
              <a:t>This makes functional programming very pure and very elegant, which leads to the biggest problem</a:t>
            </a:r>
            <a:r>
              <a:rPr lang="en-GB" baseline="0" dirty="0"/>
              <a:t> with functional languages – people who use them tend to be alarmingly keen on them!</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10</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Honourable mention</a:t>
            </a:r>
          </a:p>
        </p:txBody>
      </p:sp>
      <p:sp>
        <p:nvSpPr>
          <p:cNvPr id="4" name="Slide Number Placeholder 3"/>
          <p:cNvSpPr>
            <a:spLocks noGrp="1"/>
          </p:cNvSpPr>
          <p:nvPr>
            <p:ph type="sldNum" sz="quarter" idx="10"/>
          </p:nvPr>
        </p:nvSpPr>
        <p:spPr/>
        <p:txBody>
          <a:bodyPr/>
          <a:lstStyle/>
          <a:p>
            <a:fld id="{2D2BDF3D-B9C3-4CAE-AD2A-0D3AAAA2F14C}" type="slidenum">
              <a:rPr lang="en-GB" smtClean="0"/>
              <a:t>11</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a:p>
          <a:p>
            <a:r>
              <a:rPr lang="en-GB" dirty="0"/>
              <a:t>You can declare a variable as a particular type – e.g. in </a:t>
            </a:r>
            <a:r>
              <a:rPr lang="en-GB" dirty="0" err="1"/>
              <a:t>param</a:t>
            </a:r>
            <a:r>
              <a:rPr lang="en-GB" dirty="0"/>
              <a:t> blocks – but this is runtime checking and all it means is you get a helpful exception immediately instead of a weird one later.</a:t>
            </a:r>
          </a:p>
          <a:p>
            <a:endParaRPr lang="en-GB"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12</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13</a:t>
            </a:fld>
            <a:endParaRPr lang="en-GB"/>
          </a:p>
        </p:txBody>
      </p:sp>
    </p:spTree>
    <p:extLst>
      <p:ext uri="{BB962C8B-B14F-4D97-AF65-F5344CB8AC3E}">
        <p14:creationId xmlns:p14="http://schemas.microsoft.com/office/powerpoint/2010/main" val="1918978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profession of SE is primarily concerned with change.</a:t>
            </a:r>
          </a:p>
          <a:p>
            <a:pPr rtl="0" fontAlgn="ct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acquisitions</a:t>
            </a:r>
          </a:p>
          <a:p>
            <a:pPr marL="171450" indent="-171450" rtl="0" fontAlgn="ctr">
              <a:buFontTx/>
              <a:buChar char="-"/>
            </a:pPr>
            <a:r>
              <a:rPr lang="en-GB" sz="1200" kern="1200" dirty="0">
                <a:solidFill>
                  <a:schemeClr val="tx1"/>
                </a:solidFill>
                <a:effectLst/>
                <a:latin typeface="+mn-lt"/>
                <a:ea typeface="+mn-ea"/>
                <a:cs typeface="+mn-cs"/>
              </a:rPr>
              <a:t>Regulatory change, business process</a:t>
            </a:r>
            <a:r>
              <a:rPr lang="en-GB" sz="1200" kern="1200" baseline="0" dirty="0">
                <a:solidFill>
                  <a:schemeClr val="tx1"/>
                </a:solidFill>
                <a:effectLst/>
                <a:latin typeface="+mn-lt"/>
                <a:ea typeface="+mn-ea"/>
                <a:cs typeface="+mn-cs"/>
              </a:rPr>
              <a:t> change</a:t>
            </a: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apps</a:t>
            </a:r>
            <a:r>
              <a:rPr lang="en-GB" sz="1200" kern="1200" baseline="0" dirty="0">
                <a:solidFill>
                  <a:schemeClr val="tx1"/>
                </a:solidFill>
                <a:effectLst/>
                <a:latin typeface="+mn-lt"/>
                <a:ea typeface="+mn-ea"/>
                <a:cs typeface="+mn-cs"/>
              </a:rPr>
              <a:t> and </a:t>
            </a:r>
            <a:r>
              <a:rPr lang="en-GB" sz="1200" kern="1200" dirty="0">
                <a:solidFill>
                  <a:schemeClr val="tx1"/>
                </a:solidFill>
                <a:effectLst/>
                <a:latin typeface="+mn-lt"/>
                <a:ea typeface="+mn-ea"/>
                <a:cs typeface="+mn-cs"/>
              </a:rPr>
              <a:t>providers</a:t>
            </a:r>
          </a:p>
          <a:p>
            <a:pPr marL="171450" indent="-171450" rtl="0" fontAlgn="ctr">
              <a:buFontTx/>
              <a:buChar char="-"/>
            </a:pPr>
            <a:endParaRPr lang="en-GB" sz="1200" kern="1200" dirty="0">
              <a:solidFill>
                <a:schemeClr val="tx1"/>
              </a:solidFill>
              <a:effectLst/>
              <a:latin typeface="+mn-lt"/>
              <a:ea typeface="+mn-ea"/>
              <a:cs typeface="+mn-cs"/>
            </a:endParaRPr>
          </a:p>
          <a:p>
            <a:pPr rtl="0" fontAlgn="ctr"/>
            <a:r>
              <a:rPr lang="en-GB" sz="1200" kern="1200" dirty="0">
                <a:solidFill>
                  <a:schemeClr val="tx1"/>
                </a:solidFill>
                <a:effectLst/>
                <a:latin typeface="+mn-lt"/>
                <a:ea typeface="+mn-ea"/>
                <a:cs typeface="+mn-cs"/>
              </a:rPr>
              <a:t>If you’re a developer, you</a:t>
            </a:r>
            <a:r>
              <a:rPr lang="en-GB" sz="1200" kern="1200" baseline="0" dirty="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a:t>
            </a:r>
            <a:r>
              <a:rPr lang="en-GB" sz="1200" kern="1200" baseline="0" dirty="0" err="1">
                <a:solidFill>
                  <a:schemeClr val="tx1"/>
                </a:solidFill>
                <a:effectLst/>
                <a:latin typeface="+mn-lt"/>
                <a:ea typeface="+mn-ea"/>
                <a:cs typeface="+mn-cs"/>
              </a:rPr>
              <a:t>Evolvability</a:t>
            </a:r>
            <a:r>
              <a:rPr lang="en-GB" sz="1200" kern="1200" baseline="0" dirty="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p:txBody>
      </p:sp>
      <p:sp>
        <p:nvSpPr>
          <p:cNvPr id="4" name="Slide Number Placeholder 3"/>
          <p:cNvSpPr>
            <a:spLocks noGrp="1"/>
          </p:cNvSpPr>
          <p:nvPr>
            <p:ph type="sldNum" sz="quarter" idx="10"/>
          </p:nvPr>
        </p:nvSpPr>
        <p:spPr/>
        <p:txBody>
          <a:bodyPr/>
          <a:lstStyle/>
          <a:p>
            <a:fld id="{2D2BDF3D-B9C3-4CAE-AD2A-0D3AAAA2F14C}" type="slidenum">
              <a:rPr lang="en-GB" smtClean="0"/>
              <a:t>14</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support an app that runs scripts form a library on target machines.</a:t>
            </a:r>
          </a:p>
          <a:p>
            <a:endParaRPr lang="en-GB" dirty="0"/>
          </a:p>
          <a:p>
            <a:r>
              <a:rPr lang="en-GB" dirty="0"/>
              <a:t>Each script may import a couple of modules, and each of those modules may import a couple more. Our top offender imports 13 modules and our</a:t>
            </a:r>
            <a:r>
              <a:rPr lang="en-GB" baseline="0" dirty="0"/>
              <a:t> top import depth is 5. We also pin dependencies to specific versions. I work a lot with module dependencies.</a:t>
            </a:r>
          </a:p>
          <a:p>
            <a:endParaRPr lang="en-GB" baseline="0" dirty="0"/>
          </a:p>
          <a:p>
            <a:r>
              <a:rPr lang="en-GB" baseline="0" dirty="0"/>
              <a:t>&lt;cut to Code showing </a:t>
            </a:r>
            <a:r>
              <a:rPr lang="en-GB" baseline="0" dirty="0" err="1"/>
              <a:t>RequiredModules</a:t>
            </a:r>
            <a:r>
              <a:rPr lang="en-GB" baseline="0" dirty="0"/>
              <a:t> in a .psd1 and to Get-</a:t>
            </a:r>
            <a:r>
              <a:rPr lang="en-GB" baseline="0" dirty="0" err="1"/>
              <a:t>ModuleDependency</a:t>
            </a:r>
            <a:r>
              <a:rPr lang="en-GB" baseline="0" dirty="0"/>
              <a:t>&gt;</a:t>
            </a:r>
          </a:p>
          <a:p>
            <a:endParaRPr lang="en-GB" baseline="0" dirty="0"/>
          </a:p>
          <a:p>
            <a:r>
              <a:rPr lang="en-GB" baseline="0" dirty="0"/>
              <a:t>We distribute modules from </a:t>
            </a:r>
            <a:r>
              <a:rPr lang="en-GB" baseline="0" dirty="0" err="1"/>
              <a:t>github</a:t>
            </a:r>
            <a:r>
              <a:rPr lang="en-GB" baseline="0" dirty="0"/>
              <a:t> releases. The execution engine only cares about getting the modules and importing them in an order that means the lowest dependencies are importing them first. SO it pulls </a:t>
            </a:r>
            <a:r>
              <a:rPr lang="en-GB" baseline="0" dirty="0" err="1"/>
              <a:t>artifacts</a:t>
            </a:r>
            <a:r>
              <a:rPr lang="en-GB" baseline="0" dirty="0"/>
              <a:t> form the release, inspects the psd1, gets the next module, and so on. As it goes, it accumulates modules into a list which it then reverses to get a viable import order.</a:t>
            </a:r>
          </a:p>
          <a:p>
            <a:endParaRPr lang="en-GB" baseline="0" dirty="0"/>
          </a:p>
          <a:p>
            <a:r>
              <a:rPr lang="en-GB" baseline="0" dirty="0"/>
              <a:t>Our peer review process involves inspecting the dependency tree. For this, we only want to see the versions and names, so the PR code just pulls the .psd1 from the commit that’s tagged by the release. As it proceeds, it keeps track of how many levels down it is, and writes to the console with indentation according to the tree structure.</a:t>
            </a:r>
          </a:p>
          <a:p>
            <a:endParaRPr lang="en-GB" baseline="0" dirty="0"/>
          </a:p>
          <a:p>
            <a:r>
              <a:rPr lang="en-GB" baseline="0" dirty="0"/>
              <a:t>We have two separate solutions, and we have other old ones lying unused in our codebase.</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15</a:t>
            </a:fld>
            <a:endParaRPr lang="en-GB"/>
          </a:p>
        </p:txBody>
      </p:sp>
    </p:spTree>
    <p:extLst>
      <p:ext uri="{BB962C8B-B14F-4D97-AF65-F5344CB8AC3E}">
        <p14:creationId xmlns:p14="http://schemas.microsoft.com/office/powerpoint/2010/main" val="165480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16</a:t>
            </a:fld>
            <a:endParaRPr lang="en-GB"/>
          </a:p>
        </p:txBody>
      </p:sp>
    </p:spTree>
    <p:extLst>
      <p:ext uri="{BB962C8B-B14F-4D97-AF65-F5344CB8AC3E}">
        <p14:creationId xmlns:p14="http://schemas.microsoft.com/office/powerpoint/2010/main" val="394034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finance team is starting to get aggressive about stripping </a:t>
            </a:r>
            <a:r>
              <a:rPr lang="en-GB" dirty="0" err="1"/>
              <a:t>Github</a:t>
            </a:r>
            <a:r>
              <a:rPr lang="en-GB" dirty="0"/>
              <a:t> licenses away. Our users complain that they can no longer download our modules.</a:t>
            </a:r>
          </a:p>
          <a:p>
            <a:endParaRPr lang="en-GB" dirty="0"/>
          </a:p>
          <a:p>
            <a:r>
              <a:rPr lang="en-GB" dirty="0"/>
              <a:t>We would like to move to </a:t>
            </a:r>
            <a:r>
              <a:rPr lang="en-GB" dirty="0" err="1"/>
              <a:t>nuget</a:t>
            </a:r>
            <a:r>
              <a:rPr lang="en-GB" dirty="0"/>
              <a:t> for module</a:t>
            </a:r>
            <a:r>
              <a:rPr lang="en-GB" baseline="0" dirty="0"/>
              <a:t> distribution, but we can’t, because we would have to throw out our solutions.</a:t>
            </a:r>
          </a:p>
          <a:p>
            <a:endParaRPr lang="en-GB" baseline="0" dirty="0"/>
          </a:p>
          <a:p>
            <a:r>
              <a:rPr lang="en-GB" baseline="0" dirty="0"/>
              <a:t>The change is too expensive.</a:t>
            </a:r>
          </a:p>
          <a:p>
            <a:endParaRPr lang="en-GB" baseline="0" dirty="0"/>
          </a:p>
          <a:p>
            <a:r>
              <a:rPr lang="en-GB" baseline="0" dirty="0"/>
              <a:t>We need a solution that works with </a:t>
            </a:r>
            <a:r>
              <a:rPr lang="en-GB" baseline="0" dirty="0" err="1"/>
              <a:t>Github</a:t>
            </a:r>
            <a:r>
              <a:rPr lang="en-GB" baseline="0" dirty="0"/>
              <a:t> or with </a:t>
            </a:r>
            <a:r>
              <a:rPr lang="en-GB" baseline="0" dirty="0" err="1"/>
              <a:t>Artifactory</a:t>
            </a:r>
            <a:r>
              <a:rPr lang="en-GB" baseline="0" dirty="0"/>
              <a:t>, and that works to download modules, get the import order, and display it.</a:t>
            </a:r>
          </a:p>
          <a:p>
            <a:endParaRPr lang="en-GB" baseline="0" dirty="0"/>
          </a:p>
          <a:p>
            <a:r>
              <a:rPr lang="en-GB" baseline="0" dirty="0"/>
              <a:t>The slide says “refactoring” but, to be honest, we’re going to completely rewrite and just change the client code. But our goal is to have one solution that works in </a:t>
            </a:r>
            <a:r>
              <a:rPr lang="en-GB" baseline="0" dirty="0" err="1"/>
              <a:t>Github</a:t>
            </a:r>
            <a:r>
              <a:rPr lang="en-GB" baseline="0" dirty="0"/>
              <a:t>, then we’re going to make it support </a:t>
            </a:r>
            <a:r>
              <a:rPr lang="en-GB" baseline="0" dirty="0" err="1"/>
              <a:t>nuget</a:t>
            </a:r>
            <a:r>
              <a:rPr lang="en-GB" baseline="0" dirty="0"/>
              <a:t> as well.</a:t>
            </a:r>
          </a:p>
          <a:p>
            <a:endParaRPr lang="en-GB" baseline="0" dirty="0"/>
          </a:p>
          <a:p>
            <a:r>
              <a:rPr lang="en-GB" baseline="0" dirty="0"/>
              <a:t>To achieve this, we’re going to follow the principle of Separation Of Concerns.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17</a:t>
            </a:fld>
            <a:endParaRPr lang="en-GB"/>
          </a:p>
        </p:txBody>
      </p:sp>
    </p:spTree>
    <p:extLst>
      <p:ext uri="{BB962C8B-B14F-4D97-AF65-F5344CB8AC3E}">
        <p14:creationId xmlns:p14="http://schemas.microsoft.com/office/powerpoint/2010/main" val="44506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to separate the code that access </a:t>
            </a:r>
            <a:r>
              <a:rPr lang="en-GB" dirty="0" err="1"/>
              <a:t>Github</a:t>
            </a:r>
            <a:r>
              <a:rPr lang="en-GB" dirty="0"/>
              <a:t> from the code that understands and formats module dependencies.</a:t>
            </a:r>
          </a:p>
          <a:p>
            <a:endParaRPr lang="en-GB" dirty="0"/>
          </a:p>
          <a:p>
            <a:r>
              <a:rPr lang="en-GB" dirty="0"/>
              <a:t>&lt;cut</a:t>
            </a:r>
            <a:r>
              <a:rPr lang="en-GB" baseline="0" dirty="0"/>
              <a:t> to Code showing simplified current solution&gt;</a:t>
            </a:r>
          </a:p>
          <a:p>
            <a:endParaRPr lang="en-GB" baseline="0" dirty="0"/>
          </a:p>
          <a:p>
            <a:r>
              <a:rPr lang="en-GB" baseline="0" dirty="0"/>
              <a:t>At the moment, we’re not really modelling the dependency. We’re just running loops, and invoking </a:t>
            </a:r>
            <a:r>
              <a:rPr lang="en-GB" baseline="0" dirty="0" err="1"/>
              <a:t>Github</a:t>
            </a:r>
            <a:r>
              <a:rPr lang="en-GB" baseline="0" dirty="0"/>
              <a:t> in the loops.</a:t>
            </a:r>
          </a:p>
          <a:p>
            <a:endParaRPr lang="en-GB" baseline="0" dirty="0"/>
          </a:p>
          <a:p>
            <a:r>
              <a:rPr lang="en-GB" baseline="0" dirty="0"/>
              <a:t>To make our code concise in OOP, we should make it reflect the problem we’re modelling. Straightaway we can see that recursion is a better fit for working with a tree than looping, if we want to work in a procedural fashion.</a:t>
            </a:r>
          </a:p>
          <a:p>
            <a:endParaRPr lang="en-GB" baseline="0" dirty="0"/>
          </a:p>
          <a:p>
            <a:r>
              <a:rPr lang="en-GB" baseline="0" dirty="0"/>
              <a:t>But we can do better with OOP. What is a tree?</a:t>
            </a:r>
          </a:p>
          <a:p>
            <a:endParaRPr lang="en-GB" baseline="0" dirty="0"/>
          </a:p>
          <a:p>
            <a:pPr marL="171450" indent="-171450">
              <a:buFontTx/>
              <a:buChar char="-"/>
            </a:pPr>
            <a:r>
              <a:rPr lang="en-GB" baseline="0" dirty="0"/>
              <a:t>It’s a collection of nodes</a:t>
            </a:r>
          </a:p>
          <a:p>
            <a:pPr marL="171450" indent="-171450">
              <a:buFontTx/>
              <a:buChar char="-"/>
            </a:pPr>
            <a:r>
              <a:rPr lang="en-GB" baseline="0" dirty="0"/>
              <a:t>With a directional relationship</a:t>
            </a:r>
          </a:p>
          <a:p>
            <a:pPr marL="171450" indent="-171450">
              <a:buFontTx/>
              <a:buChar char="-"/>
            </a:pPr>
            <a:endParaRPr lang="en-GB" baseline="0" dirty="0"/>
          </a:p>
          <a:p>
            <a:pPr marL="0" indent="0">
              <a:buFontTx/>
              <a:buNone/>
            </a:pPr>
            <a:r>
              <a:rPr lang="en-GB" baseline="0" dirty="0"/>
              <a:t>In module dependencies, there’s no distinction between branch and leaf nodes. So every node is the same class of object.</a:t>
            </a:r>
          </a:p>
          <a:p>
            <a:pPr marL="0" indent="0">
              <a:buFontTx/>
              <a:buNone/>
            </a:pPr>
            <a:endParaRPr lang="en-GB" baseline="0" dirty="0"/>
          </a:p>
          <a:p>
            <a:pPr marL="0" indent="0">
              <a:buFontTx/>
              <a:buNone/>
            </a:pPr>
            <a:r>
              <a:rPr lang="en-GB" baseline="0" dirty="0"/>
              <a:t>Every node represents a module and has one parent (or none for the first module) and one, none or many children. So we’re going to represent the module, and then add a single object reference to the parent, and a list of references to the children, and these references are going to be of the same type as the object itself.</a:t>
            </a:r>
          </a:p>
          <a:p>
            <a:pPr marL="0" indent="0">
              <a:buFontTx/>
              <a:buNone/>
            </a:pPr>
            <a:endParaRPr lang="en-GB" baseline="0" dirty="0"/>
          </a:p>
          <a:p>
            <a:pPr marL="0" indent="0">
              <a:buFontTx/>
              <a:buNone/>
            </a:pPr>
            <a:r>
              <a:rPr lang="en-GB" baseline="0" dirty="0"/>
              <a:t>And we are going to follow the </a:t>
            </a:r>
            <a:r>
              <a:rPr lang="en-GB" baseline="0" dirty="0" err="1"/>
              <a:t>Liskov</a:t>
            </a:r>
            <a:r>
              <a:rPr lang="en-GB" baseline="0" dirty="0"/>
              <a:t> Substitution Principle…</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18</a:t>
            </a:fld>
            <a:endParaRPr lang="en-GB"/>
          </a:p>
        </p:txBody>
      </p:sp>
    </p:spTree>
    <p:extLst>
      <p:ext uri="{BB962C8B-B14F-4D97-AF65-F5344CB8AC3E}">
        <p14:creationId xmlns:p14="http://schemas.microsoft.com/office/powerpoint/2010/main" val="3894526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extend an existing class. This means that we can </a:t>
            </a:r>
            <a:r>
              <a:rPr lang="en-GB" baseline="0" dirty="0"/>
              <a:t>do all the same things with our new tree that we might do with that existing class, so let’s pick a useful class to extend.</a:t>
            </a:r>
          </a:p>
          <a:p>
            <a:endParaRPr lang="en-GB" baseline="0" dirty="0"/>
          </a:p>
          <a:p>
            <a:r>
              <a:rPr lang="en-GB" baseline="0" dirty="0"/>
              <a:t>What existing class shall we use?</a:t>
            </a:r>
          </a:p>
          <a:p>
            <a:r>
              <a:rPr lang="en-GB" baseline="0" dirty="0"/>
              <a:t>_</a:t>
            </a:r>
            <a:r>
              <a:rPr lang="en-GB" baseline="0" dirty="0" err="1"/>
              <a:t>PSModuleInfo</a:t>
            </a:r>
            <a:r>
              <a:rPr lang="en-GB" baseline="0" dirty="0"/>
              <a:t>_?</a:t>
            </a:r>
          </a:p>
          <a:p>
            <a:r>
              <a:rPr lang="en-GB" baseline="0" dirty="0"/>
              <a:t>Possibly, but I’ve settled on a </a:t>
            </a:r>
            <a:r>
              <a:rPr lang="en-GB" baseline="0" dirty="0" err="1"/>
              <a:t>ModuleSpecification</a:t>
            </a:r>
            <a:r>
              <a:rPr lang="en-GB" baseline="0" dirty="0"/>
              <a:t> object.</a:t>
            </a:r>
          </a:p>
          <a:p>
            <a:endParaRPr lang="en-GB" baseline="0" dirty="0"/>
          </a:p>
          <a:p>
            <a:r>
              <a:rPr lang="en-GB" baseline="0" dirty="0" err="1"/>
              <a:t>ModuleSpecification</a:t>
            </a:r>
            <a:r>
              <a:rPr lang="en-GB" baseline="0" dirty="0"/>
              <a:t> is the native object of psd1 files. Where you have a </a:t>
            </a:r>
            <a:r>
              <a:rPr lang="en-GB" baseline="0" dirty="0" err="1"/>
              <a:t>RequiredModules</a:t>
            </a:r>
            <a:r>
              <a:rPr lang="en-GB" baseline="0" dirty="0"/>
              <a:t> property containing a string name or a </a:t>
            </a:r>
            <a:r>
              <a:rPr lang="en-GB" baseline="0" dirty="0" err="1"/>
              <a:t>hashtable</a:t>
            </a:r>
            <a:r>
              <a:rPr lang="en-GB" baseline="0" dirty="0"/>
              <a:t> spec, the </a:t>
            </a:r>
            <a:r>
              <a:rPr lang="en-GB" baseline="0" dirty="0" err="1"/>
              <a:t>powershell</a:t>
            </a:r>
            <a:r>
              <a:rPr lang="en-GB" baseline="0" dirty="0"/>
              <a:t> engine converts those to </a:t>
            </a:r>
            <a:r>
              <a:rPr lang="en-GB" baseline="0" dirty="0" err="1"/>
              <a:t>ModuleSpecification</a:t>
            </a:r>
            <a:r>
              <a:rPr lang="en-GB" baseline="0" dirty="0"/>
              <a:t>. </a:t>
            </a:r>
          </a:p>
          <a:p>
            <a:endParaRPr lang="en-GB" baseline="0" dirty="0"/>
          </a:p>
          <a:p>
            <a:r>
              <a:rPr lang="en-GB" baseline="0" dirty="0"/>
              <a:t>&lt;Cut to code showing class </a:t>
            </a:r>
            <a:r>
              <a:rPr lang="en-GB" baseline="0" dirty="0" err="1"/>
              <a:t>def</a:t>
            </a:r>
            <a:r>
              <a:rPr lang="en-GB" baseline="0" dirty="0"/>
              <a:t> for </a:t>
            </a:r>
            <a:r>
              <a:rPr lang="en-GB" baseline="0" dirty="0" err="1"/>
              <a:t>ModuleSpecification</a:t>
            </a:r>
            <a:r>
              <a:rPr lang="en-GB" baseline="0" dirty="0"/>
              <a:t>&gt;</a:t>
            </a:r>
          </a:p>
          <a:p>
            <a:endParaRPr lang="en-GB" baseline="0" dirty="0"/>
          </a:p>
          <a:p>
            <a:r>
              <a:rPr lang="en-GB" baseline="0" dirty="0"/>
              <a:t>It defines:</a:t>
            </a:r>
          </a:p>
          <a:p>
            <a:pPr marL="171450" indent="-171450">
              <a:buFontTx/>
              <a:buChar char="-"/>
            </a:pPr>
            <a:r>
              <a:rPr lang="en-GB" baseline="0" dirty="0"/>
              <a:t>Name</a:t>
            </a:r>
          </a:p>
          <a:p>
            <a:pPr marL="171450" indent="-171450">
              <a:buFontTx/>
              <a:buChar char="-"/>
            </a:pPr>
            <a:r>
              <a:rPr lang="en-GB" baseline="0" dirty="0" err="1"/>
              <a:t>Guid</a:t>
            </a:r>
            <a:endParaRPr lang="en-GB" baseline="0" dirty="0"/>
          </a:p>
          <a:p>
            <a:pPr marL="171450" indent="-171450">
              <a:buFontTx/>
              <a:buChar char="-"/>
            </a:pPr>
            <a:r>
              <a:rPr lang="en-GB" baseline="0" dirty="0"/>
              <a:t>Version info</a:t>
            </a:r>
          </a:p>
          <a:p>
            <a:pPr marL="0" indent="0">
              <a:buFontTx/>
              <a:buNone/>
            </a:pPr>
            <a:endParaRPr lang="en-GB" baseline="0" dirty="0"/>
          </a:p>
          <a:p>
            <a:r>
              <a:rPr lang="en-GB" baseline="0" dirty="0"/>
              <a:t>So that’s our starting point.</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Leading to our next principle: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19</a:t>
            </a:fld>
            <a:endParaRPr lang="en-GB"/>
          </a:p>
        </p:txBody>
      </p:sp>
    </p:spTree>
    <p:extLst>
      <p:ext uri="{BB962C8B-B14F-4D97-AF65-F5344CB8AC3E}">
        <p14:creationId xmlns:p14="http://schemas.microsoft.com/office/powerpoint/2010/main" val="378720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PAUSE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182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Cut to code showing </a:t>
            </a:r>
            <a:r>
              <a:rPr lang="en-GB" dirty="0" err="1"/>
              <a:t>ModuleSpec</a:t>
            </a:r>
            <a:r>
              <a:rPr lang="en-GB" dirty="0"/>
              <a:t> class extending </a:t>
            </a:r>
            <a:r>
              <a:rPr lang="en-GB" dirty="0" err="1"/>
              <a:t>ModuleSpecification</a:t>
            </a:r>
            <a:endParaRPr lang="en-GB" dirty="0"/>
          </a:p>
          <a:p>
            <a:endParaRPr lang="en-GB" dirty="0"/>
          </a:p>
          <a:p>
            <a:r>
              <a:rPr lang="en-GB" dirty="0"/>
              <a:t>Chain base class </a:t>
            </a:r>
            <a:r>
              <a:rPr lang="en-GB" dirty="0" err="1"/>
              <a:t>ctors</a:t>
            </a:r>
            <a:endParaRPr lang="en-GB" dirty="0"/>
          </a:p>
          <a:p>
            <a:endParaRPr lang="en-GB" dirty="0"/>
          </a:p>
          <a:p>
            <a:r>
              <a:rPr lang="en-GB" dirty="0"/>
              <a:t>Function</a:t>
            </a:r>
            <a:r>
              <a:rPr lang="en-GB" baseline="0" dirty="0"/>
              <a:t> Get-</a:t>
            </a:r>
            <a:r>
              <a:rPr lang="en-GB" baseline="0" dirty="0" err="1"/>
              <a:t>ModuleDependency</a:t>
            </a:r>
            <a:r>
              <a:rPr lang="en-GB" baseline="0" dirty="0"/>
              <a:t> pastes in mock module specs Human / Cow / Grass / Pig / Truffle</a:t>
            </a:r>
          </a:p>
          <a:p>
            <a:endParaRPr lang="en-GB" baseline="0" dirty="0"/>
          </a:p>
          <a:p>
            <a:r>
              <a:rPr lang="en-GB" baseline="0" dirty="0"/>
              <a:t>Implement </a:t>
            </a:r>
            <a:r>
              <a:rPr lang="en-GB" baseline="0" dirty="0" err="1"/>
              <a:t>PrintTree</a:t>
            </a:r>
            <a:r>
              <a:rPr lang="en-GB" baseline="0" dirty="0"/>
              <a:t>()</a:t>
            </a:r>
          </a:p>
        </p:txBody>
      </p:sp>
      <p:sp>
        <p:nvSpPr>
          <p:cNvPr id="4" name="Slide Number Placeholder 3"/>
          <p:cNvSpPr>
            <a:spLocks noGrp="1"/>
          </p:cNvSpPr>
          <p:nvPr>
            <p:ph type="sldNum" sz="quarter" idx="10"/>
          </p:nvPr>
        </p:nvSpPr>
        <p:spPr/>
        <p:txBody>
          <a:bodyPr/>
          <a:lstStyle/>
          <a:p>
            <a:fld id="{2D2BDF3D-B9C3-4CAE-AD2A-0D3AAAA2F14C}" type="slidenum">
              <a:rPr lang="en-GB" smtClean="0"/>
              <a:t>20</a:t>
            </a:fld>
            <a:endParaRPr lang="en-GB"/>
          </a:p>
        </p:txBody>
      </p:sp>
    </p:spTree>
    <p:extLst>
      <p:ext uri="{BB962C8B-B14F-4D97-AF65-F5344CB8AC3E}">
        <p14:creationId xmlns:p14="http://schemas.microsoft.com/office/powerpoint/2010/main" val="296691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Place </a:t>
            </a:r>
            <a:r>
              <a:rPr lang="en-GB" dirty="0" err="1"/>
              <a:t>ModuleFetcher</a:t>
            </a:r>
            <a:r>
              <a:rPr lang="en-GB" dirty="0"/>
              <a:t> in Get-</a:t>
            </a:r>
            <a:r>
              <a:rPr lang="en-GB" dirty="0" err="1"/>
              <a:t>ModuleDependency</a:t>
            </a:r>
            <a:r>
              <a:rPr lang="en-GB" dirty="0"/>
              <a:t> and move mock modules into it (SOC) (GMD is only concerned</a:t>
            </a:r>
            <a:r>
              <a:rPr lang="en-GB" baseline="0" dirty="0"/>
              <a:t> with building module trees and shouldn’t also know about how to fetch modules)</a:t>
            </a:r>
          </a:p>
          <a:p>
            <a:endParaRPr lang="en-GB" baseline="0" dirty="0"/>
          </a:p>
          <a:p>
            <a:r>
              <a:rPr lang="en-GB" baseline="0" dirty="0"/>
              <a:t>Separate </a:t>
            </a:r>
            <a:r>
              <a:rPr lang="en-GB" baseline="0" dirty="0" err="1"/>
              <a:t>MockModuleFetcher</a:t>
            </a:r>
            <a:r>
              <a:rPr lang="en-GB" baseline="0" dirty="0"/>
              <a:t> out and make </a:t>
            </a:r>
            <a:r>
              <a:rPr lang="en-GB" baseline="0" dirty="0" err="1"/>
              <a:t>ModuleFetcher</a:t>
            </a:r>
            <a:r>
              <a:rPr lang="en-GB" baseline="0" dirty="0"/>
              <a:t> a base class</a:t>
            </a:r>
          </a:p>
          <a:p>
            <a:endParaRPr lang="en-GB" baseline="0" dirty="0"/>
          </a:p>
          <a:p>
            <a:r>
              <a:rPr lang="en-GB" baseline="0" dirty="0"/>
              <a:t>Implement </a:t>
            </a:r>
            <a:r>
              <a:rPr lang="en-GB" baseline="0" dirty="0" err="1"/>
              <a:t>FileSystemModuleFetcher</a:t>
            </a:r>
            <a:endParaRPr lang="en-GB" baseline="0" dirty="0"/>
          </a:p>
          <a:p>
            <a:endParaRPr lang="en-GB" baseline="0" dirty="0"/>
          </a:p>
          <a:p>
            <a:r>
              <a:rPr lang="en-GB" dirty="0"/>
              <a:t>Get-</a:t>
            </a:r>
            <a:r>
              <a:rPr lang="en-GB" dirty="0" err="1"/>
              <a:t>ModuleDependency</a:t>
            </a:r>
            <a:r>
              <a:rPr lang="en-GB" dirty="0"/>
              <a:t> has switches for Mock or </a:t>
            </a:r>
            <a:r>
              <a:rPr lang="en-GB" dirty="0" err="1"/>
              <a:t>FileSystem</a:t>
            </a:r>
            <a:r>
              <a:rPr lang="en-GB" dirty="0"/>
              <a:t> (using an if/else)</a:t>
            </a:r>
          </a:p>
          <a:p>
            <a:endParaRPr lang="en-GB" dirty="0"/>
          </a:p>
          <a:p>
            <a:r>
              <a:rPr lang="en-GB" dirty="0"/>
              <a:t>This implements Strategy pattern</a:t>
            </a:r>
          </a:p>
        </p:txBody>
      </p:sp>
      <p:sp>
        <p:nvSpPr>
          <p:cNvPr id="4" name="Slide Number Placeholder 3"/>
          <p:cNvSpPr>
            <a:spLocks noGrp="1"/>
          </p:cNvSpPr>
          <p:nvPr>
            <p:ph type="sldNum" sz="quarter" idx="10"/>
          </p:nvPr>
        </p:nvSpPr>
        <p:spPr/>
        <p:txBody>
          <a:bodyPr/>
          <a:lstStyle/>
          <a:p>
            <a:fld id="{2D2BDF3D-B9C3-4CAE-AD2A-0D3AAAA2F14C}" type="slidenum">
              <a:rPr lang="en-GB" smtClean="0"/>
              <a:t>21</a:t>
            </a:fld>
            <a:endParaRPr lang="en-GB"/>
          </a:p>
        </p:txBody>
      </p:sp>
    </p:spTree>
    <p:extLst>
      <p:ext uri="{BB962C8B-B14F-4D97-AF65-F5344CB8AC3E}">
        <p14:creationId xmlns:p14="http://schemas.microsoft.com/office/powerpoint/2010/main" val="271459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a:t>
            </a:r>
            <a:r>
              <a:rPr lang="en-GB" dirty="0" err="1"/>
              <a:t>ModuleFetcher</a:t>
            </a:r>
            <a:r>
              <a:rPr lang="en-GB" dirty="0"/>
              <a:t> base class defines an interface, that means that we always can rely on the Fetch()</a:t>
            </a:r>
            <a:r>
              <a:rPr lang="en-GB" baseline="0" dirty="0"/>
              <a:t> method.</a:t>
            </a:r>
          </a:p>
          <a:p>
            <a:endParaRPr lang="en-GB" baseline="0" dirty="0"/>
          </a:p>
          <a:p>
            <a:r>
              <a:rPr lang="en-GB" baseline="0" dirty="0"/>
              <a:t>We have gained a lot of freedom to change this object (Get-</a:t>
            </a:r>
            <a:r>
              <a:rPr lang="en-GB" baseline="0" dirty="0" err="1"/>
              <a:t>ModuleDependency</a:t>
            </a:r>
            <a:r>
              <a:rPr lang="en-GB" baseline="0" dirty="0"/>
              <a:t>). We assessed what might change, and structured the code to make that change easy.</a:t>
            </a:r>
          </a:p>
          <a:p>
            <a:endParaRPr lang="en-GB" baseline="0" dirty="0"/>
          </a:p>
          <a:p>
            <a:r>
              <a:rPr lang="en-GB" baseline="0" dirty="0"/>
              <a:t>But there’s still a slight problem!</a:t>
            </a:r>
          </a:p>
          <a:p>
            <a:endParaRPr lang="en-GB" baseline="0" dirty="0"/>
          </a:p>
          <a:p>
            <a:r>
              <a:rPr lang="en-GB" baseline="0" dirty="0"/>
              <a:t>Change switch if/else to if/</a:t>
            </a:r>
            <a:r>
              <a:rPr lang="en-GB" baseline="0" dirty="0" err="1"/>
              <a:t>elseif</a:t>
            </a:r>
            <a:r>
              <a:rPr lang="en-GB" baseline="0" dirty="0"/>
              <a:t>/else {throw </a:t>
            </a:r>
            <a:r>
              <a:rPr lang="en-GB" baseline="0" dirty="0" err="1"/>
              <a:t>NotImplemented</a:t>
            </a:r>
            <a:r>
              <a:rPr lang="en-GB" baseline="0" dirty="0"/>
              <a:t>}</a:t>
            </a:r>
          </a:p>
          <a:p>
            <a:endParaRPr lang="en-GB" baseline="0" dirty="0"/>
          </a:p>
          <a:p>
            <a:r>
              <a:rPr lang="en-GB" baseline="0" dirty="0"/>
              <a:t>This object still controls what strategies we can use. The control is not with the client. To be fair it is not difficult to change a Powershell function, but it would be nice to be able to swap in behaviour without making any changes at all. So we are going to use Dependency Injection.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22</a:t>
            </a:fld>
            <a:endParaRPr lang="en-GB"/>
          </a:p>
        </p:txBody>
      </p:sp>
    </p:spTree>
    <p:extLst>
      <p:ext uri="{BB962C8B-B14F-4D97-AF65-F5344CB8AC3E}">
        <p14:creationId xmlns:p14="http://schemas.microsoft.com/office/powerpoint/2010/main" val="3044312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a:t>
            </a:r>
            <a:r>
              <a:rPr lang="en-GB" dirty="0" err="1"/>
              <a:t>ModuleDependency</a:t>
            </a:r>
            <a:r>
              <a:rPr lang="en-GB" dirty="0"/>
              <a:t> now takes </a:t>
            </a:r>
            <a:r>
              <a:rPr lang="en-GB" dirty="0" err="1"/>
              <a:t>ModuleFetcher</a:t>
            </a:r>
            <a:r>
              <a:rPr lang="en-GB" dirty="0"/>
              <a:t> as parameter. Abolish switches.</a:t>
            </a:r>
          </a:p>
          <a:p>
            <a:endParaRPr lang="en-GB" dirty="0"/>
          </a:p>
          <a:p>
            <a:r>
              <a:rPr lang="en-GB" dirty="0"/>
              <a:t>We now can pass in a mock or a real module</a:t>
            </a:r>
            <a:r>
              <a:rPr lang="en-GB" baseline="0" dirty="0"/>
              <a:t> fetcher, and we have complete freedom to implement a </a:t>
            </a:r>
            <a:r>
              <a:rPr lang="en-GB" baseline="0" dirty="0" err="1"/>
              <a:t>github</a:t>
            </a:r>
            <a:r>
              <a:rPr lang="en-GB" baseline="0" dirty="0"/>
              <a:t> module fetcher.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pause before we do that,</a:t>
            </a:r>
            <a:r>
              <a:rPr lang="en-GB" baseline="0" dirty="0"/>
              <a:t> because we’re not at Minimum Viable Product yet. We need to i</a:t>
            </a:r>
            <a:r>
              <a:rPr lang="en-GB" dirty="0"/>
              <a:t>mplement .Import().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Oh noes! It doesn’t work! Why is that? Version mismatch. One of our module</a:t>
            </a:r>
            <a:r>
              <a:rPr lang="en-GB" baseline="0" dirty="0"/>
              <a:t> requirements is version pinned, and we have imported a higher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Implement Equals()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Now we can tell when a </a:t>
            </a:r>
            <a:r>
              <a:rPr lang="en-GB" baseline="0" dirty="0" err="1"/>
              <a:t>modulespec</a:t>
            </a:r>
            <a:r>
              <a:rPr lang="en-GB" baseline="0" dirty="0"/>
              <a:t> we’ve found really meets our spec. But we need to work with </a:t>
            </a:r>
            <a:r>
              <a:rPr lang="en-GB" baseline="0" dirty="0" err="1"/>
              <a:t>PSModuleInfo</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a:t>ModuleSpecification</a:t>
            </a:r>
            <a:r>
              <a:rPr lang="en-GB" baseline="0" dirty="0"/>
              <a:t> is also possible to access from a </a:t>
            </a:r>
            <a:r>
              <a:rPr lang="en-GB" baseline="0" dirty="0" err="1"/>
              <a:t>PSModuleInfo</a:t>
            </a:r>
            <a:r>
              <a:rPr lang="en-GB" baseline="0" dirty="0"/>
              <a:t> object. However, it’s not a public property. So we are going to need to use reflection to access that private data. This breaks our first principle, which was? </a:t>
            </a:r>
            <a:r>
              <a:rPr lang="en-GB" dirty="0"/>
              <a:t>Code to an interface, not an implementation. So our next principle is…</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23</a:t>
            </a:fld>
            <a:endParaRPr lang="en-GB"/>
          </a:p>
        </p:txBody>
      </p:sp>
    </p:spTree>
    <p:extLst>
      <p:ext uri="{BB962C8B-B14F-4D97-AF65-F5344CB8AC3E}">
        <p14:creationId xmlns:p14="http://schemas.microsoft.com/office/powerpoint/2010/main" val="984437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a:t>PSModuleInfo</a:t>
            </a:r>
            <a:r>
              <a:rPr lang="en-GB" baseline="0" dirty="0"/>
              <a:t> is fixed because it’s what we get from Import-Module, Test-</a:t>
            </a:r>
            <a:r>
              <a:rPr lang="en-GB" baseline="0" dirty="0" err="1"/>
              <a:t>ModuleManifest</a:t>
            </a:r>
            <a:r>
              <a:rPr lang="en-GB" baseline="0" dirty="0"/>
              <a:t> etc. But we really want those specs hidden in that private field. So we are going to take a gamble that Microsoft won’t change the implementation, and we’re going to code to the implementation, not the interface.</a:t>
            </a:r>
          </a:p>
          <a:p>
            <a:endParaRPr lang="en-GB" baseline="0" dirty="0"/>
          </a:p>
          <a:p>
            <a:r>
              <a:rPr lang="en-GB" baseline="0" dirty="0"/>
              <a:t>&lt;Implement reflection&gt;</a:t>
            </a:r>
          </a:p>
          <a:p>
            <a:endParaRPr lang="en-GB" baseline="0" dirty="0"/>
          </a:p>
          <a:p>
            <a:r>
              <a:rPr lang="en-GB" baseline="0" dirty="0"/>
              <a:t>OK, now we can import a tree of modules.</a:t>
            </a:r>
          </a:p>
          <a:p>
            <a:endParaRPr lang="en-GB" baseline="0" dirty="0"/>
          </a:p>
          <a:p>
            <a:r>
              <a:rPr lang="en-GB" baseline="0" dirty="0"/>
              <a:t>Next thing, I don’t like that the module tree is responsible for printing itself.</a:t>
            </a:r>
          </a:p>
          <a:p>
            <a:endParaRPr lang="en-GB" baseline="0" dirty="0"/>
          </a:p>
          <a:p>
            <a:r>
              <a:rPr lang="en-GB" baseline="0" dirty="0"/>
              <a:t>Replace </a:t>
            </a:r>
            <a:r>
              <a:rPr lang="en-GB" baseline="0" dirty="0" err="1"/>
              <a:t>PrintTree</a:t>
            </a:r>
            <a:r>
              <a:rPr lang="en-GB" baseline="0" dirty="0"/>
              <a:t>() with Depth property and </a:t>
            </a:r>
            <a:r>
              <a:rPr lang="en-GB" baseline="0" dirty="0" err="1"/>
              <a:t>GetDepth</a:t>
            </a:r>
            <a:r>
              <a:rPr lang="en-GB" baseline="0" dirty="0"/>
              <a:t>(), and Format.ps1xml (SOC)</a:t>
            </a:r>
            <a:endParaRPr lang="en-GB" dirty="0"/>
          </a:p>
          <a:p>
            <a:endParaRPr lang="en-GB" baseline="0" dirty="0"/>
          </a:p>
        </p:txBody>
      </p:sp>
      <p:sp>
        <p:nvSpPr>
          <p:cNvPr id="4" name="Slide Number Placeholder 3"/>
          <p:cNvSpPr>
            <a:spLocks noGrp="1"/>
          </p:cNvSpPr>
          <p:nvPr>
            <p:ph type="sldNum" sz="quarter" idx="10"/>
          </p:nvPr>
        </p:nvSpPr>
        <p:spPr/>
        <p:txBody>
          <a:bodyPr/>
          <a:lstStyle/>
          <a:p>
            <a:fld id="{2D2BDF3D-B9C3-4CAE-AD2A-0D3AAAA2F14C}" type="slidenum">
              <a:rPr lang="en-GB" smtClean="0"/>
              <a:t>24</a:t>
            </a:fld>
            <a:endParaRPr lang="en-GB"/>
          </a:p>
        </p:txBody>
      </p:sp>
    </p:spTree>
    <p:extLst>
      <p:ext uri="{BB962C8B-B14F-4D97-AF65-F5344CB8AC3E}">
        <p14:creationId xmlns:p14="http://schemas.microsoft.com/office/powerpoint/2010/main" val="40770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History lesson!</a:t>
            </a:r>
          </a:p>
          <a:p>
            <a:endParaRPr lang="en-GB" dirty="0"/>
          </a:p>
          <a:p>
            <a:r>
              <a:rPr lang="en-GB" dirty="0"/>
              <a:t>Machine code – might be programmed</a:t>
            </a:r>
            <a:r>
              <a:rPr lang="en-GB" baseline="0" dirty="0"/>
              <a:t> with mechanical switches, punch cards, etc. Assembly language is the use of human-readable keywords to write machine code, which is then run through an assembler to assemble source files and to convert into binary machine code.</a:t>
            </a:r>
          </a:p>
          <a:p>
            <a:endParaRPr lang="en-GB" baseline="0" dirty="0"/>
          </a:p>
          <a:p>
            <a:r>
              <a:rPr lang="en-GB" baseline="0" dirty="0"/>
              <a:t>Assembly language is “imperative”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“Procedural”</a:t>
            </a:r>
            <a:r>
              <a:rPr lang="en-GB" baseline="0" dirty="0"/>
              <a:t> – you can define sections of code that you can invoke by name, and pass in parameters. Huge reduction in LoC in source code, more readable.</a:t>
            </a:r>
          </a:p>
          <a:p>
            <a:endParaRPr lang="en-GB" baseline="0" dirty="0"/>
          </a:p>
          <a:p>
            <a:r>
              <a:rPr lang="en-GB" baseline="0" dirty="0"/>
              <a:t>A pointer is just a memory address. You manually allocate a chunk of memory and get back a pointer to the start of the chunk. It’s up to you what you do with it. If you want to store a string, you allocate enough memory for as many characters as you want. Then you keep adding 8 to your pointer – which is just a number – to dereference each character. If you go past the end of the string, who knows what you’ll get?</a:t>
            </a:r>
          </a:p>
          <a:p>
            <a:endParaRPr lang="en-GB" baseline="0" dirty="0"/>
          </a:p>
          <a:p>
            <a:r>
              <a:rPr lang="en-GB" baseline="0" dirty="0"/>
              <a:t>Once you’re done with your string, you need to manually deallocate the range, or you have a memory leak.</a:t>
            </a:r>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baseline="0" dirty="0"/>
              <a:t>C does not have classes and objects, but it does have </a:t>
            </a:r>
            <a:r>
              <a:rPr lang="en-GB" baseline="0" dirty="0" err="1"/>
              <a:t>structs</a:t>
            </a:r>
            <a:r>
              <a:rPr lang="en-GB" baseline="0" dirty="0"/>
              <a:t>.</a:t>
            </a:r>
          </a:p>
          <a:p>
            <a:endParaRPr lang="en-GB" baseline="0" dirty="0"/>
          </a:p>
          <a:p>
            <a:r>
              <a:rPr lang="en-GB" baseline="0" dirty="0"/>
              <a:t>A </a:t>
            </a:r>
            <a:r>
              <a:rPr lang="en-GB" baseline="0" dirty="0" err="1"/>
              <a:t>struct</a:t>
            </a:r>
            <a:r>
              <a:rPr lang="en-GB" baseline="0" dirty="0"/>
              <a:t> is a data-only object that maps fields to offsets from a pointer. It’s a bit like an Access database record.</a:t>
            </a:r>
          </a:p>
          <a:p>
            <a:endParaRPr lang="en-GB" baseline="0" dirty="0"/>
          </a:p>
          <a:p>
            <a:r>
              <a:rPr lang="en-GB" baseline="0" dirty="0"/>
              <a:t>The start of this object is a known memory address, and the size of each field is known, so to get a field – to dereference it - you just perform arithmetic.</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181214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Nowadays, we use languages</a:t>
            </a:r>
            <a:r>
              <a:rPr lang="en-GB" baseline="0" dirty="0"/>
              <a:t> that provide memory management. You don’t care about memory addresses.</a:t>
            </a:r>
          </a:p>
          <a:p>
            <a:endParaRPr lang="en-GB" baseline="0" dirty="0"/>
          </a:p>
          <a:p>
            <a:r>
              <a:rPr lang="en-GB" baseline="0" dirty="0"/>
              <a:t>Instead of pointers, you have references. The runtime sorts out where the actual pointers are. I’m showing you this graphic, but you literally don’t care, because you can store something and get it back without thinking any more about it.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5424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here regularly </a:t>
            </a:r>
            <a:r>
              <a:rPr lang="en-GB" baseline="0" dirty="0"/>
              <a:t>think about deallocating memory? If so, how do you accomplish it? Yep – drop the reference and walk away. Java and C# have garbage collectors</a:t>
            </a:r>
          </a:p>
          <a:p>
            <a:endParaRPr lang="en-GB" baseline="0" dirty="0"/>
          </a:p>
          <a:p>
            <a:r>
              <a:rPr lang="en-GB" baseline="0" dirty="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a:p>
          <a:p>
            <a:r>
              <a:rPr lang="en-GB" baseline="0" dirty="0"/>
              <a:t>Closely related to memory management is the concept of scope. In C, a memory allocation exists until it is manually deallocated. In C#, a variable exists until it falls out of scope. Typical scopes are instance-scoped – an object’s data dies with the object – and method-scoped – a variable ceases to exist when the enclosing method returns. This makes it much easier to avoid memory leaks.</a:t>
            </a:r>
          </a:p>
          <a:p>
            <a:endParaRPr lang="en-GB" baseline="0" dirty="0"/>
          </a:p>
          <a:p>
            <a:r>
              <a:rPr lang="en-GB" baseline="0" dirty="0"/>
              <a:t>In Java and C#, references are strongly-typed. If declare a variable as a string, no bug can make it not-a-string. The code won’t compile if you try to make it something else.</a:t>
            </a:r>
          </a:p>
          <a:p>
            <a:endParaRPr lang="en-GB" baseline="0" dirty="0"/>
          </a:p>
          <a:p>
            <a:r>
              <a:rPr lang="en-GB" baseline="0" dirty="0"/>
              <a:t>Java and C# are object-oriented. Instead of executing sequence of statements, including passing data into procedures, you primarily define objects and make them interact with each other. An object is one or both of state (data) and behaviour.</a:t>
            </a:r>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Closely related to the concept of scopes is that of access modifiers. Members of a class can be public or private. This makes them visible or invisible outside the object. What you can see of and do with the object is restricted.</a:t>
            </a:r>
          </a:p>
          <a:p>
            <a:endParaRPr lang="en-GB" baseline="0" dirty="0"/>
          </a:p>
          <a:p>
            <a:endParaRPr lang="en-GB" baseline="0" dirty="0"/>
          </a:p>
          <a:p>
            <a:r>
              <a:rPr lang="en-GB" baseline="0" dirty="0"/>
              <a:t>As long as he does the finance stuff, it’s no business of anyone else what Businessman chooses to spend his money on.</a:t>
            </a:r>
          </a:p>
          <a:p>
            <a:endParaRPr lang="en-GB" baseline="0" dirty="0"/>
          </a:p>
          <a:p>
            <a:r>
              <a:rPr lang="en-GB" baseline="0" dirty="0"/>
              <a:t>Even if it’s not a traditionally masculine toy.</a:t>
            </a:r>
          </a:p>
          <a:p>
            <a:endParaRPr lang="en-GB" baseline="0" dirty="0"/>
          </a:p>
          <a:p>
            <a:r>
              <a:rPr lang="en-GB" baseline="0" dirty="0"/>
              <a:t>And it’s only £19.99 at </a:t>
            </a:r>
            <a:r>
              <a:rPr lang="en-GB" baseline="0" dirty="0" err="1"/>
              <a:t>Toys’R’Us</a:t>
            </a:r>
            <a:r>
              <a:rPr lang="en-GB" baseline="0" dirty="0"/>
              <a:t>.</a:t>
            </a:r>
          </a:p>
          <a:p>
            <a:endParaRPr lang="en-GB" baseline="0" dirty="0"/>
          </a:p>
          <a:p>
            <a:r>
              <a:rPr lang="en-GB" baseline="0" dirty="0"/>
              <a:t>And he still has his Christmas money to spend.</a:t>
            </a:r>
          </a:p>
          <a:p>
            <a:endParaRPr lang="en-GB" baseline="0" dirty="0"/>
          </a:p>
          <a:p>
            <a:r>
              <a:rPr lang="en-GB" baseline="0" dirty="0"/>
              <a:t>And Aunt Jean told him he could SPEND IT ON WHATEVER HE WANTED, DAMMIT!</a:t>
            </a:r>
          </a:p>
          <a:p>
            <a:endParaRPr lang="en-GB" baseline="0" dirty="0"/>
          </a:p>
          <a:p>
            <a:r>
              <a:rPr lang="en-GB" baseline="0" dirty="0"/>
              <a:t>But by making our choice of toy private, we give ourselves the flexibility to change it later, if we decide we want to re-implement with </a:t>
            </a:r>
            <a:r>
              <a:rPr lang="en-GB" baseline="0" dirty="0" err="1"/>
              <a:t>Furbies</a:t>
            </a:r>
            <a:r>
              <a:rPr lang="en-GB" baseline="0" dirty="0"/>
              <a:t>.</a:t>
            </a:r>
          </a:p>
          <a:p>
            <a:endParaRPr lang="en-GB" i="0" baseline="0" dirty="0"/>
          </a:p>
          <a:p>
            <a:r>
              <a:rPr lang="en-GB" i="0" baseline="0" dirty="0"/>
              <a:t>We also make it easier for other </a:t>
            </a:r>
            <a:r>
              <a:rPr lang="en-GB" i="0" baseline="0" dirty="0" err="1"/>
              <a:t>devs</a:t>
            </a:r>
            <a:r>
              <a:rPr lang="en-GB" i="0" baseline="0" dirty="0"/>
              <a:t> to use our code, by removing options that aren’t helpful. It would be frustrating for a developer to spend half an hour flicking through the Marks and Spencer catalogue only to find out that setting the underwear to something with frills does not have the desired effect on the Finance Stuff.</a:t>
            </a:r>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66511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i="0" baseline="0" dirty="0"/>
          </a:p>
          <a:p>
            <a:pPr marL="0" indent="0">
              <a:buFontTx/>
              <a:buNone/>
            </a:pPr>
            <a:r>
              <a:rPr lang="en-GB" i="0" baseline="0" dirty="0"/>
              <a:t>Anything you expose from any entity forms an interface. An interface forms a contract with the world – if you only access these members, I will keep the behaviour consistent.</a:t>
            </a:r>
          </a:p>
          <a:p>
            <a:pPr marL="0" indent="0">
              <a:buFontTx/>
              <a:buNone/>
            </a:pPr>
            <a:endParaRPr lang="en-GB" i="0" baseline="0" dirty="0"/>
          </a:p>
          <a:p>
            <a:pPr marL="0" indent="0">
              <a:buFontTx/>
              <a:buNone/>
            </a:pPr>
            <a:r>
              <a:rPr lang="en-GB" i="0" baseline="0" dirty="0"/>
              <a:t>All the rest of it is internal mechanism – and that means that you can change it any time you want. And this doesn’t just mean changing how the object works under the hood – it might mean swapping the object out for another one that implements the same interface.</a:t>
            </a:r>
          </a:p>
          <a:p>
            <a:pPr marL="0" indent="0">
              <a:buFontTx/>
              <a:buNone/>
            </a:pPr>
            <a:endParaRPr lang="en-GB" i="0" baseline="0" dirty="0"/>
          </a:p>
          <a:p>
            <a:pPr marL="0" indent="0">
              <a:buFontTx/>
              <a:buNone/>
            </a:pPr>
            <a:r>
              <a:rPr lang="en-GB" i="0" baseline="0" dirty="0"/>
              <a:t>If you take the covers off and access the mechanism directly, it serves you right if you get your fingers jammed. Some of that underwear is really tight.</a:t>
            </a:r>
          </a:p>
          <a:p>
            <a:pPr marL="0" indent="0">
              <a:buFontTx/>
              <a:buNone/>
            </a:pPr>
            <a:endParaRPr lang="en-GB" i="0" baseline="0" dirty="0"/>
          </a:p>
          <a:p>
            <a:pPr marL="0" indent="0">
              <a:buFontTx/>
              <a:buNone/>
            </a:pPr>
            <a:r>
              <a:rPr lang="en-GB" i="0" baseline="0" dirty="0"/>
              <a:t>The flip side of this is that, when we write code that others will interface with, we should think carefully about what our interface should expose, because that’s what we </a:t>
            </a:r>
            <a:r>
              <a:rPr lang="en-GB" i="1" baseline="0" dirty="0"/>
              <a:t>don’t</a:t>
            </a:r>
            <a:r>
              <a:rPr lang="en-GB" i="0" baseline="0" dirty="0"/>
              <a:t> want to go changing later.</a:t>
            </a:r>
          </a:p>
          <a:p>
            <a:pPr marL="0" indent="0">
              <a:buFontTx/>
              <a:buNone/>
            </a:pPr>
            <a:endParaRPr lang="en-GB" i="0" baseline="0" dirty="0"/>
          </a:p>
          <a:p>
            <a:pPr marL="0" indent="0">
              <a:buFontTx/>
              <a:buNone/>
            </a:pPr>
            <a:r>
              <a:rPr lang="en-GB" i="0" baseline="0" dirty="0"/>
              <a:t>It’s all about the interfaces. Get the interface right, and you have your design. Get it wrong, and you’ll be fighting it further down the line.</a:t>
            </a:r>
            <a:endParaRPr lang="en-GB" dirty="0"/>
          </a:p>
          <a:p>
            <a:endParaRPr lang="en-GB" dirty="0"/>
          </a:p>
          <a:p>
            <a:r>
              <a:rPr lang="en-GB" dirty="0"/>
              <a:t>In Powershell, this principle mainly applies to:</a:t>
            </a:r>
          </a:p>
          <a:p>
            <a:pPr marL="171450" indent="-171450">
              <a:buFontTx/>
              <a:buChar char="-"/>
            </a:pPr>
            <a:r>
              <a:rPr lang="en-GB" dirty="0"/>
              <a:t>what you export from a module</a:t>
            </a:r>
          </a:p>
          <a:p>
            <a:pPr marL="171450" indent="-171450">
              <a:buFontTx/>
              <a:buChar char="-"/>
            </a:pPr>
            <a:r>
              <a:rPr lang="en-GB" dirty="0"/>
              <a:t>what you accept in a parameter block</a:t>
            </a:r>
          </a:p>
          <a:p>
            <a:pPr marL="171450" indent="-171450">
              <a:buFontTx/>
              <a:buChar char="-"/>
            </a:pPr>
            <a:r>
              <a:rPr lang="en-GB" dirty="0"/>
              <a:t>what you return from a function</a:t>
            </a:r>
          </a:p>
          <a:p>
            <a:pPr marL="171450" indent="-171450">
              <a:buFontTx/>
              <a:buChar char="-"/>
            </a:pPr>
            <a:r>
              <a:rPr lang="en-GB" dirty="0"/>
              <a:t>to a lesser extent, what members of a class you mark as “hidden”</a:t>
            </a:r>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312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4/1/2019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a:t>namespace Freddie Sackur</a:t>
            </a:r>
            <a:br>
              <a:rPr lang="en-GB" sz="2400" dirty="0"/>
            </a:br>
            <a:r>
              <a:rPr lang="en-GB" sz="2400" dirty="0"/>
              <a:t>{</a:t>
            </a:r>
            <a:br>
              <a:rPr lang="en-GB" sz="2400" dirty="0"/>
            </a:br>
            <a:r>
              <a:rPr lang="en-GB" sz="2400" dirty="0"/>
              <a:t>    public interface ITalk</a:t>
            </a:r>
            <a:br>
              <a:rPr lang="en-GB" sz="2400" dirty="0"/>
            </a:br>
            <a:r>
              <a:rPr lang="en-GB" sz="2400" dirty="0"/>
              <a:t>    {</a:t>
            </a:r>
            <a:br>
              <a:rPr lang="en-GB" sz="2400" dirty="0"/>
            </a:br>
            <a:r>
              <a:rPr lang="en-GB" sz="2400" dirty="0"/>
              <a:t>        void </a:t>
            </a:r>
            <a:r>
              <a:rPr lang="en-GB" sz="2400" dirty="0" err="1"/>
              <a:t>SetLength</a:t>
            </a:r>
            <a:r>
              <a:rPr lang="en-GB" sz="2400" dirty="0"/>
              <a:t>(</a:t>
            </a:r>
            <a:r>
              <a:rPr lang="en-GB" sz="2400" dirty="0" err="1"/>
              <a:t>int</a:t>
            </a:r>
            <a:r>
              <a:rPr lang="en-GB" sz="2400" dirty="0"/>
              <a:t> length);</a:t>
            </a:r>
            <a:br>
              <a:rPr lang="en-GB" sz="2400" dirty="0"/>
            </a:br>
            <a:br>
              <a:rPr lang="en-GB" sz="2400" dirty="0"/>
            </a:br>
            <a:r>
              <a:rPr lang="en-GB" sz="2400" dirty="0"/>
              <a:t>        string 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LISP / R / F#</a:t>
            </a:r>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a:t>That’s about it, but it turns out to be sufficient to write applications</a:t>
            </a:r>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 YAML / SQL</a:t>
            </a:r>
          </a:p>
        </p:txBody>
      </p:sp>
      <p:sp>
        <p:nvSpPr>
          <p:cNvPr id="3" name="Content Placeholder 2"/>
          <p:cNvSpPr>
            <a:spLocks noGrp="1"/>
          </p:cNvSpPr>
          <p:nvPr>
            <p:ph idx="1"/>
          </p:nvPr>
        </p:nvSpPr>
        <p:spPr/>
        <p:txBody>
          <a:bodyPr/>
          <a:lstStyle/>
          <a:p>
            <a:r>
              <a:rPr lang="en-GB" dirty="0"/>
              <a:t>Declarative</a:t>
            </a:r>
          </a:p>
          <a:p>
            <a:r>
              <a:rPr lang="en-GB" dirty="0"/>
              <a:t>Syntax is very constrained – you don’t think about design</a:t>
            </a:r>
          </a:p>
          <a:p>
            <a:r>
              <a:rPr lang="en-GB" dirty="0"/>
              <a:t>Except SQL, which you can hear about in some other talk!</a:t>
            </a:r>
          </a:p>
        </p:txBody>
      </p:sp>
    </p:spTree>
    <p:extLst>
      <p:ext uri="{BB962C8B-B14F-4D97-AF65-F5344CB8AC3E}">
        <p14:creationId xmlns:p14="http://schemas.microsoft.com/office/powerpoint/2010/main" val="343739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a:t>
            </a:r>
          </a:p>
        </p:txBody>
      </p:sp>
      <p:sp>
        <p:nvSpPr>
          <p:cNvPr id="3" name="Content Placeholder 2"/>
          <p:cNvSpPr>
            <a:spLocks noGrp="1"/>
          </p:cNvSpPr>
          <p:nvPr>
            <p:ph idx="1"/>
          </p:nvPr>
        </p:nvSpPr>
        <p:spPr/>
        <p:txBody>
          <a:bodyPr>
            <a:normAutofit lnSpcReduction="10000"/>
          </a:bodyPr>
          <a:lstStyle/>
          <a:p>
            <a:r>
              <a:rPr lang="en-GB" dirty="0"/>
              <a:t>Primarily used as a procedural language (define functions and pass in data)</a:t>
            </a:r>
          </a:p>
          <a:p>
            <a:r>
              <a:rPr lang="en-GB" dirty="0"/>
              <a:t>Can use as OO language</a:t>
            </a:r>
          </a:p>
          <a:p>
            <a:pPr lvl="1"/>
            <a:r>
              <a:rPr lang="en-GB" dirty="0"/>
              <a:t>Custom objects</a:t>
            </a:r>
          </a:p>
          <a:p>
            <a:pPr lvl="1"/>
            <a:r>
              <a:rPr lang="en-GB" dirty="0"/>
              <a:t>Classes in PSv5</a:t>
            </a:r>
          </a:p>
          <a:p>
            <a:pPr lvl="1"/>
            <a:r>
              <a:rPr lang="en-GB" dirty="0"/>
              <a:t>Inline C# in any version</a:t>
            </a:r>
          </a:p>
          <a:p>
            <a:pPr lvl="1"/>
            <a:r>
              <a:rPr lang="en-GB" dirty="0"/>
              <a:t>Use existing .NET objects</a:t>
            </a:r>
          </a:p>
          <a:p>
            <a:pPr lvl="1"/>
            <a:r>
              <a:rPr lang="en-GB" dirty="0"/>
              <a:t>Import-Module –</a:t>
            </a:r>
            <a:r>
              <a:rPr lang="en-GB" dirty="0" err="1"/>
              <a:t>AsCustomObject</a:t>
            </a:r>
            <a:endParaRPr lang="en-GB" dirty="0"/>
          </a:p>
          <a:p>
            <a:r>
              <a:rPr lang="en-GB" dirty="0"/>
              <a:t>Weakly-typed, but you can constrain (no compiler help </a:t>
            </a:r>
            <a:r>
              <a:rPr lang="en-GB" dirty="0" err="1"/>
              <a:t>tho</a:t>
            </a:r>
            <a:r>
              <a:rPr lang="en-GB" dirty="0"/>
              <a:t>!)</a:t>
            </a:r>
          </a:p>
          <a:p>
            <a:r>
              <a:rPr lang="en-GB" dirty="0"/>
              <a:t>Dynamically-typed</a:t>
            </a:r>
          </a:p>
          <a:p>
            <a:r>
              <a:rPr lang="en-GB" dirty="0"/>
              <a:t>Scoped and memory-managed</a:t>
            </a:r>
          </a:p>
        </p:txBody>
      </p:sp>
    </p:spTree>
    <p:extLst>
      <p:ext uri="{BB962C8B-B14F-4D97-AF65-F5344CB8AC3E}">
        <p14:creationId xmlns:p14="http://schemas.microsoft.com/office/powerpoint/2010/main" val="319715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GB"/>
              <a:t>Procedural vs OOP</a:t>
            </a:r>
            <a:endParaRPr lang="en-GB" dirty="0"/>
          </a:p>
        </p:txBody>
      </p:sp>
      <p:sp>
        <p:nvSpPr>
          <p:cNvPr id="3" name="Content Placeholder 2"/>
          <p:cNvSpPr>
            <a:spLocks noGrp="1"/>
          </p:cNvSpPr>
          <p:nvPr>
            <p:ph idx="1"/>
          </p:nvPr>
        </p:nvSpPr>
        <p:spPr/>
        <p:txBody>
          <a:bodyPr/>
          <a:lstStyle/>
          <a:p>
            <a:r>
              <a:rPr lang="en-GB" dirty="0"/>
              <a:t>Procedural:</a:t>
            </a:r>
          </a:p>
          <a:p>
            <a:pPr lvl="1"/>
            <a:r>
              <a:rPr lang="en-GB" dirty="0"/>
              <a:t>Principal control mechanism: loops and conditionals</a:t>
            </a:r>
          </a:p>
          <a:p>
            <a:pPr lvl="1"/>
            <a:r>
              <a:rPr lang="en-GB" dirty="0"/>
              <a:t>No strong concept of access control (private members)</a:t>
            </a:r>
          </a:p>
          <a:p>
            <a:r>
              <a:rPr lang="en-GB" dirty="0"/>
              <a:t>OOP:</a:t>
            </a:r>
          </a:p>
          <a:p>
            <a:pPr lvl="1"/>
            <a:r>
              <a:rPr lang="en-GB" dirty="0"/>
              <a:t>Principal control mechanism is polymorphism</a:t>
            </a:r>
          </a:p>
          <a:p>
            <a:pPr lvl="1"/>
            <a:r>
              <a:rPr lang="en-GB" dirty="0"/>
              <a:t>Stuff can be private: strong concept of interfaces</a:t>
            </a:r>
          </a:p>
        </p:txBody>
      </p:sp>
    </p:spTree>
    <p:extLst>
      <p:ext uri="{BB962C8B-B14F-4D97-AF65-F5344CB8AC3E}">
        <p14:creationId xmlns:p14="http://schemas.microsoft.com/office/powerpoint/2010/main" val="43253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a:lstStyle/>
          <a:p>
            <a:r>
              <a:rPr lang="en-GB" dirty="0"/>
              <a:t>Changing requirements</a:t>
            </a:r>
          </a:p>
          <a:p>
            <a:r>
              <a:rPr lang="en-GB" dirty="0" err="1"/>
              <a:t>Reqs</a:t>
            </a:r>
            <a:r>
              <a:rPr lang="en-GB" dirty="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a:solidFill>
                  <a:schemeClr val="bg1">
                    <a:lumMod val="95000"/>
                  </a:schemeClr>
                </a:solidFill>
                <a:effectLst/>
                <a:latin typeface="+mj-lt"/>
                <a:ea typeface="+mj-ea"/>
                <a:cs typeface="+mj-cs"/>
              </a:rPr>
              <a:t>Write software that supports future change</a:t>
            </a:r>
            <a:endParaRPr lang="en-GB" sz="2000" dirty="0">
              <a:effectLst/>
            </a:endParaRPr>
          </a:p>
          <a:p>
            <a:endParaRPr lang="en-GB" dirty="0"/>
          </a:p>
        </p:txBody>
      </p:sp>
    </p:spTree>
    <p:extLst>
      <p:ext uri="{BB962C8B-B14F-4D97-AF65-F5344CB8AC3E}">
        <p14:creationId xmlns:p14="http://schemas.microsoft.com/office/powerpoint/2010/main" val="190465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code</a:t>
            </a:r>
          </a:p>
        </p:txBody>
      </p:sp>
      <p:sp>
        <p:nvSpPr>
          <p:cNvPr id="3" name="Content Placeholder 2"/>
          <p:cNvSpPr>
            <a:spLocks noGrp="1"/>
          </p:cNvSpPr>
          <p:nvPr>
            <p:ph idx="1"/>
          </p:nvPr>
        </p:nvSpPr>
        <p:spPr/>
        <p:txBody>
          <a:bodyPr/>
          <a:lstStyle/>
          <a:p>
            <a:r>
              <a:rPr lang="en-GB" dirty="0"/>
              <a:t>Diagram of API pulling form </a:t>
            </a:r>
            <a:r>
              <a:rPr lang="en-GB" dirty="0" err="1"/>
              <a:t>github</a:t>
            </a:r>
            <a:r>
              <a:rPr lang="en-GB" dirty="0"/>
              <a:t>, build process pulling form </a:t>
            </a:r>
            <a:r>
              <a:rPr lang="en-GB" dirty="0" err="1"/>
              <a:t>github</a:t>
            </a:r>
            <a:endParaRPr lang="en-GB" dirty="0"/>
          </a:p>
        </p:txBody>
      </p:sp>
    </p:spTree>
    <p:extLst>
      <p:ext uri="{BB962C8B-B14F-4D97-AF65-F5344CB8AC3E}">
        <p14:creationId xmlns:p14="http://schemas.microsoft.com/office/powerpoint/2010/main" val="216008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Don’t Repeat Yourself (DRY)</a:t>
            </a:r>
          </a:p>
        </p:txBody>
      </p:sp>
      <p:sp>
        <p:nvSpPr>
          <p:cNvPr id="3" name="Text Placeholder 2"/>
          <p:cNvSpPr>
            <a:spLocks noGrp="1"/>
          </p:cNvSpPr>
          <p:nvPr>
            <p:ph type="body" idx="1"/>
          </p:nvPr>
        </p:nvSpPr>
        <p:spPr/>
        <p:txBody>
          <a:bodyPr/>
          <a:lstStyle/>
          <a:p>
            <a:r>
              <a:rPr lang="en-GB" dirty="0"/>
              <a:t>If you’re repeating a lot of code, it’s a sign that you’re doing it wrong!</a:t>
            </a:r>
          </a:p>
        </p:txBody>
      </p:sp>
    </p:spTree>
    <p:extLst>
      <p:ext uri="{BB962C8B-B14F-4D97-AF65-F5344CB8AC3E}">
        <p14:creationId xmlns:p14="http://schemas.microsoft.com/office/powerpoint/2010/main" val="363238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Refactoring</a:t>
            </a:r>
          </a:p>
        </p:txBody>
      </p:sp>
      <p:sp>
        <p:nvSpPr>
          <p:cNvPr id="3" name="Content Placeholder 2"/>
          <p:cNvSpPr>
            <a:spLocks noGrp="1"/>
          </p:cNvSpPr>
          <p:nvPr>
            <p:ph idx="1"/>
          </p:nvPr>
        </p:nvSpPr>
        <p:spPr/>
        <p:txBody>
          <a:bodyPr/>
          <a:lstStyle/>
          <a:p>
            <a:pPr marL="0" indent="0">
              <a:buNone/>
            </a:pPr>
            <a:r>
              <a:rPr lang="en-GB" dirty="0"/>
              <a:t>The process of changing code, without changing the functionality, to make it better organised</a:t>
            </a:r>
          </a:p>
        </p:txBody>
      </p:sp>
    </p:spTree>
    <p:extLst>
      <p:ext uri="{BB962C8B-B14F-4D97-AF65-F5344CB8AC3E}">
        <p14:creationId xmlns:p14="http://schemas.microsoft.com/office/powerpoint/2010/main" val="22006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Separation Of Concerns</a:t>
            </a:r>
          </a:p>
        </p:txBody>
      </p:sp>
      <p:sp>
        <p:nvSpPr>
          <p:cNvPr id="3" name="Text Placeholder 2"/>
          <p:cNvSpPr>
            <a:spLocks noGrp="1"/>
          </p:cNvSpPr>
          <p:nvPr>
            <p:ph type="body" idx="1"/>
          </p:nvPr>
        </p:nvSpPr>
        <p:spPr/>
        <p:txBody>
          <a:bodyPr/>
          <a:lstStyle/>
          <a:p>
            <a:r>
              <a:rPr lang="en-GB" dirty="0"/>
              <a:t>An object (or function) should only do one thing</a:t>
            </a:r>
          </a:p>
        </p:txBody>
      </p:sp>
    </p:spTree>
    <p:extLst>
      <p:ext uri="{BB962C8B-B14F-4D97-AF65-F5344CB8AC3E}">
        <p14:creationId xmlns:p14="http://schemas.microsoft.com/office/powerpoint/2010/main" val="91982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Liskov</a:t>
            </a:r>
            <a:r>
              <a:rPr lang="en-GB" dirty="0"/>
              <a:t> Substitution Principle</a:t>
            </a:r>
          </a:p>
        </p:txBody>
      </p:sp>
      <p:sp>
        <p:nvSpPr>
          <p:cNvPr id="3" name="Text Placeholder 2"/>
          <p:cNvSpPr>
            <a:spLocks noGrp="1"/>
          </p:cNvSpPr>
          <p:nvPr>
            <p:ph type="body" idx="1"/>
          </p:nvPr>
        </p:nvSpPr>
        <p:spPr/>
        <p:txBody>
          <a:bodyPr>
            <a:normAutofit/>
          </a:bodyPr>
          <a:lstStyle/>
          <a:p>
            <a:r>
              <a:rPr lang="en-GB" dirty="0"/>
              <a:t>Any object should be possible to substitute with a subclass of itself (you can use a subclass in place of a base class)</a:t>
            </a:r>
          </a:p>
        </p:txBody>
      </p:sp>
    </p:spTree>
    <p:extLst>
      <p:ext uri="{BB962C8B-B14F-4D97-AF65-F5344CB8AC3E}">
        <p14:creationId xmlns:p14="http://schemas.microsoft.com/office/powerpoint/2010/main" val="2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0" y="452718"/>
            <a:ext cx="7894374" cy="1400530"/>
          </a:xfrm>
        </p:spPr>
        <p:txBody>
          <a:bodyPr/>
          <a:lstStyle/>
          <a:p>
            <a:r>
              <a:rPr lang="en-GB" sz="1600" dirty="0"/>
              <a:t>Software Engineering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46438"/>
            <a:ext cx="8663940" cy="6514490"/>
          </a:xfrm>
        </p:spPr>
      </p:pic>
    </p:spTree>
    <p:extLst>
      <p:ext uri="{BB962C8B-B14F-4D97-AF65-F5344CB8AC3E}">
        <p14:creationId xmlns:p14="http://schemas.microsoft.com/office/powerpoint/2010/main" val="37359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ModuleSpec</a:t>
            </a:r>
            <a:endParaRPr lang="en-GB" dirty="0"/>
          </a:p>
        </p:txBody>
      </p:sp>
      <p:sp>
        <p:nvSpPr>
          <p:cNvPr id="3" name="Content Placeholder 2"/>
          <p:cNvSpPr>
            <a:spLocks noGrp="1"/>
          </p:cNvSpPr>
          <p:nvPr>
            <p:ph idx="1"/>
          </p:nvPr>
        </p:nvSpPr>
        <p:spPr/>
        <p:txBody>
          <a:bodyPr/>
          <a:lstStyle/>
          <a:p>
            <a:pPr marL="0" indent="0">
              <a:buNone/>
            </a:pPr>
            <a:r>
              <a:rPr lang="en-GB" dirty="0"/>
              <a:t>First stab at a module dependency tree</a:t>
            </a:r>
          </a:p>
        </p:txBody>
      </p:sp>
    </p:spTree>
    <p:extLst>
      <p:ext uri="{BB962C8B-B14F-4D97-AF65-F5344CB8AC3E}">
        <p14:creationId xmlns:p14="http://schemas.microsoft.com/office/powerpoint/2010/main" val="206201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ModuleFetcher</a:t>
            </a:r>
            <a:endParaRPr lang="en-GB" dirty="0"/>
          </a:p>
        </p:txBody>
      </p:sp>
      <p:sp>
        <p:nvSpPr>
          <p:cNvPr id="3" name="Content Placeholder 2"/>
          <p:cNvSpPr>
            <a:spLocks noGrp="1"/>
          </p:cNvSpPr>
          <p:nvPr>
            <p:ph idx="1"/>
          </p:nvPr>
        </p:nvSpPr>
        <p:spPr/>
        <p:txBody>
          <a:bodyPr/>
          <a:lstStyle/>
          <a:p>
            <a:pPr marL="0" indent="0">
              <a:buNone/>
            </a:pPr>
            <a:r>
              <a:rPr lang="en-GB" dirty="0"/>
              <a:t>A class hierarchy for downloading modules that meet a module spec</a:t>
            </a:r>
          </a:p>
        </p:txBody>
      </p:sp>
    </p:spTree>
    <p:extLst>
      <p:ext uri="{BB962C8B-B14F-4D97-AF65-F5344CB8AC3E}">
        <p14:creationId xmlns:p14="http://schemas.microsoft.com/office/powerpoint/2010/main" val="427958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Strategy pattern</a:t>
            </a:r>
          </a:p>
        </p:txBody>
      </p:sp>
      <p:sp>
        <p:nvSpPr>
          <p:cNvPr id="3" name="Text Placeholder 2"/>
          <p:cNvSpPr>
            <a:spLocks noGrp="1"/>
          </p:cNvSpPr>
          <p:nvPr>
            <p:ph type="body" idx="1"/>
          </p:nvPr>
        </p:nvSpPr>
        <p:spPr>
          <a:xfrm>
            <a:off x="1154955" y="4777381"/>
            <a:ext cx="8825658" cy="1046770"/>
          </a:xfrm>
        </p:spPr>
        <p:txBody>
          <a:bodyPr>
            <a:normAutofit/>
          </a:bodyPr>
          <a:lstStyle/>
          <a:p>
            <a:r>
              <a:rPr lang="en-GB" dirty="0"/>
              <a:t>An object’s behaviour doesn’t come from itself, but from another object that the first object has. The Strategy object can be replaced with another to change behaviour.</a:t>
            </a:r>
          </a:p>
        </p:txBody>
      </p:sp>
    </p:spTree>
    <p:extLst>
      <p:ext uri="{BB962C8B-B14F-4D97-AF65-F5344CB8AC3E}">
        <p14:creationId xmlns:p14="http://schemas.microsoft.com/office/powerpoint/2010/main" val="224679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073218" cy="1915647"/>
          </a:xfrm>
        </p:spPr>
        <p:txBody>
          <a:bodyPr/>
          <a:lstStyle/>
          <a:p>
            <a:r>
              <a:rPr lang="en-GB" dirty="0"/>
              <a:t>Dependency Injection (DI) pattern</a:t>
            </a:r>
            <a:br>
              <a:rPr lang="en-GB" dirty="0"/>
            </a:br>
            <a:r>
              <a:rPr lang="en-GB" dirty="0"/>
              <a:t>aka Inversion Of Control (IOC)</a:t>
            </a:r>
          </a:p>
        </p:txBody>
      </p:sp>
      <p:sp>
        <p:nvSpPr>
          <p:cNvPr id="3" name="Text Placeholder 2"/>
          <p:cNvSpPr>
            <a:spLocks noGrp="1"/>
          </p:cNvSpPr>
          <p:nvPr>
            <p:ph type="body" idx="1"/>
          </p:nvPr>
        </p:nvSpPr>
        <p:spPr>
          <a:xfrm>
            <a:off x="1154955" y="4777381"/>
            <a:ext cx="8825658" cy="1269192"/>
          </a:xfrm>
        </p:spPr>
        <p:txBody>
          <a:bodyPr/>
          <a:lstStyle/>
          <a:p>
            <a:r>
              <a:rPr lang="en-GB" dirty="0"/>
              <a:t>Objects or services that an object needs are provided to it by a client. This gives control back to the client.</a:t>
            </a:r>
          </a:p>
          <a:p>
            <a:r>
              <a:rPr lang="en-GB" dirty="0"/>
              <a:t>Often found with the Strategy pattern.</a:t>
            </a:r>
          </a:p>
        </p:txBody>
      </p:sp>
    </p:spTree>
    <p:extLst>
      <p:ext uri="{BB962C8B-B14F-4D97-AF65-F5344CB8AC3E}">
        <p14:creationId xmlns:p14="http://schemas.microsoft.com/office/powerpoint/2010/main" val="57352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They’re more like guidelines…</a:t>
            </a:r>
          </a:p>
        </p:txBody>
      </p:sp>
      <p:sp>
        <p:nvSpPr>
          <p:cNvPr id="3" name="Text Placeholder 2"/>
          <p:cNvSpPr>
            <a:spLocks noGrp="1"/>
          </p:cNvSpPr>
          <p:nvPr>
            <p:ph type="body" idx="1"/>
          </p:nvPr>
        </p:nvSpPr>
        <p:spPr/>
        <p:txBody>
          <a:bodyPr/>
          <a:lstStyle/>
          <a:p>
            <a:r>
              <a:rPr lang="en-GB" dirty="0"/>
              <a:t>You can break a principle if you have a good reason</a:t>
            </a:r>
          </a:p>
        </p:txBody>
      </p:sp>
      <p:pic>
        <p:nvPicPr>
          <p:cNvPr id="7" name="Picture 6">
            <a:extLst>
              <a:ext uri="{FF2B5EF4-FFF2-40B4-BE49-F238E27FC236}">
                <a16:creationId xmlns:a16="http://schemas.microsoft.com/office/drawing/2014/main" id="{37BBAF6B-31C4-4E4C-8B51-06AA390D66E7}"/>
              </a:ext>
            </a:extLst>
          </p:cNvPr>
          <p:cNvPicPr>
            <a:picLocks noChangeAspect="1"/>
          </p:cNvPicPr>
          <p:nvPr/>
        </p:nvPicPr>
        <p:blipFill>
          <a:blip r:embed="rId3"/>
          <a:stretch>
            <a:fillRect/>
          </a:stretch>
        </p:blipFill>
        <p:spPr>
          <a:xfrm>
            <a:off x="6276188" y="2182885"/>
            <a:ext cx="2324100" cy="1905000"/>
          </a:xfrm>
          <a:prstGeom prst="rect">
            <a:avLst/>
          </a:prstGeom>
        </p:spPr>
      </p:pic>
    </p:spTree>
    <p:extLst>
      <p:ext uri="{BB962C8B-B14F-4D97-AF65-F5344CB8AC3E}">
        <p14:creationId xmlns:p14="http://schemas.microsoft.com/office/powerpoint/2010/main" val="291277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31" y="2609178"/>
            <a:ext cx="9404723" cy="1400530"/>
          </a:xfrm>
        </p:spPr>
        <p:txBody>
          <a:bodyPr/>
          <a:lstStyle/>
          <a:p>
            <a:r>
              <a:rPr lang="en-GB" dirty="0" err="1"/>
              <a:t>Struct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02" y="1980520"/>
            <a:ext cx="6096851" cy="2657846"/>
          </a:xfrm>
        </p:spPr>
      </p:pic>
    </p:spTree>
    <p:extLst>
      <p:ext uri="{BB962C8B-B14F-4D97-AF65-F5344CB8AC3E}">
        <p14:creationId xmlns:p14="http://schemas.microsoft.com/office/powerpoint/2010/main" val="4126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40" y="1851660"/>
            <a:ext cx="8161074" cy="961708"/>
          </a:xfrm>
        </p:spPr>
        <p:txBody>
          <a:bodyPr/>
          <a:lstStyle/>
          <a:p>
            <a:r>
              <a:rPr lang="en-GB" sz="1600" dirty="0"/>
              <a:t>Memory managed objects</a:t>
            </a:r>
          </a:p>
        </p:txBody>
      </p:sp>
      <p:pic>
        <p:nvPicPr>
          <p:cNvPr id="7" name="Content Placeholder 6">
            <a:extLst>
              <a:ext uri="{FF2B5EF4-FFF2-40B4-BE49-F238E27FC236}">
                <a16:creationId xmlns:a16="http://schemas.microsoft.com/office/drawing/2014/main" id="{56F7865D-9E25-43C3-B563-9B49B8551393}"/>
              </a:ext>
            </a:extLst>
          </p:cNvPr>
          <p:cNvPicPr>
            <a:picLocks noGrp="1" noChangeAspect="1"/>
          </p:cNvPicPr>
          <p:nvPr>
            <p:ph idx="1"/>
          </p:nvPr>
        </p:nvPicPr>
        <p:blipFill>
          <a:blip r:embed="rId3"/>
          <a:stretch>
            <a:fillRect/>
          </a:stretch>
        </p:blipFill>
        <p:spPr>
          <a:xfrm>
            <a:off x="905174" y="486562"/>
            <a:ext cx="9137986" cy="5869400"/>
          </a:xfrm>
        </p:spPr>
      </p:pic>
    </p:spTree>
    <p:extLst>
      <p:ext uri="{BB962C8B-B14F-4D97-AF65-F5344CB8AC3E}">
        <p14:creationId xmlns:p14="http://schemas.microsoft.com/office/powerpoint/2010/main" val="310870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a:t>Completely memory managed - runtime handles pointers, programmers never touch them</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a:p>
        </p:txBody>
      </p:sp>
    </p:spTree>
    <p:extLst>
      <p:ext uri="{BB962C8B-B14F-4D97-AF65-F5344CB8AC3E}">
        <p14:creationId xmlns:p14="http://schemas.microsoft.com/office/powerpoint/2010/main" val="24160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modifiers</a:t>
            </a:r>
          </a:p>
        </p:txBody>
      </p:sp>
      <p:pic>
        <p:nvPicPr>
          <p:cNvPr id="17" name="Content Placeholder 16">
            <a:extLst>
              <a:ext uri="{FF2B5EF4-FFF2-40B4-BE49-F238E27FC236}">
                <a16:creationId xmlns:a16="http://schemas.microsoft.com/office/drawing/2014/main" id="{E15A88E6-6DCC-4A95-B892-9F3AEF77D718}"/>
              </a:ext>
            </a:extLst>
          </p:cNvPr>
          <p:cNvPicPr>
            <a:picLocks noGrp="1" noChangeAspect="1"/>
          </p:cNvPicPr>
          <p:nvPr>
            <p:ph idx="1"/>
          </p:nvPr>
        </p:nvPicPr>
        <p:blipFill>
          <a:blip r:embed="rId3"/>
          <a:stretch>
            <a:fillRect/>
          </a:stretch>
        </p:blipFill>
        <p:spPr>
          <a:xfrm>
            <a:off x="1885815" y="1353726"/>
            <a:ext cx="7451132" cy="4882391"/>
          </a:xfrm>
        </p:spPr>
      </p:pic>
    </p:spTree>
    <p:extLst>
      <p:ext uri="{BB962C8B-B14F-4D97-AF65-F5344CB8AC3E}">
        <p14:creationId xmlns:p14="http://schemas.microsoft.com/office/powerpoint/2010/main" val="66562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to an interface, not an implementation</a:t>
            </a:r>
          </a:p>
        </p:txBody>
      </p:sp>
      <p:sp>
        <p:nvSpPr>
          <p:cNvPr id="3" name="Text Placeholder 2"/>
          <p:cNvSpPr>
            <a:spLocks noGrp="1"/>
          </p:cNvSpPr>
          <p:nvPr>
            <p:ph type="body" idx="1"/>
          </p:nvPr>
        </p:nvSpPr>
        <p:spPr/>
        <p:txBody>
          <a:bodyPr/>
          <a:lstStyle/>
          <a:p>
            <a:r>
              <a:rPr lang="en-GB" dirty="0"/>
              <a:t>Get in the </a:t>
            </a:r>
            <a:r>
              <a:rPr lang="en-GB" dirty="0" err="1"/>
              <a:t>mindset</a:t>
            </a:r>
            <a:r>
              <a:rPr lang="en-GB" dirty="0"/>
              <a:t> of interacting only through carefully-designed interfaces</a:t>
            </a:r>
          </a:p>
        </p:txBody>
      </p:sp>
    </p:spTree>
    <p:extLst>
      <p:ext uri="{BB962C8B-B14F-4D97-AF65-F5344CB8AC3E}">
        <p14:creationId xmlns:p14="http://schemas.microsoft.com/office/powerpoint/2010/main" val="21965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645</TotalTime>
  <Words>3302</Words>
  <Application>Microsoft Office PowerPoint</Application>
  <PresentationFormat>Widescreen</PresentationFormat>
  <Paragraphs>302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Struct</vt:lpstr>
      <vt:lpstr>Memory managed objects</vt:lpstr>
      <vt:lpstr>Java / C# </vt:lpstr>
      <vt:lpstr>Access modifiers</vt:lpstr>
      <vt:lpstr>Code to an interface, not an implementation</vt:lpstr>
      <vt:lpstr>LISP / R / F#</vt:lpstr>
      <vt:lpstr>DSC / YAML / SQL</vt:lpstr>
      <vt:lpstr>…Powershell</vt:lpstr>
      <vt:lpstr>Procedural vs OOP</vt:lpstr>
      <vt:lpstr>Software Engineering</vt:lpstr>
      <vt:lpstr>Repeated code</vt:lpstr>
      <vt:lpstr>Don’t Repeat Yourself (DRY)</vt:lpstr>
      <vt:lpstr>Refactoring</vt:lpstr>
      <vt:lpstr>Separation Of Concerns</vt:lpstr>
      <vt:lpstr>Liskov Substitution Principle</vt:lpstr>
      <vt:lpstr>ModuleSpec</vt:lpstr>
      <vt:lpstr>ModuleFetcher</vt:lpstr>
      <vt:lpstr>Strategy pattern</vt:lpstr>
      <vt:lpstr>Dependency Injection (DI) pattern aka Inversion Of Control (IOC)</vt:lpstr>
      <vt:lpstr>They’re more like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52</cp:revision>
  <dcterms:created xsi:type="dcterms:W3CDTF">2019-03-28T19:57:47Z</dcterms:created>
  <dcterms:modified xsi:type="dcterms:W3CDTF">2019-04-01T20:50:54Z</dcterms:modified>
</cp:coreProperties>
</file>