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1" r:id="rId1"/>
  </p:sldMasterIdLst>
  <p:notesMasterIdLst>
    <p:notesMasterId r:id="rId70"/>
  </p:notesMasterIdLst>
  <p:handoutMasterIdLst>
    <p:handoutMasterId r:id="rId71"/>
  </p:handoutMasterIdLst>
  <p:sldIdLst>
    <p:sldId id="1267" r:id="rId2"/>
    <p:sldId id="923" r:id="rId3"/>
    <p:sldId id="1166" r:id="rId4"/>
    <p:sldId id="1371" r:id="rId5"/>
    <p:sldId id="1021" r:id="rId6"/>
    <p:sldId id="1366" r:id="rId7"/>
    <p:sldId id="1399" r:id="rId8"/>
    <p:sldId id="1035" r:id="rId9"/>
    <p:sldId id="1407" r:id="rId10"/>
    <p:sldId id="1365" r:id="rId11"/>
    <p:sldId id="1367" r:id="rId12"/>
    <p:sldId id="1368" r:id="rId13"/>
    <p:sldId id="1370" r:id="rId14"/>
    <p:sldId id="1402" r:id="rId15"/>
    <p:sldId id="1377" r:id="rId16"/>
    <p:sldId id="1403" r:id="rId17"/>
    <p:sldId id="1378" r:id="rId18"/>
    <p:sldId id="1404" r:id="rId19"/>
    <p:sldId id="1405" r:id="rId20"/>
    <p:sldId id="1037" r:id="rId21"/>
    <p:sldId id="1372" r:id="rId22"/>
    <p:sldId id="1282" r:id="rId23"/>
    <p:sldId id="1275" r:id="rId24"/>
    <p:sldId id="1289" r:id="rId25"/>
    <p:sldId id="1290" r:id="rId26"/>
    <p:sldId id="1292" r:id="rId27"/>
    <p:sldId id="1293" r:id="rId28"/>
    <p:sldId id="1295" r:id="rId29"/>
    <p:sldId id="1297" r:id="rId30"/>
    <p:sldId id="1296" r:id="rId31"/>
    <p:sldId id="1298" r:id="rId32"/>
    <p:sldId id="1299" r:id="rId33"/>
    <p:sldId id="1373" r:id="rId34"/>
    <p:sldId id="1302" r:id="rId35"/>
    <p:sldId id="1307" r:id="rId36"/>
    <p:sldId id="1308" r:id="rId37"/>
    <p:sldId id="1374" r:id="rId38"/>
    <p:sldId id="1379" r:id="rId39"/>
    <p:sldId id="1375" r:id="rId40"/>
    <p:sldId id="1381" r:id="rId41"/>
    <p:sldId id="1406" r:id="rId42"/>
    <p:sldId id="1382" r:id="rId43"/>
    <p:sldId id="1391" r:id="rId44"/>
    <p:sldId id="1393" r:id="rId45"/>
    <p:sldId id="1394" r:id="rId46"/>
    <p:sldId id="1383" r:id="rId47"/>
    <p:sldId id="1411" r:id="rId48"/>
    <p:sldId id="1412" r:id="rId49"/>
    <p:sldId id="1107" r:id="rId50"/>
    <p:sldId id="1108" r:id="rId51"/>
    <p:sldId id="1323" r:id="rId52"/>
    <p:sldId id="1376" r:id="rId53"/>
    <p:sldId id="1325" r:id="rId54"/>
    <p:sldId id="1329" r:id="rId55"/>
    <p:sldId id="1330" r:id="rId56"/>
    <p:sldId id="1337" r:id="rId57"/>
    <p:sldId id="1349" r:id="rId58"/>
    <p:sldId id="1350" r:id="rId59"/>
    <p:sldId id="1351" r:id="rId60"/>
    <p:sldId id="1355" r:id="rId61"/>
    <p:sldId id="1356" r:id="rId62"/>
    <p:sldId id="1357" r:id="rId63"/>
    <p:sldId id="1413" r:id="rId64"/>
    <p:sldId id="1408" r:id="rId65"/>
    <p:sldId id="1410" r:id="rId66"/>
    <p:sldId id="1414" r:id="rId67"/>
    <p:sldId id="1400" r:id="rId68"/>
    <p:sldId id="404" r:id="rId6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DB2890B-EB21-C347-8B0D-29FF41C460A2}">
          <p14:sldIdLst>
            <p14:sldId id="1267"/>
            <p14:sldId id="923"/>
            <p14:sldId id="1166"/>
            <p14:sldId id="1371"/>
            <p14:sldId id="1021"/>
            <p14:sldId id="1366"/>
            <p14:sldId id="1399"/>
            <p14:sldId id="1035"/>
            <p14:sldId id="1407"/>
            <p14:sldId id="1365"/>
            <p14:sldId id="1367"/>
            <p14:sldId id="1368"/>
            <p14:sldId id="1370"/>
            <p14:sldId id="1402"/>
            <p14:sldId id="1377"/>
            <p14:sldId id="1403"/>
            <p14:sldId id="1378"/>
            <p14:sldId id="1404"/>
            <p14:sldId id="1405"/>
            <p14:sldId id="1037"/>
            <p14:sldId id="1372"/>
            <p14:sldId id="1282"/>
            <p14:sldId id="1275"/>
            <p14:sldId id="1289"/>
            <p14:sldId id="1290"/>
            <p14:sldId id="1292"/>
            <p14:sldId id="1293"/>
            <p14:sldId id="1295"/>
            <p14:sldId id="1297"/>
            <p14:sldId id="1296"/>
            <p14:sldId id="1298"/>
            <p14:sldId id="1299"/>
            <p14:sldId id="1373"/>
            <p14:sldId id="1302"/>
            <p14:sldId id="1307"/>
            <p14:sldId id="1308"/>
            <p14:sldId id="1374"/>
            <p14:sldId id="1379"/>
            <p14:sldId id="1375"/>
            <p14:sldId id="1381"/>
            <p14:sldId id="1406"/>
            <p14:sldId id="1382"/>
            <p14:sldId id="1391"/>
            <p14:sldId id="1393"/>
            <p14:sldId id="1394"/>
            <p14:sldId id="1383"/>
            <p14:sldId id="1411"/>
            <p14:sldId id="1412"/>
            <p14:sldId id="1107"/>
            <p14:sldId id="1108"/>
            <p14:sldId id="1323"/>
            <p14:sldId id="1376"/>
            <p14:sldId id="1325"/>
            <p14:sldId id="1329"/>
            <p14:sldId id="1330"/>
            <p14:sldId id="1337"/>
            <p14:sldId id="1349"/>
            <p14:sldId id="1350"/>
            <p14:sldId id="1351"/>
            <p14:sldId id="1355"/>
            <p14:sldId id="1356"/>
            <p14:sldId id="1357"/>
            <p14:sldId id="1413"/>
            <p14:sldId id="1408"/>
            <p14:sldId id="1410"/>
            <p14:sldId id="1414"/>
            <p14:sldId id="1400"/>
            <p14:sldId id="40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86457"/>
    <a:srgbClr val="31859C"/>
    <a:srgbClr val="189184"/>
    <a:srgbClr val="B89101"/>
    <a:srgbClr val="FFD579"/>
    <a:srgbClr val="0C5BA7"/>
    <a:srgbClr val="D5F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91" autoAdjust="0"/>
    <p:restoredTop sz="95377" autoAdjust="0"/>
  </p:normalViewPr>
  <p:slideViewPr>
    <p:cSldViewPr snapToGrid="0" snapToObjects="1">
      <p:cViewPr>
        <p:scale>
          <a:sx n="94" d="100"/>
          <a:sy n="94" d="100"/>
        </p:scale>
        <p:origin x="-56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66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notesMaster" Target="notesMasters/notesMaster1.xml"/><Relationship Id="rId71" Type="http://schemas.openxmlformats.org/officeDocument/2006/relationships/handoutMaster" Target="handoutMasters/handoutMaster1.xml"/><Relationship Id="rId72" Type="http://schemas.openxmlformats.org/officeDocument/2006/relationships/printerSettings" Target="printerSettings/printerSettings1.bin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73DC6-0BCB-5A4B-B74B-6C22DD933AE4}" type="datetimeFigureOut">
              <a:rPr lang="fr-FR" smtClean="0"/>
              <a:t>23/04/18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EFD13-71F1-824B-BA35-017F21CFC2D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3361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CCC34-1D9A-4045-BF4A-856066CDA014}" type="datetimeFigureOut">
              <a:rPr lang="fr-FR" smtClean="0"/>
              <a:t>23/04/18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8292D-8E51-0041-88AD-7553C75239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5459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8292D-8E51-0041-88AD-7553C752398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48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Strinct</a:t>
            </a:r>
            <a:r>
              <a:rPr lang="en-US" baseline="0" dirty="0" smtClean="0"/>
              <a:t> equality in linking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7DA98-BB6C-0742-9D59-9A9D26E9BA98}" type="slidenum">
              <a:rPr lang="fr-FR" smtClean="0"/>
              <a:pPr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466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>
                <a:solidFill>
                  <a:schemeClr val="tx1"/>
                </a:solidFill>
              </a:rPr>
              <a:t>We</a:t>
            </a:r>
            <a:r>
              <a:rPr lang="en-US" b="0" baseline="0" dirty="0" smtClean="0">
                <a:solidFill>
                  <a:schemeClr val="tx1"/>
                </a:solidFill>
              </a:rPr>
              <a:t> want to be able to link </a:t>
            </a:r>
            <a:r>
              <a:rPr lang="en-US" b="0" baseline="0" dirty="0" err="1" smtClean="0">
                <a:solidFill>
                  <a:schemeClr val="tx1"/>
                </a:solidFill>
              </a:rPr>
              <a:t>german</a:t>
            </a:r>
            <a:r>
              <a:rPr lang="en-US" b="0" baseline="0" dirty="0" smtClean="0">
                <a:solidFill>
                  <a:schemeClr val="tx1"/>
                </a:solidFill>
              </a:rPr>
              <a:t> supervisors using the students that they are supervising</a:t>
            </a:r>
            <a:endParaRPr lang="en-US" b="1" dirty="0" smtClean="0">
              <a:solidFill>
                <a:srgbClr val="C0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AE401-0D53-334D-AD2B-C9E0426DFED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14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baseline="0" dirty="0" smtClean="0"/>
              <a:t> instances work at INRA and have at least one </a:t>
            </a:r>
            <a:r>
              <a:rPr lang="en-US" baseline="0" dirty="0" err="1" smtClean="0"/>
              <a:t>lastname</a:t>
            </a:r>
            <a:endParaRPr lang="en-US" baseline="0" dirty="0" smtClean="0"/>
          </a:p>
          <a:p>
            <a:r>
              <a:rPr lang="en-US" baseline="0" dirty="0" smtClean="0"/>
              <a:t>Among the people that work at INRA how many have a distinct name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AE401-0D53-334D-AD2B-C9E0426DFED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5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21 28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AE401-0D53-334D-AD2B-C9E0426DFED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48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AE401-0D53-334D-AD2B-C9E0426DFED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19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sakey</a:t>
            </a:r>
            <a:r>
              <a:rPr lang="en-US" dirty="0" smtClean="0"/>
              <a:t>: most efficient approach for key discovery</a:t>
            </a:r>
            <a:r>
              <a:rPr lang="en-US" baseline="0" dirty="0" smtClean="0"/>
              <a:t> under the OWL axioms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AE401-0D53-334D-AD2B-C9E0426DFED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8292D-8E51-0041-88AD-7553C7523980}" type="slidenum">
              <a:rPr lang="fr-FR" smtClean="0"/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592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7C7C-1751-F64F-89FA-15C9AB01F39B}" type="datetime1">
              <a:rPr lang="fr-FR" smtClean="0"/>
              <a:t>23/04/18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Fatiha Saïs - AgroParisTech - 13-NOV-2017</a:t>
            </a:r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BC8840-4B08-6347-9483-EB92BA080F8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84029" cy="772568"/>
          </a:xfrm>
        </p:spPr>
        <p:txBody>
          <a:bodyPr wrap="square" tIns="0" anchor="ctr" anchorCtr="0">
            <a:normAutofit/>
          </a:bodyPr>
          <a:lstStyle>
            <a:lvl1pPr>
              <a:lnSpc>
                <a:spcPct val="100000"/>
              </a:lnSpc>
              <a:defRPr sz="25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88572"/>
            <a:ext cx="8284028" cy="5037592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10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8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5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4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5796-DF94-5140-9B0F-6FD907290F9E}" type="datetime1">
              <a:rPr lang="fr-FR" smtClean="0"/>
              <a:t>23/04/18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Fatiha Saïs - AgroParisTech - 13-NOV-2017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E4BC8840-4B08-6347-9483-EB92BA080F87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A1C39FC-5292-204E-951F-84183196E72E}" type="datetime1">
              <a:rPr lang="fr-FR" smtClean="0"/>
              <a:t>23/04/18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Fatiha Saïs - AgroParisTech - 13-NOV-2017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6454" y="6375922"/>
            <a:ext cx="754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E4BC8840-4B08-6347-9483-EB92BA080F87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symeonid\Dropbox\Courses\M2_SemanticWeb_Keys%20and%20Rules\Document3!OLE_LINK1" TargetMode="External"/><Relationship Id="rId4" Type="http://schemas.openxmlformats.org/officeDocument/2006/relationships/image" Target="../media/image7.emf"/><Relationship Id="rId5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KSW/rocker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ri.fr/sakey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galarra/vickey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8082" y="223670"/>
            <a:ext cx="8795657" cy="1774370"/>
          </a:xfrm>
        </p:spPr>
        <p:txBody>
          <a:bodyPr/>
          <a:lstStyle/>
          <a:p>
            <a:r>
              <a:rPr lang="en-GB" sz="3600" b="1" dirty="0" smtClean="0"/>
              <a:t>Knowledge Graph Completion</a:t>
            </a:r>
            <a:br>
              <a:rPr lang="en-GB" sz="3600" b="1" dirty="0" smtClean="0"/>
            </a:br>
            <a:r>
              <a:rPr lang="en-GB" sz="3600" b="1" dirty="0" smtClean="0">
                <a:solidFill>
                  <a:srgbClr val="0070C0"/>
                </a:solidFill>
              </a:rPr>
              <a:t>Part 4: Key Discovery</a:t>
            </a:r>
            <a:endParaRPr lang="en-GB" sz="3600" cap="small" dirty="0">
              <a:solidFill>
                <a:srgbClr val="0070C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7200" y="4279890"/>
            <a:ext cx="8629553" cy="1018823"/>
          </a:xfrm>
        </p:spPr>
        <p:txBody>
          <a:bodyPr>
            <a:noAutofit/>
          </a:bodyPr>
          <a:lstStyle/>
          <a:p>
            <a:pPr marL="63500"/>
            <a:r>
              <a:rPr lang="fr-FR" sz="1800" baseline="30000" dirty="0" smtClean="0">
                <a:latin typeface="Georgia" charset="0"/>
                <a:ea typeface="ＭＳ Ｐゴシック" charset="0"/>
                <a:cs typeface="ＭＳ Ｐゴシック" charset="0"/>
              </a:rPr>
              <a:t>(1)</a:t>
            </a:r>
            <a:r>
              <a:rPr lang="fr-FR" sz="1800" dirty="0" smtClean="0">
                <a:latin typeface="Georgia" charset="0"/>
                <a:ea typeface="ＭＳ Ｐゴシック" charset="0"/>
                <a:cs typeface="ＭＳ Ｐゴシック" charset="0"/>
              </a:rPr>
              <a:t> </a:t>
            </a:r>
            <a:r>
              <a:rPr lang="fr-CA" sz="1800" dirty="0" err="1" smtClean="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rPr>
              <a:t>Lri</a:t>
            </a:r>
            <a:r>
              <a:rPr lang="fr-CA" sz="1800" dirty="0" smtClean="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rPr>
              <a:t>, Paris Sud </a:t>
            </a:r>
            <a:r>
              <a:rPr lang="fr-CA" sz="1800" dirty="0" err="1" smtClean="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rPr>
              <a:t>University</a:t>
            </a:r>
            <a:r>
              <a:rPr lang="fr-CA" sz="1800" dirty="0" smtClean="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rPr>
              <a:t>, CNRS, Paris Saclay </a:t>
            </a:r>
            <a:r>
              <a:rPr lang="fr-CA" sz="1800" dirty="0" err="1" smtClean="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rPr>
              <a:t>university</a:t>
            </a:r>
            <a:endParaRPr lang="fr-CA" sz="1800" dirty="0">
              <a:solidFill>
                <a:schemeClr val="tx1"/>
              </a:solidFill>
              <a:latin typeface="Georgia" charset="0"/>
              <a:ea typeface="ＭＳ Ｐゴシック" charset="0"/>
              <a:cs typeface="ＭＳ Ｐゴシック" charset="0"/>
            </a:endParaRPr>
          </a:p>
          <a:p>
            <a:pPr marL="63500"/>
            <a:r>
              <a:rPr lang="fr-FR" sz="1800" baseline="30000" dirty="0" smtClean="0">
                <a:latin typeface="Georgia" charset="0"/>
                <a:ea typeface="ＭＳ Ｐゴシック" charset="0"/>
                <a:cs typeface="ＭＳ Ｐゴシック" charset="0"/>
              </a:rPr>
              <a:t>(</a:t>
            </a:r>
            <a:r>
              <a:rPr lang="fr-FR" sz="1800" baseline="30000" dirty="0">
                <a:latin typeface="Georgia" charset="0"/>
                <a:ea typeface="ＭＳ Ｐゴシック" charset="0"/>
                <a:cs typeface="ＭＳ Ｐゴシック" charset="0"/>
              </a:rPr>
              <a:t>2</a:t>
            </a:r>
            <a:r>
              <a:rPr lang="fr-FR" sz="1800" baseline="30000" dirty="0" smtClean="0">
                <a:latin typeface="Georgia" charset="0"/>
                <a:ea typeface="ＭＳ Ｐゴシック" charset="0"/>
                <a:cs typeface="ＭＳ Ｐゴシック" charset="0"/>
              </a:rPr>
              <a:t>)</a:t>
            </a:r>
            <a:r>
              <a:rPr lang="fr-FR" sz="1800" dirty="0" smtClean="0">
                <a:latin typeface="Georgia" charset="0"/>
                <a:ea typeface="ＭＳ Ｐゴシック" charset="0"/>
                <a:cs typeface="ＭＳ Ｐゴシック" charset="0"/>
              </a:rPr>
              <a:t> </a:t>
            </a:r>
            <a:r>
              <a:rPr lang="fr-CA" sz="1800" dirty="0" smtClean="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rPr>
              <a:t>INRA, </a:t>
            </a:r>
            <a:r>
              <a:rPr lang="fr-CA" sz="1800" dirty="0" err="1" smtClean="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rPr>
              <a:t>GaMMA</a:t>
            </a:r>
            <a:r>
              <a:rPr lang="fr-CA" sz="1800" dirty="0" smtClean="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rPr>
              <a:t> team</a:t>
            </a:r>
            <a:endParaRPr lang="fr-CA" sz="1800" dirty="0">
              <a:solidFill>
                <a:schemeClr val="tx1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457200" y="2469027"/>
            <a:ext cx="7875004" cy="1810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"/>
            <a:r>
              <a:rPr lang="fr-FR" sz="2200" dirty="0" smtClean="0">
                <a:latin typeface="Georgia" charset="0"/>
                <a:ea typeface="ＭＳ Ｐゴシック" charset="0"/>
                <a:cs typeface="ＭＳ Ｐゴシック" charset="0"/>
              </a:rPr>
              <a:t>Fatiha Saïs </a:t>
            </a:r>
            <a:r>
              <a:rPr lang="fr-FR" sz="2200" baseline="30000" dirty="0">
                <a:latin typeface="Georgia" charset="0"/>
                <a:ea typeface="ＭＳ Ｐゴシック" charset="0"/>
                <a:cs typeface="ＭＳ Ｐゴシック" charset="0"/>
              </a:rPr>
              <a:t>(1)</a:t>
            </a:r>
            <a:endParaRPr lang="fr-FR" sz="2200" baseline="30000" dirty="0" smtClean="0">
              <a:latin typeface="Georgia" charset="0"/>
              <a:ea typeface="ＭＳ Ｐゴシック" charset="0"/>
              <a:cs typeface="ＭＳ Ｐゴシック" charset="0"/>
            </a:endParaRPr>
          </a:p>
          <a:p>
            <a:pPr marL="63500"/>
            <a:r>
              <a:rPr lang="fr-FR" sz="2200" dirty="0" smtClean="0">
                <a:latin typeface="Georgia" charset="0"/>
                <a:ea typeface="ＭＳ Ｐゴシック" charset="0"/>
                <a:cs typeface="ＭＳ Ｐゴシック" charset="0"/>
              </a:rPr>
              <a:t>Nathalie Pernelle</a:t>
            </a:r>
            <a:r>
              <a:rPr lang="fr-FR" sz="2200" baseline="30000" dirty="0">
                <a:latin typeface="Georgia" charset="0"/>
                <a:ea typeface="ＭＳ Ｐゴシック" charset="0"/>
                <a:cs typeface="ＭＳ Ｐゴシック" charset="0"/>
              </a:rPr>
              <a:t>(1</a:t>
            </a:r>
            <a:r>
              <a:rPr lang="fr-FR" sz="2200" baseline="30000" dirty="0" smtClean="0">
                <a:latin typeface="Georgia" charset="0"/>
                <a:ea typeface="ＭＳ Ｐゴシック" charset="0"/>
                <a:cs typeface="ＭＳ Ｐゴシック" charset="0"/>
              </a:rPr>
              <a:t>)</a:t>
            </a:r>
            <a:endParaRPr lang="fr-FR" sz="2200" dirty="0" smtClean="0">
              <a:latin typeface="Georgia" charset="0"/>
              <a:ea typeface="ＭＳ Ｐゴシック" charset="0"/>
              <a:cs typeface="ＭＳ Ｐゴシック" charset="0"/>
            </a:endParaRPr>
          </a:p>
          <a:p>
            <a:pPr marL="63500"/>
            <a:r>
              <a:rPr lang="fr-FR" sz="2200" u="sng" dirty="0" err="1" smtClean="0">
                <a:latin typeface="Georgia" charset="0"/>
                <a:ea typeface="ＭＳ Ｐゴシック" charset="0"/>
                <a:cs typeface="ＭＳ Ｐゴシック" charset="0"/>
              </a:rPr>
              <a:t>Danai</a:t>
            </a:r>
            <a:r>
              <a:rPr lang="fr-FR" sz="2200" u="sng" dirty="0" smtClean="0">
                <a:latin typeface="Georgia" charset="0"/>
                <a:ea typeface="ＭＳ Ｐゴシック" charset="0"/>
                <a:cs typeface="ＭＳ Ｐゴシック" charset="0"/>
              </a:rPr>
              <a:t> </a:t>
            </a:r>
            <a:r>
              <a:rPr lang="fr-FR" sz="2200" u="sng" dirty="0" err="1" smtClean="0">
                <a:latin typeface="Georgia" charset="0"/>
                <a:ea typeface="ＭＳ Ｐゴシック" charset="0"/>
                <a:cs typeface="ＭＳ Ｐゴシック" charset="0"/>
              </a:rPr>
              <a:t>Symeonidou</a:t>
            </a:r>
            <a:r>
              <a:rPr lang="fr-FR" sz="2200" u="sng" baseline="30000" dirty="0" smtClean="0">
                <a:latin typeface="Georgia" charset="0"/>
                <a:ea typeface="ＭＳ Ｐゴシック" charset="0"/>
                <a:cs typeface="ＭＳ Ｐゴシック" charset="0"/>
              </a:rPr>
              <a:t>(2)</a:t>
            </a:r>
            <a:endParaRPr lang="fr-FR" sz="2200" u="sng" dirty="0" smtClean="0">
              <a:latin typeface="Georgia" charset="0"/>
              <a:ea typeface="ＭＳ Ｐゴシック" charset="0"/>
              <a:cs typeface="ＭＳ Ｐゴシック" charset="0"/>
            </a:endParaRPr>
          </a:p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8840-4B08-6347-9483-EB92BA080F87}" type="slidenum">
              <a:rPr lang="fr-FR" smtClean="0"/>
              <a:t>1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27" y="5769700"/>
            <a:ext cx="1005630" cy="9713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677" y="5791590"/>
            <a:ext cx="1142886" cy="10143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383" y="5867175"/>
            <a:ext cx="863194" cy="8631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072" y="5897383"/>
            <a:ext cx="1947247" cy="659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343" y="5931799"/>
            <a:ext cx="1668616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55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in the semantic 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8840-4B08-6347-9483-EB92BA080F87}" type="slidenum">
              <a:rPr lang="fr-FR" smtClean="0"/>
              <a:pPr/>
              <a:t>10</a:t>
            </a:fld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296878"/>
              </p:ext>
            </p:extLst>
          </p:nvPr>
        </p:nvGraphicFramePr>
        <p:xfrm>
          <a:off x="747784" y="2909858"/>
          <a:ext cx="7500198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3704"/>
                <a:gridCol w="1205388"/>
                <a:gridCol w="1237675"/>
                <a:gridCol w="1140814"/>
                <a:gridCol w="1108527"/>
                <a:gridCol w="1173101"/>
                <a:gridCol w="109098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 err="1">
                          <a:effectLst/>
                        </a:rPr>
                        <a:t>FirstName</a:t>
                      </a:r>
                      <a:r>
                        <a:rPr lang="fr-FR" sz="1200" b="1" u="none" strike="noStrike" dirty="0">
                          <a:effectLst/>
                        </a:rPr>
                        <a:t> 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 err="1">
                          <a:effectLst/>
                        </a:rPr>
                        <a:t>LastName</a:t>
                      </a:r>
                      <a:r>
                        <a:rPr lang="fr-FR" sz="1200" b="1" u="none" strike="noStrike" dirty="0">
                          <a:effectLst/>
                        </a:rPr>
                        <a:t> 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effectLst/>
                        </a:rPr>
                        <a:t>SSN 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>
                          <a:effectLst/>
                        </a:rPr>
                        <a:t>DateOfBirth 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 err="1">
                          <a:effectLst/>
                        </a:rPr>
                        <a:t>StudiedIn</a:t>
                      </a:r>
                      <a:r>
                        <a:rPr lang="fr-FR" sz="1200" b="1" u="none" strike="noStrike" dirty="0">
                          <a:effectLst/>
                        </a:rPr>
                        <a:t> 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 err="1">
                          <a:effectLst/>
                        </a:rPr>
                        <a:t>HasSibling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u="none" strike="noStrike" dirty="0">
                          <a:effectLst/>
                        </a:rPr>
                        <a:t>p1 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Marie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Brown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u="none" strike="noStrike" dirty="0">
                          <a:effectLst/>
                        </a:rPr>
                        <a:t>121558745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 smtClean="0">
                          <a:effectLst/>
                        </a:rPr>
                        <a:t>–</a:t>
                      </a:r>
                      <a:endParaRPr lang="bg-B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u="none" strike="noStrike" dirty="0">
                          <a:effectLst/>
                        </a:rPr>
                        <a:t>UCC, Yale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>
                          <a:effectLst/>
                        </a:rPr>
                        <a:t>p2, p4 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1" u="none" strike="noStrike" dirty="0">
                          <a:effectLst/>
                        </a:rPr>
                        <a:t>p2 </a:t>
                      </a:r>
                      <a:endParaRPr lang="is-I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John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Brown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232351234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 dirty="0">
                          <a:effectLst/>
                        </a:rPr>
                        <a:t>05/03/85</a:t>
                      </a:r>
                      <a:endParaRPr lang="bg-B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 smtClean="0">
                          <a:effectLst/>
                        </a:rPr>
                        <a:t>–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p1, p4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effectLst/>
                        </a:rPr>
                        <a:t>p4 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Helen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Roger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 dirty="0">
                          <a:effectLst/>
                        </a:rPr>
                        <a:t>767960154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200" u="none" strike="noStrike" dirty="0" smtClean="0">
                          <a:effectLst/>
                        </a:rPr>
                        <a:t>10/08/79</a:t>
                      </a:r>
                      <a:r>
                        <a:rPr lang="fr-FR" sz="1200" u="none" strike="noStrike" dirty="0" smtClean="0">
                          <a:effectLst/>
                        </a:rPr>
                        <a:t>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u="none" strike="noStrike" dirty="0" smtClean="0">
                          <a:effectLst/>
                        </a:rPr>
                        <a:t>UCC, UCD 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– 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effectLst/>
                        </a:rPr>
                        <a:t>p4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Marc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Brown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u="none" strike="noStrike" dirty="0" smtClean="0">
                          <a:effectLst/>
                        </a:rPr>
                        <a:t>– </a:t>
                      </a: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–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 smtClean="0">
                          <a:effectLst/>
                        </a:rPr>
                        <a:t>UCD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p1, p2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effectLst/>
                        </a:rPr>
                        <a:t>p5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Helen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Roger 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>
                          <a:effectLst/>
                        </a:rPr>
                        <a:t>767960154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–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–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–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227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in the semantic 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8840-4B08-6347-9483-EB92BA080F87}" type="slidenum">
              <a:rPr lang="fr-FR" smtClean="0"/>
              <a:pPr/>
              <a:t>11</a:t>
            </a:fld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606616"/>
              </p:ext>
            </p:extLst>
          </p:nvPr>
        </p:nvGraphicFramePr>
        <p:xfrm>
          <a:off x="747784" y="2909858"/>
          <a:ext cx="7500198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3704"/>
                <a:gridCol w="1205388"/>
                <a:gridCol w="1237675"/>
                <a:gridCol w="1140814"/>
                <a:gridCol w="1108527"/>
                <a:gridCol w="1173101"/>
                <a:gridCol w="109098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 err="1">
                          <a:effectLst/>
                        </a:rPr>
                        <a:t>FirstName</a:t>
                      </a:r>
                      <a:r>
                        <a:rPr lang="fr-FR" sz="1200" b="1" u="none" strike="noStrike" dirty="0">
                          <a:effectLst/>
                        </a:rPr>
                        <a:t> 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 err="1">
                          <a:effectLst/>
                        </a:rPr>
                        <a:t>LastName</a:t>
                      </a:r>
                      <a:r>
                        <a:rPr lang="fr-FR" sz="1200" b="1" u="none" strike="noStrike" dirty="0">
                          <a:effectLst/>
                        </a:rPr>
                        <a:t> 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effectLst/>
                        </a:rPr>
                        <a:t>SSN 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>
                          <a:effectLst/>
                        </a:rPr>
                        <a:t>DateOfBirth 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 err="1">
                          <a:effectLst/>
                        </a:rPr>
                        <a:t>StudiedIn</a:t>
                      </a:r>
                      <a:r>
                        <a:rPr lang="fr-FR" sz="1200" b="1" u="none" strike="noStrike" dirty="0">
                          <a:effectLst/>
                        </a:rPr>
                        <a:t> 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 err="1">
                          <a:effectLst/>
                        </a:rPr>
                        <a:t>HasSibling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u="none" strike="noStrike" dirty="0">
                          <a:effectLst/>
                        </a:rPr>
                        <a:t>p1 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Marie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Brown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u="none" strike="noStrike" dirty="0">
                          <a:effectLst/>
                        </a:rPr>
                        <a:t>121558745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 smtClean="0">
                          <a:effectLst/>
                        </a:rPr>
                        <a:t>–</a:t>
                      </a:r>
                      <a:endParaRPr lang="bg-B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u="none" strike="noStrike" dirty="0">
                          <a:effectLst/>
                        </a:rPr>
                        <a:t>UCC, Yale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>
                          <a:effectLst/>
                        </a:rPr>
                        <a:t>p2, p4 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1" u="none" strike="noStrike" dirty="0">
                          <a:effectLst/>
                        </a:rPr>
                        <a:t>p2 </a:t>
                      </a:r>
                      <a:endParaRPr lang="is-I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John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Brown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232351234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 dirty="0">
                          <a:effectLst/>
                        </a:rPr>
                        <a:t>05/03/85</a:t>
                      </a:r>
                      <a:endParaRPr lang="bg-B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 smtClean="0">
                          <a:effectLst/>
                        </a:rPr>
                        <a:t>–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p1, p4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effectLst/>
                        </a:rPr>
                        <a:t>p4 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Helen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Roger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 dirty="0">
                          <a:effectLst/>
                        </a:rPr>
                        <a:t>767960154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200" u="none" strike="noStrike" dirty="0" smtClean="0">
                          <a:effectLst/>
                        </a:rPr>
                        <a:t>10/08/79</a:t>
                      </a:r>
                      <a:r>
                        <a:rPr lang="fr-FR" sz="1200" u="none" strike="noStrike" dirty="0" smtClean="0">
                          <a:effectLst/>
                        </a:rPr>
                        <a:t>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u="none" strike="noStrike" dirty="0" smtClean="0">
                          <a:effectLst/>
                        </a:rPr>
                        <a:t>UCC, UCD 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– 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effectLst/>
                        </a:rPr>
                        <a:t>p4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Marc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Brown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u="none" strike="noStrike" dirty="0" smtClean="0">
                          <a:effectLst/>
                        </a:rPr>
                        <a:t>– </a:t>
                      </a: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–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 smtClean="0">
                          <a:effectLst/>
                        </a:rPr>
                        <a:t>UCD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p1, p2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effectLst/>
                        </a:rPr>
                        <a:t>p5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Helen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Roger 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>
                          <a:effectLst/>
                        </a:rPr>
                        <a:t>767960154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–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–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–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Bulle rectangulaire à coins arrondis 5"/>
          <p:cNvSpPr/>
          <p:nvPr/>
        </p:nvSpPr>
        <p:spPr>
          <a:xfrm>
            <a:off x="6458164" y="1357617"/>
            <a:ext cx="2285615" cy="945421"/>
          </a:xfrm>
          <a:prstGeom prst="wedgeRoundRectCallout">
            <a:avLst>
              <a:gd name="adj1" fmla="val -23187"/>
              <a:gd name="adj2" fmla="val 167225"/>
              <a:gd name="adj3" fmla="val 16667"/>
            </a:avLst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&lt;p1, </a:t>
            </a:r>
            <a:r>
              <a:rPr lang="en-US" sz="1500" dirty="0" err="1" smtClean="0"/>
              <a:t>StudiedIn</a:t>
            </a:r>
            <a:r>
              <a:rPr lang="en-US" sz="1500" dirty="0" smtClean="0"/>
              <a:t>, UCC&gt;</a:t>
            </a:r>
          </a:p>
          <a:p>
            <a:pPr algn="ctr"/>
            <a:r>
              <a:rPr lang="en-US" sz="1500" dirty="0" smtClean="0"/>
              <a:t>&lt;p1, </a:t>
            </a:r>
            <a:r>
              <a:rPr lang="en-US" sz="1500" dirty="0" err="1" smtClean="0"/>
              <a:t>StudiedIn</a:t>
            </a:r>
            <a:r>
              <a:rPr lang="en-US" sz="1500" dirty="0" smtClean="0"/>
              <a:t>, Yale&gt;</a:t>
            </a:r>
          </a:p>
        </p:txBody>
      </p:sp>
    </p:spTree>
    <p:extLst>
      <p:ext uri="{BB962C8B-B14F-4D97-AF65-F5344CB8AC3E}">
        <p14:creationId xmlns:p14="http://schemas.microsoft.com/office/powerpoint/2010/main" val="2731541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in the semantic 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8840-4B08-6347-9483-EB92BA080F87}" type="slidenum">
              <a:rPr lang="fr-FR" smtClean="0"/>
              <a:pPr/>
              <a:t>12</a:t>
            </a:fld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6906223"/>
              </p:ext>
            </p:extLst>
          </p:nvPr>
        </p:nvGraphicFramePr>
        <p:xfrm>
          <a:off x="747784" y="2909858"/>
          <a:ext cx="7500198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3704"/>
                <a:gridCol w="1205388"/>
                <a:gridCol w="1237675"/>
                <a:gridCol w="1140814"/>
                <a:gridCol w="1108527"/>
                <a:gridCol w="1173101"/>
                <a:gridCol w="109098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 err="1">
                          <a:effectLst/>
                        </a:rPr>
                        <a:t>FirstName</a:t>
                      </a:r>
                      <a:r>
                        <a:rPr lang="fr-FR" sz="1200" b="1" u="none" strike="noStrike" dirty="0">
                          <a:effectLst/>
                        </a:rPr>
                        <a:t> 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 err="1">
                          <a:effectLst/>
                        </a:rPr>
                        <a:t>LastName</a:t>
                      </a:r>
                      <a:r>
                        <a:rPr lang="fr-FR" sz="1200" b="1" u="none" strike="noStrike" dirty="0">
                          <a:effectLst/>
                        </a:rPr>
                        <a:t> 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effectLst/>
                        </a:rPr>
                        <a:t>SSN 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>
                          <a:effectLst/>
                        </a:rPr>
                        <a:t>DateOfBirth 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 err="1">
                          <a:effectLst/>
                        </a:rPr>
                        <a:t>StudiedIn</a:t>
                      </a:r>
                      <a:r>
                        <a:rPr lang="fr-FR" sz="1200" b="1" u="none" strike="noStrike" dirty="0">
                          <a:effectLst/>
                        </a:rPr>
                        <a:t> 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 err="1">
                          <a:effectLst/>
                        </a:rPr>
                        <a:t>HasSibling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u="none" strike="noStrike" dirty="0">
                          <a:effectLst/>
                        </a:rPr>
                        <a:t>p1 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Marie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Brown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u="none" strike="noStrike" dirty="0">
                          <a:effectLst/>
                        </a:rPr>
                        <a:t>121558745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 smtClean="0">
                          <a:effectLst/>
                        </a:rPr>
                        <a:t>–</a:t>
                      </a:r>
                      <a:endParaRPr lang="bg-B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u="none" strike="noStrike" dirty="0">
                          <a:effectLst/>
                        </a:rPr>
                        <a:t>UCC, Yale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>
                          <a:effectLst/>
                        </a:rPr>
                        <a:t>p2, p4 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1" u="none" strike="noStrike" dirty="0">
                          <a:effectLst/>
                        </a:rPr>
                        <a:t>p2 </a:t>
                      </a:r>
                      <a:endParaRPr lang="is-I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John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Brown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232351234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 dirty="0">
                          <a:effectLst/>
                        </a:rPr>
                        <a:t>05/03/85</a:t>
                      </a:r>
                      <a:endParaRPr lang="bg-B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 smtClean="0">
                          <a:effectLst/>
                        </a:rPr>
                        <a:t>–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p1, p4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effectLst/>
                        </a:rPr>
                        <a:t>p4 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Helen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Roger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 dirty="0">
                          <a:effectLst/>
                        </a:rPr>
                        <a:t>767960154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200" u="none" strike="noStrike" dirty="0" smtClean="0">
                          <a:effectLst/>
                        </a:rPr>
                        <a:t>10/08/79</a:t>
                      </a:r>
                      <a:r>
                        <a:rPr lang="fr-FR" sz="1200" u="none" strike="noStrike" dirty="0" smtClean="0">
                          <a:effectLst/>
                        </a:rPr>
                        <a:t>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u="none" strike="noStrike" dirty="0" smtClean="0">
                          <a:effectLst/>
                        </a:rPr>
                        <a:t>UCC, UCD 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– 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effectLst/>
                        </a:rPr>
                        <a:t>p4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Marc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Brown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u="none" strike="noStrike" dirty="0" smtClean="0">
                          <a:effectLst/>
                        </a:rPr>
                        <a:t>– </a:t>
                      </a: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–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 smtClean="0">
                          <a:effectLst/>
                        </a:rPr>
                        <a:t>UCD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p1, p2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effectLst/>
                        </a:rPr>
                        <a:t>p5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Helen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Roger 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>
                          <a:effectLst/>
                        </a:rPr>
                        <a:t>767960154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–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–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–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Bulle rectangulaire à coins arrondis 6"/>
          <p:cNvSpPr/>
          <p:nvPr/>
        </p:nvSpPr>
        <p:spPr>
          <a:xfrm>
            <a:off x="5295868" y="1357617"/>
            <a:ext cx="2285615" cy="945421"/>
          </a:xfrm>
          <a:prstGeom prst="wedgeRoundRectCallout">
            <a:avLst>
              <a:gd name="adj1" fmla="val -23187"/>
              <a:gd name="adj2" fmla="val 167225"/>
              <a:gd name="adj3" fmla="val 16667"/>
            </a:avLst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No triple containing the birthdate of p1</a:t>
            </a:r>
          </a:p>
        </p:txBody>
      </p:sp>
    </p:spTree>
    <p:extLst>
      <p:ext uri="{BB962C8B-B14F-4D97-AF65-F5344CB8AC3E}">
        <p14:creationId xmlns:p14="http://schemas.microsoft.com/office/powerpoint/2010/main" val="127275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in the semantic 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main types of keys in the SW:</a:t>
            </a:r>
          </a:p>
          <a:p>
            <a:pPr lvl="1"/>
            <a:r>
              <a:rPr lang="en-US" b="1" dirty="0" smtClean="0">
                <a:solidFill>
                  <a:srgbClr val="800000"/>
                </a:solidFill>
              </a:rPr>
              <a:t>S-keys (conforming to OWL2)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8840-4B08-6347-9483-EB92BA080F87}" type="slidenum">
              <a:rPr lang="fr-FR" smtClean="0"/>
              <a:pPr/>
              <a:t>13</a:t>
            </a:fld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71545"/>
              </p:ext>
            </p:extLst>
          </p:nvPr>
        </p:nvGraphicFramePr>
        <p:xfrm>
          <a:off x="1102943" y="2909858"/>
          <a:ext cx="6391671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3704"/>
                <a:gridCol w="1205388"/>
                <a:gridCol w="1237675"/>
                <a:gridCol w="1140814"/>
                <a:gridCol w="1173101"/>
                <a:gridCol w="109098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 err="1">
                          <a:effectLst/>
                        </a:rPr>
                        <a:t>FirstName</a:t>
                      </a:r>
                      <a:r>
                        <a:rPr lang="fr-FR" sz="1600" b="1" u="none" strike="noStrike" dirty="0">
                          <a:effectLst/>
                        </a:rPr>
                        <a:t> 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 err="1">
                          <a:effectLst/>
                        </a:rPr>
                        <a:t>LastName</a:t>
                      </a:r>
                      <a:r>
                        <a:rPr lang="fr-FR" sz="1600" b="1" u="none" strike="noStrike" dirty="0">
                          <a:effectLst/>
                        </a:rPr>
                        <a:t> 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effectLst/>
                        </a:rPr>
                        <a:t>SSN 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 err="1">
                          <a:effectLst/>
                        </a:rPr>
                        <a:t>StudiedIn</a:t>
                      </a:r>
                      <a:r>
                        <a:rPr lang="fr-FR" sz="1600" b="1" u="none" strike="noStrike" dirty="0">
                          <a:effectLst/>
                        </a:rPr>
                        <a:t> 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 err="1">
                          <a:effectLst/>
                        </a:rPr>
                        <a:t>HasSibling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>
                          <a:effectLst/>
                        </a:rPr>
                        <a:t>p1 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Marie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Brown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u="none" strike="noStrike" dirty="0">
                          <a:effectLst/>
                        </a:rPr>
                        <a:t>121558745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effectLst/>
                        </a:rPr>
                        <a:t>UCC, Yale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u="none" strike="noStrike" dirty="0">
                          <a:effectLst/>
                        </a:rPr>
                        <a:t>p2, p4 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1" u="none" strike="noStrike" dirty="0">
                          <a:effectLst/>
                        </a:rPr>
                        <a:t>p2 </a:t>
                      </a:r>
                      <a:endParaRPr lang="is-I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John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Brown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232351234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–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p1, p4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p4 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Marie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Roger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u="none" strike="noStrike" dirty="0">
                          <a:effectLst/>
                        </a:rPr>
                        <a:t>767960154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 smtClean="0">
                          <a:effectLst/>
                        </a:rPr>
                        <a:t>UCC, UCD 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–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p4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Marc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Brown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 smtClean="0">
                          <a:effectLst/>
                        </a:rPr>
                        <a:t>– </a:t>
                      </a:r>
                      <a:endParaRPr lang="fr-F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UCD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p1, p2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p5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Helen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Roger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u="none" strike="noStrike" dirty="0" smtClean="0">
                          <a:effectLst/>
                        </a:rPr>
                        <a:t>967960158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–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–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727083" y="5548044"/>
            <a:ext cx="2226616" cy="127727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800000"/>
                </a:solidFill>
              </a:rPr>
              <a:t>S-keys</a:t>
            </a:r>
          </a:p>
          <a:p>
            <a:pPr algn="ctr"/>
            <a:r>
              <a:rPr lang="en-US" sz="1500" dirty="0" smtClean="0"/>
              <a:t>{</a:t>
            </a:r>
            <a:r>
              <a:rPr lang="en-US" sz="1500" dirty="0" err="1" smtClean="0"/>
              <a:t>FirstName</a:t>
            </a:r>
            <a:r>
              <a:rPr lang="en-US" sz="1500" dirty="0" smtClean="0"/>
              <a:t>, </a:t>
            </a:r>
            <a:r>
              <a:rPr lang="en-US" sz="1500" dirty="0" err="1" smtClean="0"/>
              <a:t>LastName</a:t>
            </a:r>
            <a:r>
              <a:rPr lang="en-US" sz="1500" dirty="0" smtClean="0"/>
              <a:t>}</a:t>
            </a:r>
          </a:p>
          <a:p>
            <a:pPr algn="ctr"/>
            <a:r>
              <a:rPr lang="en-US" sz="1500" dirty="0" smtClean="0"/>
              <a:t>{SSN}</a:t>
            </a:r>
          </a:p>
          <a:p>
            <a:pPr algn="ctr"/>
            <a:r>
              <a:rPr lang="en-US" sz="1500" dirty="0" smtClean="0"/>
              <a:t>{</a:t>
            </a:r>
            <a:r>
              <a:rPr lang="en-US" sz="1500" dirty="0" err="1" smtClean="0"/>
              <a:t>LastName</a:t>
            </a:r>
            <a:r>
              <a:rPr lang="en-US" sz="1500" dirty="0" smtClean="0"/>
              <a:t>, </a:t>
            </a:r>
            <a:r>
              <a:rPr lang="en-US" sz="1500" dirty="0" err="1" smtClean="0"/>
              <a:t>StudiedIn</a:t>
            </a:r>
            <a:r>
              <a:rPr lang="en-US" sz="1500" dirty="0" smtClean="0"/>
              <a:t>}</a:t>
            </a:r>
          </a:p>
          <a:p>
            <a:pPr algn="ctr"/>
            <a:r>
              <a:rPr lang="en-US" sz="1500" dirty="0" smtClean="0"/>
              <a:t>{</a:t>
            </a:r>
            <a:r>
              <a:rPr lang="en-US" sz="1500" dirty="0" err="1" smtClean="0"/>
              <a:t>FirstName</a:t>
            </a:r>
            <a:r>
              <a:rPr lang="en-US" sz="1500" dirty="0" smtClean="0"/>
              <a:t>, </a:t>
            </a:r>
            <a:r>
              <a:rPr lang="en-US" sz="1500" dirty="0" err="1" smtClean="0"/>
              <a:t>HasSibling</a:t>
            </a:r>
            <a:r>
              <a:rPr lang="en-US" sz="1500" dirty="0" smtClean="0"/>
              <a:t>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404357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in the semantic 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main types of keys in the SW:</a:t>
            </a:r>
          </a:p>
          <a:p>
            <a:pPr lvl="1"/>
            <a:r>
              <a:rPr lang="en-US" b="1" dirty="0" smtClean="0">
                <a:solidFill>
                  <a:srgbClr val="800000"/>
                </a:solidFill>
              </a:rPr>
              <a:t>S-keys (conforming to OWL2)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8840-4B08-6347-9483-EB92BA080F87}" type="slidenum">
              <a:rPr lang="fr-FR" smtClean="0"/>
              <a:pPr/>
              <a:t>14</a:t>
            </a:fld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9551273"/>
              </p:ext>
            </p:extLst>
          </p:nvPr>
        </p:nvGraphicFramePr>
        <p:xfrm>
          <a:off x="1102943" y="2909858"/>
          <a:ext cx="6391671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3704"/>
                <a:gridCol w="1205388"/>
                <a:gridCol w="1237675"/>
                <a:gridCol w="1140814"/>
                <a:gridCol w="1173101"/>
                <a:gridCol w="109098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 err="1">
                          <a:effectLst/>
                        </a:rPr>
                        <a:t>FirstName</a:t>
                      </a:r>
                      <a:r>
                        <a:rPr lang="fr-FR" sz="1600" b="1" u="none" strike="noStrike" dirty="0">
                          <a:effectLst/>
                        </a:rPr>
                        <a:t> 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 err="1">
                          <a:effectLst/>
                        </a:rPr>
                        <a:t>LastName</a:t>
                      </a:r>
                      <a:r>
                        <a:rPr lang="fr-FR" sz="1600" b="1" u="none" strike="noStrike" dirty="0">
                          <a:effectLst/>
                        </a:rPr>
                        <a:t> 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effectLst/>
                        </a:rPr>
                        <a:t>SSN 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 err="1">
                          <a:effectLst/>
                        </a:rPr>
                        <a:t>StudiedIn</a:t>
                      </a:r>
                      <a:r>
                        <a:rPr lang="fr-FR" sz="1600" b="1" u="none" strike="noStrike" dirty="0">
                          <a:effectLst/>
                        </a:rPr>
                        <a:t> 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 err="1">
                          <a:effectLst/>
                        </a:rPr>
                        <a:t>HasSibling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>
                          <a:effectLst/>
                        </a:rPr>
                        <a:t>p1 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Marie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Brown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u="none" strike="noStrike" dirty="0">
                          <a:effectLst/>
                        </a:rPr>
                        <a:t>121558745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effectLst/>
                        </a:rPr>
                        <a:t>UCC, Yale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u="none" strike="noStrike" dirty="0">
                          <a:effectLst/>
                        </a:rPr>
                        <a:t>p2, p4 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1" u="none" strike="noStrike" dirty="0">
                          <a:effectLst/>
                        </a:rPr>
                        <a:t>p2 </a:t>
                      </a:r>
                      <a:endParaRPr lang="is-I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John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Brown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232351234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–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p1, p4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p4 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Marie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Roger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u="none" strike="noStrike" dirty="0">
                          <a:effectLst/>
                        </a:rPr>
                        <a:t>767960154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 smtClean="0">
                          <a:effectLst/>
                        </a:rPr>
                        <a:t>UCC, UCD 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–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p4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Marc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Brown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 smtClean="0">
                          <a:effectLst/>
                        </a:rPr>
                        <a:t>– </a:t>
                      </a:r>
                      <a:endParaRPr lang="fr-F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UCD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p1, p2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p5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Helen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Roger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u="none" strike="noStrike" dirty="0" smtClean="0">
                          <a:effectLst/>
                        </a:rPr>
                        <a:t>967960158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–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–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727083" y="5548044"/>
            <a:ext cx="2226616" cy="127727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800000"/>
                </a:solidFill>
              </a:rPr>
              <a:t>S-keys</a:t>
            </a:r>
          </a:p>
          <a:p>
            <a:pPr algn="ctr"/>
            <a:r>
              <a:rPr lang="en-US" sz="1500" dirty="0" smtClean="0"/>
              <a:t>{</a:t>
            </a:r>
            <a:r>
              <a:rPr lang="en-US" sz="1500" dirty="0" err="1" smtClean="0"/>
              <a:t>FirstName</a:t>
            </a:r>
            <a:r>
              <a:rPr lang="en-US" sz="1500" dirty="0" smtClean="0"/>
              <a:t>, </a:t>
            </a:r>
            <a:r>
              <a:rPr lang="en-US" sz="1500" dirty="0" err="1" smtClean="0"/>
              <a:t>LastName</a:t>
            </a:r>
            <a:r>
              <a:rPr lang="en-US" sz="1500" dirty="0" smtClean="0"/>
              <a:t>}</a:t>
            </a:r>
          </a:p>
          <a:p>
            <a:pPr algn="ctr"/>
            <a:r>
              <a:rPr lang="en-US" sz="1500" dirty="0" smtClean="0"/>
              <a:t>{SSN}</a:t>
            </a:r>
          </a:p>
          <a:p>
            <a:pPr algn="ctr"/>
            <a:r>
              <a:rPr lang="en-US" sz="1500" b="1" dirty="0" smtClean="0"/>
              <a:t>{</a:t>
            </a:r>
            <a:r>
              <a:rPr lang="en-US" sz="1500" b="1" dirty="0" err="1" smtClean="0"/>
              <a:t>LastName</a:t>
            </a:r>
            <a:r>
              <a:rPr lang="en-US" sz="1500" b="1" dirty="0" smtClean="0"/>
              <a:t>, </a:t>
            </a:r>
            <a:r>
              <a:rPr lang="en-US" sz="1500" b="1" dirty="0" err="1" smtClean="0"/>
              <a:t>StudiedIn</a:t>
            </a:r>
            <a:r>
              <a:rPr lang="en-US" sz="1500" b="1" dirty="0" smtClean="0"/>
              <a:t>}</a:t>
            </a:r>
          </a:p>
          <a:p>
            <a:pPr algn="ctr"/>
            <a:r>
              <a:rPr lang="en-US" sz="1500" dirty="0" smtClean="0"/>
              <a:t>{</a:t>
            </a:r>
            <a:r>
              <a:rPr lang="en-US" sz="1500" dirty="0" err="1" smtClean="0"/>
              <a:t>FirstName</a:t>
            </a:r>
            <a:r>
              <a:rPr lang="en-US" sz="1500" dirty="0" smtClean="0"/>
              <a:t>, </a:t>
            </a:r>
            <a:r>
              <a:rPr lang="en-US" sz="1500" dirty="0" err="1" smtClean="0"/>
              <a:t>HasSibling</a:t>
            </a:r>
            <a:r>
              <a:rPr lang="en-US" sz="1500" dirty="0" smtClean="0"/>
              <a:t>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71854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in the semantic 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main types of keys in the SW:</a:t>
            </a:r>
          </a:p>
          <a:p>
            <a:pPr lvl="1"/>
            <a:r>
              <a:rPr lang="en-US" b="1" dirty="0" smtClean="0">
                <a:solidFill>
                  <a:srgbClr val="800000"/>
                </a:solidFill>
              </a:rPr>
              <a:t>S-keys (conforming to OWL2)</a:t>
            </a:r>
          </a:p>
          <a:p>
            <a:pPr lvl="1"/>
            <a:r>
              <a:rPr lang="en-US" b="1" dirty="0">
                <a:solidFill>
                  <a:srgbClr val="31859C"/>
                </a:solidFill>
              </a:rPr>
              <a:t>SF-keys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8840-4B08-6347-9483-EB92BA080F87}" type="slidenum">
              <a:rPr lang="fr-FR" smtClean="0"/>
              <a:pPr/>
              <a:t>15</a:t>
            </a:fld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5175014"/>
              </p:ext>
            </p:extLst>
          </p:nvPr>
        </p:nvGraphicFramePr>
        <p:xfrm>
          <a:off x="1102943" y="2909858"/>
          <a:ext cx="6391671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3704"/>
                <a:gridCol w="1205388"/>
                <a:gridCol w="1237675"/>
                <a:gridCol w="1140814"/>
                <a:gridCol w="1173101"/>
                <a:gridCol w="109098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 err="1">
                          <a:effectLst/>
                        </a:rPr>
                        <a:t>FirstName</a:t>
                      </a:r>
                      <a:r>
                        <a:rPr lang="fr-FR" sz="1600" b="1" u="none" strike="noStrike" dirty="0">
                          <a:effectLst/>
                        </a:rPr>
                        <a:t> 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 err="1">
                          <a:effectLst/>
                        </a:rPr>
                        <a:t>LastName</a:t>
                      </a:r>
                      <a:r>
                        <a:rPr lang="fr-FR" sz="1600" b="1" u="none" strike="noStrike" dirty="0">
                          <a:effectLst/>
                        </a:rPr>
                        <a:t> 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effectLst/>
                        </a:rPr>
                        <a:t>SSN 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 err="1">
                          <a:effectLst/>
                        </a:rPr>
                        <a:t>StudiedIn</a:t>
                      </a:r>
                      <a:r>
                        <a:rPr lang="fr-FR" sz="1600" b="1" u="none" strike="noStrike" dirty="0">
                          <a:effectLst/>
                        </a:rPr>
                        <a:t> 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 err="1">
                          <a:effectLst/>
                        </a:rPr>
                        <a:t>HasSibling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>
                          <a:effectLst/>
                        </a:rPr>
                        <a:t>p1 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Marie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Brown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u="none" strike="noStrike" dirty="0">
                          <a:effectLst/>
                        </a:rPr>
                        <a:t>121558745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effectLst/>
                        </a:rPr>
                        <a:t>UCC, Yale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u="none" strike="noStrike" dirty="0">
                          <a:effectLst/>
                        </a:rPr>
                        <a:t>p2, p4 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1" u="none" strike="noStrike" dirty="0">
                          <a:effectLst/>
                        </a:rPr>
                        <a:t>p2 </a:t>
                      </a:r>
                      <a:endParaRPr lang="is-I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John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Brown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232351234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–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p1, p4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p4 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Marie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Roger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u="none" strike="noStrike" dirty="0">
                          <a:effectLst/>
                        </a:rPr>
                        <a:t>767960154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 smtClean="0">
                          <a:effectLst/>
                        </a:rPr>
                        <a:t>UCC, UCD 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–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p4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Marc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Brown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 smtClean="0">
                          <a:effectLst/>
                        </a:rPr>
                        <a:t>– </a:t>
                      </a:r>
                      <a:endParaRPr lang="fr-F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UCD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p1, p2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p5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Helen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Roger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u="none" strike="noStrike" dirty="0" smtClean="0">
                          <a:effectLst/>
                        </a:rPr>
                        <a:t>967960158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–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–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727083" y="5548044"/>
            <a:ext cx="2226616" cy="127727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800000"/>
                </a:solidFill>
              </a:rPr>
              <a:t>S-keys</a:t>
            </a:r>
          </a:p>
          <a:p>
            <a:pPr algn="ctr"/>
            <a:r>
              <a:rPr lang="en-US" sz="1500" dirty="0" smtClean="0"/>
              <a:t>{</a:t>
            </a:r>
            <a:r>
              <a:rPr lang="en-US" sz="1500" dirty="0" err="1" smtClean="0"/>
              <a:t>FirstName</a:t>
            </a:r>
            <a:r>
              <a:rPr lang="en-US" sz="1500" dirty="0" smtClean="0"/>
              <a:t>, </a:t>
            </a:r>
            <a:r>
              <a:rPr lang="en-US" sz="1500" dirty="0" err="1" smtClean="0"/>
              <a:t>LastName</a:t>
            </a:r>
            <a:r>
              <a:rPr lang="en-US" sz="1500" dirty="0" smtClean="0"/>
              <a:t>}</a:t>
            </a:r>
          </a:p>
          <a:p>
            <a:pPr algn="ctr"/>
            <a:r>
              <a:rPr lang="en-US" sz="1500" dirty="0" smtClean="0"/>
              <a:t>{SSN}</a:t>
            </a:r>
          </a:p>
          <a:p>
            <a:pPr algn="ctr"/>
            <a:r>
              <a:rPr lang="en-US" sz="1500" dirty="0" smtClean="0"/>
              <a:t>{</a:t>
            </a:r>
            <a:r>
              <a:rPr lang="en-US" sz="1500" dirty="0" err="1" smtClean="0"/>
              <a:t>LastName</a:t>
            </a:r>
            <a:r>
              <a:rPr lang="en-US" sz="1500" dirty="0" smtClean="0"/>
              <a:t>, </a:t>
            </a:r>
            <a:r>
              <a:rPr lang="en-US" sz="1500" dirty="0" err="1" smtClean="0"/>
              <a:t>StudiedIn</a:t>
            </a:r>
            <a:r>
              <a:rPr lang="en-US" sz="1500" dirty="0" smtClean="0"/>
              <a:t>}</a:t>
            </a:r>
          </a:p>
          <a:p>
            <a:pPr algn="ctr"/>
            <a:r>
              <a:rPr lang="en-US" sz="1500" dirty="0" smtClean="0"/>
              <a:t>{</a:t>
            </a:r>
            <a:r>
              <a:rPr lang="en-US" sz="1500" dirty="0" err="1" smtClean="0"/>
              <a:t>FirstName</a:t>
            </a:r>
            <a:r>
              <a:rPr lang="en-US" sz="1500" dirty="0" smtClean="0"/>
              <a:t>, </a:t>
            </a:r>
            <a:r>
              <a:rPr lang="en-US" sz="1500" dirty="0" err="1" smtClean="0"/>
              <a:t>HasSibling</a:t>
            </a:r>
            <a:r>
              <a:rPr lang="en-US" sz="1500" dirty="0" smtClean="0"/>
              <a:t>}</a:t>
            </a:r>
            <a:endParaRPr lang="en-US" sz="1500" dirty="0"/>
          </a:p>
        </p:txBody>
      </p:sp>
      <p:sp>
        <p:nvSpPr>
          <p:cNvPr id="7" name="ZoneTexte 6"/>
          <p:cNvSpPr txBox="1"/>
          <p:nvPr/>
        </p:nvSpPr>
        <p:spPr>
          <a:xfrm>
            <a:off x="3160286" y="5548044"/>
            <a:ext cx="2185214" cy="1277273"/>
          </a:xfrm>
          <a:prstGeom prst="rect">
            <a:avLst/>
          </a:prstGeom>
          <a:noFill/>
          <a:ln>
            <a:solidFill>
              <a:srgbClr val="31859C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31859C"/>
                </a:solidFill>
              </a:rPr>
              <a:t>SF-keys</a:t>
            </a:r>
          </a:p>
          <a:p>
            <a:pPr algn="ctr"/>
            <a:r>
              <a:rPr lang="en-US" sz="1500" dirty="0"/>
              <a:t>{</a:t>
            </a:r>
            <a:r>
              <a:rPr lang="en-US" sz="1500" dirty="0" err="1"/>
              <a:t>FirstName</a:t>
            </a:r>
            <a:r>
              <a:rPr lang="en-US" sz="1500" dirty="0"/>
              <a:t>, </a:t>
            </a:r>
            <a:r>
              <a:rPr lang="en-US" sz="1500" dirty="0" err="1"/>
              <a:t>LastName</a:t>
            </a:r>
            <a:r>
              <a:rPr lang="en-US" sz="1500" dirty="0"/>
              <a:t>}</a:t>
            </a:r>
          </a:p>
          <a:p>
            <a:pPr algn="ctr"/>
            <a:r>
              <a:rPr lang="en-US" sz="1500" dirty="0"/>
              <a:t>{SSN</a:t>
            </a:r>
            <a:r>
              <a:rPr lang="en-US" sz="1500" dirty="0" smtClean="0"/>
              <a:t>}</a:t>
            </a:r>
            <a:endParaRPr lang="en-US" sz="1500" dirty="0"/>
          </a:p>
          <a:p>
            <a:pPr algn="ctr"/>
            <a:r>
              <a:rPr lang="en-US" sz="1500" dirty="0" smtClean="0"/>
              <a:t>{</a:t>
            </a:r>
            <a:r>
              <a:rPr lang="en-US" sz="1500" dirty="0" err="1" smtClean="0"/>
              <a:t>StudiedIn</a:t>
            </a:r>
            <a:r>
              <a:rPr lang="en-US" sz="1500" dirty="0" smtClean="0"/>
              <a:t>}</a:t>
            </a:r>
          </a:p>
          <a:p>
            <a:pPr algn="ctr"/>
            <a:r>
              <a:rPr lang="en-US" sz="1500" dirty="0" smtClean="0"/>
              <a:t>{</a:t>
            </a:r>
            <a:r>
              <a:rPr lang="en-US" sz="1500" dirty="0" err="1" smtClean="0"/>
              <a:t>HasSibling</a:t>
            </a:r>
            <a:r>
              <a:rPr lang="en-US" sz="1500" dirty="0" smtClean="0"/>
              <a:t>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84785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in the semantic 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main types of keys in the SW:</a:t>
            </a:r>
          </a:p>
          <a:p>
            <a:pPr lvl="1"/>
            <a:r>
              <a:rPr lang="en-US" b="1" dirty="0" smtClean="0">
                <a:solidFill>
                  <a:srgbClr val="800000"/>
                </a:solidFill>
              </a:rPr>
              <a:t>S-keys (conforming to OWL2)</a:t>
            </a:r>
          </a:p>
          <a:p>
            <a:pPr lvl="1"/>
            <a:r>
              <a:rPr lang="en-US" b="1" dirty="0">
                <a:solidFill>
                  <a:srgbClr val="31859C"/>
                </a:solidFill>
              </a:rPr>
              <a:t>SF-keys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8840-4B08-6347-9483-EB92BA080F87}" type="slidenum">
              <a:rPr lang="fr-FR" smtClean="0"/>
              <a:pPr/>
              <a:t>16</a:t>
            </a:fld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5255211"/>
              </p:ext>
            </p:extLst>
          </p:nvPr>
        </p:nvGraphicFramePr>
        <p:xfrm>
          <a:off x="1102943" y="2909858"/>
          <a:ext cx="6391671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3704"/>
                <a:gridCol w="1205388"/>
                <a:gridCol w="1237675"/>
                <a:gridCol w="1140814"/>
                <a:gridCol w="1173101"/>
                <a:gridCol w="109098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 err="1">
                          <a:effectLst/>
                        </a:rPr>
                        <a:t>FirstName</a:t>
                      </a:r>
                      <a:r>
                        <a:rPr lang="fr-FR" sz="1600" b="1" u="none" strike="noStrike" dirty="0">
                          <a:effectLst/>
                        </a:rPr>
                        <a:t> 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 err="1">
                          <a:effectLst/>
                        </a:rPr>
                        <a:t>LastName</a:t>
                      </a:r>
                      <a:r>
                        <a:rPr lang="fr-FR" sz="1600" b="1" u="none" strike="noStrike" dirty="0">
                          <a:effectLst/>
                        </a:rPr>
                        <a:t> 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effectLst/>
                        </a:rPr>
                        <a:t>SSN 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 err="1">
                          <a:effectLst/>
                        </a:rPr>
                        <a:t>StudiedIn</a:t>
                      </a:r>
                      <a:r>
                        <a:rPr lang="fr-FR" sz="1600" b="1" u="none" strike="noStrike" dirty="0">
                          <a:effectLst/>
                        </a:rPr>
                        <a:t> 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 err="1">
                          <a:effectLst/>
                        </a:rPr>
                        <a:t>HasSibling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>
                          <a:effectLst/>
                        </a:rPr>
                        <a:t>p1 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Marie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Brown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u="none" strike="noStrike" dirty="0">
                          <a:effectLst/>
                        </a:rPr>
                        <a:t>121558745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effectLst/>
                        </a:rPr>
                        <a:t>UCC, Yale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u="none" strike="noStrike" dirty="0">
                          <a:effectLst/>
                        </a:rPr>
                        <a:t>p2, p4 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1" u="none" strike="noStrike" dirty="0">
                          <a:effectLst/>
                        </a:rPr>
                        <a:t>p2 </a:t>
                      </a:r>
                      <a:endParaRPr lang="is-I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John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Brown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232351234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–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p1, p4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p4 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Marie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Roger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u="none" strike="noStrike" dirty="0">
                          <a:effectLst/>
                        </a:rPr>
                        <a:t>767960154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 smtClean="0">
                          <a:effectLst/>
                        </a:rPr>
                        <a:t>UCC, UCD 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–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p4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Marc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Brown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 smtClean="0">
                          <a:effectLst/>
                        </a:rPr>
                        <a:t>– </a:t>
                      </a:r>
                      <a:endParaRPr lang="fr-F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UCD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p1, p2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p5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Helen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Roger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u="none" strike="noStrike" dirty="0" smtClean="0">
                          <a:effectLst/>
                        </a:rPr>
                        <a:t>967960158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–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–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727083" y="5548044"/>
            <a:ext cx="2226616" cy="127727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800000"/>
                </a:solidFill>
              </a:rPr>
              <a:t>S-keys</a:t>
            </a:r>
          </a:p>
          <a:p>
            <a:pPr algn="ctr"/>
            <a:r>
              <a:rPr lang="en-US" sz="1500" dirty="0" smtClean="0"/>
              <a:t>{</a:t>
            </a:r>
            <a:r>
              <a:rPr lang="en-US" sz="1500" dirty="0" err="1" smtClean="0"/>
              <a:t>FirstName</a:t>
            </a:r>
            <a:r>
              <a:rPr lang="en-US" sz="1500" dirty="0" smtClean="0"/>
              <a:t>, </a:t>
            </a:r>
            <a:r>
              <a:rPr lang="en-US" sz="1500" dirty="0" err="1" smtClean="0"/>
              <a:t>LastName</a:t>
            </a:r>
            <a:r>
              <a:rPr lang="en-US" sz="1500" dirty="0" smtClean="0"/>
              <a:t>}</a:t>
            </a:r>
          </a:p>
          <a:p>
            <a:pPr algn="ctr"/>
            <a:r>
              <a:rPr lang="en-US" sz="1500" dirty="0" smtClean="0"/>
              <a:t>{SSN}</a:t>
            </a:r>
          </a:p>
          <a:p>
            <a:pPr algn="ctr"/>
            <a:r>
              <a:rPr lang="en-US" sz="1500" dirty="0" smtClean="0"/>
              <a:t>{</a:t>
            </a:r>
            <a:r>
              <a:rPr lang="en-US" sz="1500" dirty="0" err="1" smtClean="0"/>
              <a:t>LastName</a:t>
            </a:r>
            <a:r>
              <a:rPr lang="en-US" sz="1500" dirty="0" smtClean="0"/>
              <a:t>, </a:t>
            </a:r>
            <a:r>
              <a:rPr lang="en-US" sz="1500" dirty="0" err="1" smtClean="0"/>
              <a:t>StudiedIn</a:t>
            </a:r>
            <a:r>
              <a:rPr lang="en-US" sz="1500" dirty="0" smtClean="0"/>
              <a:t>}</a:t>
            </a:r>
          </a:p>
          <a:p>
            <a:pPr algn="ctr"/>
            <a:r>
              <a:rPr lang="en-US" sz="1500" dirty="0" smtClean="0"/>
              <a:t>{</a:t>
            </a:r>
            <a:r>
              <a:rPr lang="en-US" sz="1500" dirty="0" err="1" smtClean="0"/>
              <a:t>FirstName</a:t>
            </a:r>
            <a:r>
              <a:rPr lang="en-US" sz="1500" dirty="0" smtClean="0"/>
              <a:t>, </a:t>
            </a:r>
            <a:r>
              <a:rPr lang="en-US" sz="1500" dirty="0" err="1" smtClean="0"/>
              <a:t>HasSibling</a:t>
            </a:r>
            <a:r>
              <a:rPr lang="en-US" sz="1500" dirty="0" smtClean="0"/>
              <a:t>}</a:t>
            </a:r>
            <a:endParaRPr lang="en-US" sz="1500" dirty="0"/>
          </a:p>
        </p:txBody>
      </p:sp>
      <p:sp>
        <p:nvSpPr>
          <p:cNvPr id="7" name="ZoneTexte 6"/>
          <p:cNvSpPr txBox="1"/>
          <p:nvPr/>
        </p:nvSpPr>
        <p:spPr>
          <a:xfrm>
            <a:off x="3160286" y="5548044"/>
            <a:ext cx="2185214" cy="1277273"/>
          </a:xfrm>
          <a:prstGeom prst="rect">
            <a:avLst/>
          </a:prstGeom>
          <a:noFill/>
          <a:ln>
            <a:solidFill>
              <a:srgbClr val="31859C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31859C"/>
                </a:solidFill>
              </a:rPr>
              <a:t>SF-keys</a:t>
            </a:r>
          </a:p>
          <a:p>
            <a:pPr algn="ctr"/>
            <a:r>
              <a:rPr lang="en-US" sz="1500" dirty="0"/>
              <a:t>{</a:t>
            </a:r>
            <a:r>
              <a:rPr lang="en-US" sz="1500" dirty="0" err="1"/>
              <a:t>FirstName</a:t>
            </a:r>
            <a:r>
              <a:rPr lang="en-US" sz="1500" dirty="0"/>
              <a:t>, </a:t>
            </a:r>
            <a:r>
              <a:rPr lang="en-US" sz="1500" dirty="0" err="1"/>
              <a:t>LastName</a:t>
            </a:r>
            <a:r>
              <a:rPr lang="en-US" sz="1500" dirty="0"/>
              <a:t>}</a:t>
            </a:r>
          </a:p>
          <a:p>
            <a:pPr algn="ctr"/>
            <a:r>
              <a:rPr lang="en-US" sz="1500" dirty="0"/>
              <a:t>{SSN</a:t>
            </a:r>
            <a:r>
              <a:rPr lang="en-US" sz="1500" dirty="0" smtClean="0"/>
              <a:t>}</a:t>
            </a:r>
            <a:endParaRPr lang="en-US" sz="1500" dirty="0"/>
          </a:p>
          <a:p>
            <a:pPr algn="ctr"/>
            <a:r>
              <a:rPr lang="en-US" sz="1500" b="1" dirty="0" smtClean="0"/>
              <a:t>{</a:t>
            </a:r>
            <a:r>
              <a:rPr lang="en-US" sz="1500" b="1" dirty="0" err="1" smtClean="0"/>
              <a:t>StudiedIn</a:t>
            </a:r>
            <a:r>
              <a:rPr lang="en-US" sz="1500" b="1" dirty="0" smtClean="0"/>
              <a:t>}</a:t>
            </a:r>
          </a:p>
          <a:p>
            <a:pPr algn="ctr"/>
            <a:r>
              <a:rPr lang="en-US" sz="1500" dirty="0" smtClean="0"/>
              <a:t>{</a:t>
            </a:r>
            <a:r>
              <a:rPr lang="en-US" sz="1500" dirty="0" err="1" smtClean="0"/>
              <a:t>HasSibling</a:t>
            </a:r>
            <a:r>
              <a:rPr lang="en-US" sz="1500" dirty="0" smtClean="0"/>
              <a:t>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03067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in the semantic 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main types of keys in the SW:</a:t>
            </a:r>
          </a:p>
          <a:p>
            <a:pPr lvl="1"/>
            <a:r>
              <a:rPr lang="en-US" b="1" dirty="0" smtClean="0">
                <a:solidFill>
                  <a:srgbClr val="800000"/>
                </a:solidFill>
              </a:rPr>
              <a:t>S-keys (conforming to OWL2)</a:t>
            </a:r>
          </a:p>
          <a:p>
            <a:pPr lvl="1"/>
            <a:r>
              <a:rPr lang="en-US" b="1" dirty="0">
                <a:solidFill>
                  <a:srgbClr val="31859C"/>
                </a:solidFill>
              </a:rPr>
              <a:t>SF-keys</a:t>
            </a:r>
          </a:p>
          <a:p>
            <a:pPr lvl="1"/>
            <a:r>
              <a:rPr lang="en-US" b="1" dirty="0" smtClean="0">
                <a:solidFill>
                  <a:srgbClr val="B86457"/>
                </a:solidFill>
              </a:rPr>
              <a:t>F-keys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8840-4B08-6347-9483-EB92BA080F87}" type="slidenum">
              <a:rPr lang="fr-FR" smtClean="0"/>
              <a:pPr/>
              <a:t>17</a:t>
            </a:fld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5175014"/>
              </p:ext>
            </p:extLst>
          </p:nvPr>
        </p:nvGraphicFramePr>
        <p:xfrm>
          <a:off x="1102943" y="2909858"/>
          <a:ext cx="6391671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3704"/>
                <a:gridCol w="1205388"/>
                <a:gridCol w="1237675"/>
                <a:gridCol w="1140814"/>
                <a:gridCol w="1173101"/>
                <a:gridCol w="109098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 err="1">
                          <a:effectLst/>
                        </a:rPr>
                        <a:t>FirstName</a:t>
                      </a:r>
                      <a:r>
                        <a:rPr lang="fr-FR" sz="1600" b="1" u="none" strike="noStrike" dirty="0">
                          <a:effectLst/>
                        </a:rPr>
                        <a:t> 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 err="1">
                          <a:effectLst/>
                        </a:rPr>
                        <a:t>LastName</a:t>
                      </a:r>
                      <a:r>
                        <a:rPr lang="fr-FR" sz="1600" b="1" u="none" strike="noStrike" dirty="0">
                          <a:effectLst/>
                        </a:rPr>
                        <a:t> 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effectLst/>
                        </a:rPr>
                        <a:t>SSN 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 err="1">
                          <a:effectLst/>
                        </a:rPr>
                        <a:t>StudiedIn</a:t>
                      </a:r>
                      <a:r>
                        <a:rPr lang="fr-FR" sz="1600" b="1" u="none" strike="noStrike" dirty="0">
                          <a:effectLst/>
                        </a:rPr>
                        <a:t> 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 err="1">
                          <a:effectLst/>
                        </a:rPr>
                        <a:t>HasSibling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>
                          <a:effectLst/>
                        </a:rPr>
                        <a:t>p1 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Marie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Brown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u="none" strike="noStrike" dirty="0">
                          <a:effectLst/>
                        </a:rPr>
                        <a:t>121558745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effectLst/>
                        </a:rPr>
                        <a:t>UCC, Yale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u="none" strike="noStrike" dirty="0">
                          <a:effectLst/>
                        </a:rPr>
                        <a:t>p2, p4 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1" u="none" strike="noStrike" dirty="0">
                          <a:effectLst/>
                        </a:rPr>
                        <a:t>p2 </a:t>
                      </a:r>
                      <a:endParaRPr lang="is-I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John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Brown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232351234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–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p1, p4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p4 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Marie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Roger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u="none" strike="noStrike" dirty="0">
                          <a:effectLst/>
                        </a:rPr>
                        <a:t>767960154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 smtClean="0">
                          <a:effectLst/>
                        </a:rPr>
                        <a:t>UCC, UCD 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–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p4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Marc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Brown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 smtClean="0">
                          <a:effectLst/>
                        </a:rPr>
                        <a:t>– </a:t>
                      </a:r>
                      <a:endParaRPr lang="fr-F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UCD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p1, p2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p5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Helen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Roger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u="none" strike="noStrike" dirty="0" smtClean="0">
                          <a:effectLst/>
                        </a:rPr>
                        <a:t>967960158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–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–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727083" y="5548044"/>
            <a:ext cx="2226616" cy="127727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800000"/>
                </a:solidFill>
              </a:rPr>
              <a:t>S-keys</a:t>
            </a:r>
          </a:p>
          <a:p>
            <a:pPr algn="ctr"/>
            <a:r>
              <a:rPr lang="en-US" sz="1500" dirty="0" smtClean="0"/>
              <a:t>{</a:t>
            </a:r>
            <a:r>
              <a:rPr lang="en-US" sz="1500" dirty="0" err="1" smtClean="0"/>
              <a:t>FirstName</a:t>
            </a:r>
            <a:r>
              <a:rPr lang="en-US" sz="1500" dirty="0" smtClean="0"/>
              <a:t>, </a:t>
            </a:r>
            <a:r>
              <a:rPr lang="en-US" sz="1500" dirty="0" err="1" smtClean="0"/>
              <a:t>LastName</a:t>
            </a:r>
            <a:r>
              <a:rPr lang="en-US" sz="1500" dirty="0" smtClean="0"/>
              <a:t>}</a:t>
            </a:r>
          </a:p>
          <a:p>
            <a:pPr algn="ctr"/>
            <a:r>
              <a:rPr lang="en-US" sz="1500" dirty="0" smtClean="0"/>
              <a:t>{SSN}</a:t>
            </a:r>
          </a:p>
          <a:p>
            <a:pPr algn="ctr"/>
            <a:r>
              <a:rPr lang="en-US" sz="1500" dirty="0" smtClean="0"/>
              <a:t>{</a:t>
            </a:r>
            <a:r>
              <a:rPr lang="en-US" sz="1500" dirty="0" err="1" smtClean="0"/>
              <a:t>LastName</a:t>
            </a:r>
            <a:r>
              <a:rPr lang="en-US" sz="1500" dirty="0" smtClean="0"/>
              <a:t>, </a:t>
            </a:r>
            <a:r>
              <a:rPr lang="en-US" sz="1500" dirty="0" err="1" smtClean="0"/>
              <a:t>StudiedIn</a:t>
            </a:r>
            <a:r>
              <a:rPr lang="en-US" sz="1500" dirty="0" smtClean="0"/>
              <a:t>}</a:t>
            </a:r>
          </a:p>
          <a:p>
            <a:pPr algn="ctr"/>
            <a:r>
              <a:rPr lang="en-US" sz="1500" dirty="0" smtClean="0"/>
              <a:t>{</a:t>
            </a:r>
            <a:r>
              <a:rPr lang="en-US" sz="1500" dirty="0" err="1" smtClean="0"/>
              <a:t>FirstName</a:t>
            </a:r>
            <a:r>
              <a:rPr lang="en-US" sz="1500" dirty="0" smtClean="0"/>
              <a:t>, </a:t>
            </a:r>
            <a:r>
              <a:rPr lang="en-US" sz="1500" dirty="0" err="1" smtClean="0"/>
              <a:t>HasSibling</a:t>
            </a:r>
            <a:r>
              <a:rPr lang="en-US" sz="1500" dirty="0" smtClean="0"/>
              <a:t>}</a:t>
            </a:r>
            <a:endParaRPr lang="en-US" sz="1500" dirty="0"/>
          </a:p>
        </p:txBody>
      </p:sp>
      <p:sp>
        <p:nvSpPr>
          <p:cNvPr id="7" name="ZoneTexte 6"/>
          <p:cNvSpPr txBox="1"/>
          <p:nvPr/>
        </p:nvSpPr>
        <p:spPr>
          <a:xfrm>
            <a:off x="3160286" y="5548044"/>
            <a:ext cx="2185214" cy="1277273"/>
          </a:xfrm>
          <a:prstGeom prst="rect">
            <a:avLst/>
          </a:prstGeom>
          <a:noFill/>
          <a:ln>
            <a:solidFill>
              <a:srgbClr val="31859C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31859C"/>
                </a:solidFill>
              </a:rPr>
              <a:t>SF-keys</a:t>
            </a:r>
          </a:p>
          <a:p>
            <a:pPr algn="ctr"/>
            <a:r>
              <a:rPr lang="en-US" sz="1500" dirty="0"/>
              <a:t>{</a:t>
            </a:r>
            <a:r>
              <a:rPr lang="en-US" sz="1500" dirty="0" err="1"/>
              <a:t>FirstName</a:t>
            </a:r>
            <a:r>
              <a:rPr lang="en-US" sz="1500" dirty="0"/>
              <a:t>, </a:t>
            </a:r>
            <a:r>
              <a:rPr lang="en-US" sz="1500" dirty="0" err="1"/>
              <a:t>LastName</a:t>
            </a:r>
            <a:r>
              <a:rPr lang="en-US" sz="1500" dirty="0"/>
              <a:t>}</a:t>
            </a:r>
          </a:p>
          <a:p>
            <a:pPr algn="ctr"/>
            <a:r>
              <a:rPr lang="en-US" sz="1500" dirty="0"/>
              <a:t>{SSN</a:t>
            </a:r>
            <a:r>
              <a:rPr lang="en-US" sz="1500" dirty="0" smtClean="0"/>
              <a:t>}</a:t>
            </a:r>
            <a:endParaRPr lang="en-US" sz="1500" dirty="0"/>
          </a:p>
          <a:p>
            <a:pPr algn="ctr"/>
            <a:r>
              <a:rPr lang="en-US" sz="1500" dirty="0" smtClean="0"/>
              <a:t>{</a:t>
            </a:r>
            <a:r>
              <a:rPr lang="en-US" sz="1500" dirty="0" err="1" smtClean="0"/>
              <a:t>StudiedIn</a:t>
            </a:r>
            <a:r>
              <a:rPr lang="en-US" sz="1500" dirty="0" smtClean="0"/>
              <a:t>}</a:t>
            </a:r>
          </a:p>
          <a:p>
            <a:pPr algn="ctr"/>
            <a:r>
              <a:rPr lang="en-US" sz="1500" dirty="0" smtClean="0"/>
              <a:t>{</a:t>
            </a:r>
            <a:r>
              <a:rPr lang="en-US" sz="1500" dirty="0" err="1" smtClean="0"/>
              <a:t>HasSibling</a:t>
            </a:r>
            <a:r>
              <a:rPr lang="en-US" sz="1500" dirty="0" smtClean="0"/>
              <a:t>}</a:t>
            </a:r>
            <a:endParaRPr lang="en-US" sz="1500" dirty="0"/>
          </a:p>
        </p:txBody>
      </p:sp>
      <p:sp>
        <p:nvSpPr>
          <p:cNvPr id="8" name="ZoneTexte 7"/>
          <p:cNvSpPr txBox="1"/>
          <p:nvPr/>
        </p:nvSpPr>
        <p:spPr>
          <a:xfrm>
            <a:off x="5600598" y="5548044"/>
            <a:ext cx="2185214" cy="1277273"/>
          </a:xfrm>
          <a:prstGeom prst="rect">
            <a:avLst/>
          </a:prstGeom>
          <a:noFill/>
          <a:ln>
            <a:solidFill>
              <a:srgbClr val="B86457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B86457"/>
                </a:solidFill>
              </a:rPr>
              <a:t>F-keys</a:t>
            </a:r>
          </a:p>
          <a:p>
            <a:pPr algn="ctr"/>
            <a:r>
              <a:rPr lang="en-US" sz="1500" dirty="0" smtClean="0"/>
              <a:t>{</a:t>
            </a:r>
            <a:r>
              <a:rPr lang="en-US" sz="1500" dirty="0" err="1"/>
              <a:t>FirstName</a:t>
            </a:r>
            <a:r>
              <a:rPr lang="en-US" sz="1500" dirty="0"/>
              <a:t>, </a:t>
            </a:r>
            <a:r>
              <a:rPr lang="en-US" sz="1500" dirty="0" err="1"/>
              <a:t>LastName</a:t>
            </a:r>
            <a:r>
              <a:rPr lang="en-US" sz="1500" dirty="0"/>
              <a:t>}</a:t>
            </a:r>
          </a:p>
          <a:p>
            <a:pPr algn="ctr"/>
            <a:r>
              <a:rPr lang="en-US" sz="1500" dirty="0"/>
              <a:t>{SSN</a:t>
            </a:r>
            <a:r>
              <a:rPr lang="en-US" sz="1500" dirty="0" smtClean="0"/>
              <a:t>}</a:t>
            </a:r>
          </a:p>
          <a:p>
            <a:pPr algn="ctr"/>
            <a:r>
              <a:rPr lang="en-US" sz="1500" dirty="0" smtClean="0"/>
              <a:t>{</a:t>
            </a:r>
            <a:r>
              <a:rPr lang="en-US" sz="1500" dirty="0" err="1" smtClean="0"/>
              <a:t>LastName,StudiedIn</a:t>
            </a:r>
            <a:r>
              <a:rPr lang="en-US" sz="1500" dirty="0" smtClean="0"/>
              <a:t>}</a:t>
            </a:r>
          </a:p>
          <a:p>
            <a:pPr algn="ctr"/>
            <a:r>
              <a:rPr lang="en-US" sz="1500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084785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in the semantic 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main types of keys in the SW:</a:t>
            </a:r>
          </a:p>
          <a:p>
            <a:pPr lvl="1"/>
            <a:r>
              <a:rPr lang="en-US" b="1" dirty="0" smtClean="0">
                <a:solidFill>
                  <a:srgbClr val="800000"/>
                </a:solidFill>
              </a:rPr>
              <a:t>S-keys (conforming to OWL2)</a:t>
            </a:r>
          </a:p>
          <a:p>
            <a:pPr lvl="1"/>
            <a:r>
              <a:rPr lang="en-US" b="1" dirty="0">
                <a:solidFill>
                  <a:srgbClr val="31859C"/>
                </a:solidFill>
              </a:rPr>
              <a:t>SF-keys</a:t>
            </a:r>
          </a:p>
          <a:p>
            <a:pPr lvl="1"/>
            <a:r>
              <a:rPr lang="en-US" b="1" dirty="0" smtClean="0">
                <a:solidFill>
                  <a:srgbClr val="B86457"/>
                </a:solidFill>
              </a:rPr>
              <a:t>F-keys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8840-4B08-6347-9483-EB92BA080F87}" type="slidenum">
              <a:rPr lang="fr-FR" smtClean="0"/>
              <a:pPr/>
              <a:t>18</a:t>
            </a:fld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629629"/>
              </p:ext>
            </p:extLst>
          </p:nvPr>
        </p:nvGraphicFramePr>
        <p:xfrm>
          <a:off x="1102943" y="2909858"/>
          <a:ext cx="6391671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3704"/>
                <a:gridCol w="1205388"/>
                <a:gridCol w="1237675"/>
                <a:gridCol w="1140814"/>
                <a:gridCol w="1173101"/>
                <a:gridCol w="109098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 err="1">
                          <a:effectLst/>
                        </a:rPr>
                        <a:t>FirstName</a:t>
                      </a:r>
                      <a:r>
                        <a:rPr lang="fr-FR" sz="1600" b="1" u="none" strike="noStrike" dirty="0">
                          <a:effectLst/>
                        </a:rPr>
                        <a:t> 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 err="1">
                          <a:effectLst/>
                        </a:rPr>
                        <a:t>LastName</a:t>
                      </a:r>
                      <a:r>
                        <a:rPr lang="fr-FR" sz="1600" b="1" u="none" strike="noStrike" dirty="0">
                          <a:effectLst/>
                        </a:rPr>
                        <a:t> 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effectLst/>
                        </a:rPr>
                        <a:t>SSN 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 err="1">
                          <a:effectLst/>
                        </a:rPr>
                        <a:t>StudiedIn</a:t>
                      </a:r>
                      <a:r>
                        <a:rPr lang="fr-FR" sz="1600" b="1" u="none" strike="noStrike" dirty="0">
                          <a:effectLst/>
                        </a:rPr>
                        <a:t> 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 err="1">
                          <a:effectLst/>
                        </a:rPr>
                        <a:t>HasSibling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>
                          <a:effectLst/>
                        </a:rPr>
                        <a:t>p1 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Marie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Brown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u="none" strike="noStrike" dirty="0">
                          <a:effectLst/>
                        </a:rPr>
                        <a:t>121558745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effectLst/>
                        </a:rPr>
                        <a:t>UCC, Yale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u="none" strike="noStrike" dirty="0">
                          <a:effectLst/>
                        </a:rPr>
                        <a:t>p2, p4 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1" u="none" strike="noStrike" dirty="0">
                          <a:effectLst/>
                        </a:rPr>
                        <a:t>p2 </a:t>
                      </a:r>
                      <a:endParaRPr lang="is-I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John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Brown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232351234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–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p1, p4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p4 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Marie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Roger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u="none" strike="noStrike" dirty="0">
                          <a:effectLst/>
                        </a:rPr>
                        <a:t>767960154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 smtClean="0">
                          <a:effectLst/>
                        </a:rPr>
                        <a:t>UCC, UCD 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–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p4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Marc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Brown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 smtClean="0">
                          <a:effectLst/>
                        </a:rPr>
                        <a:t>– </a:t>
                      </a:r>
                      <a:endParaRPr lang="fr-F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UCD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p1, p2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p5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Helen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Roger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u="none" strike="noStrike" dirty="0" smtClean="0">
                          <a:effectLst/>
                        </a:rPr>
                        <a:t>967960158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–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–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727083" y="5548044"/>
            <a:ext cx="2226616" cy="127727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800000"/>
                </a:solidFill>
              </a:rPr>
              <a:t>S-keys</a:t>
            </a:r>
          </a:p>
          <a:p>
            <a:pPr algn="ctr"/>
            <a:r>
              <a:rPr lang="en-US" sz="1500" dirty="0" smtClean="0"/>
              <a:t>{</a:t>
            </a:r>
            <a:r>
              <a:rPr lang="en-US" sz="1500" dirty="0" err="1" smtClean="0"/>
              <a:t>FirstName</a:t>
            </a:r>
            <a:r>
              <a:rPr lang="en-US" sz="1500" dirty="0" smtClean="0"/>
              <a:t>, </a:t>
            </a:r>
            <a:r>
              <a:rPr lang="en-US" sz="1500" dirty="0" err="1" smtClean="0"/>
              <a:t>LastName</a:t>
            </a:r>
            <a:r>
              <a:rPr lang="en-US" sz="1500" dirty="0" smtClean="0"/>
              <a:t>}</a:t>
            </a:r>
          </a:p>
          <a:p>
            <a:pPr algn="ctr"/>
            <a:r>
              <a:rPr lang="en-US" sz="1500" dirty="0" smtClean="0"/>
              <a:t>{SSN}</a:t>
            </a:r>
          </a:p>
          <a:p>
            <a:pPr algn="ctr"/>
            <a:r>
              <a:rPr lang="en-US" sz="1500" dirty="0" smtClean="0"/>
              <a:t>{</a:t>
            </a:r>
            <a:r>
              <a:rPr lang="en-US" sz="1500" dirty="0" err="1" smtClean="0"/>
              <a:t>LastName</a:t>
            </a:r>
            <a:r>
              <a:rPr lang="en-US" sz="1500" dirty="0" smtClean="0"/>
              <a:t>, </a:t>
            </a:r>
            <a:r>
              <a:rPr lang="en-US" sz="1500" dirty="0" err="1" smtClean="0"/>
              <a:t>StudiedIn</a:t>
            </a:r>
            <a:r>
              <a:rPr lang="en-US" sz="1500" dirty="0" smtClean="0"/>
              <a:t>}</a:t>
            </a:r>
          </a:p>
          <a:p>
            <a:pPr algn="ctr"/>
            <a:r>
              <a:rPr lang="en-US" sz="1500" dirty="0" smtClean="0"/>
              <a:t>{</a:t>
            </a:r>
            <a:r>
              <a:rPr lang="en-US" sz="1500" dirty="0" err="1" smtClean="0"/>
              <a:t>FirstName</a:t>
            </a:r>
            <a:r>
              <a:rPr lang="en-US" sz="1500" dirty="0" smtClean="0"/>
              <a:t>, </a:t>
            </a:r>
            <a:r>
              <a:rPr lang="en-US" sz="1500" dirty="0" err="1" smtClean="0"/>
              <a:t>HasSibling</a:t>
            </a:r>
            <a:r>
              <a:rPr lang="en-US" sz="1500" dirty="0" smtClean="0"/>
              <a:t>}</a:t>
            </a:r>
            <a:endParaRPr lang="en-US" sz="1500" dirty="0"/>
          </a:p>
        </p:txBody>
      </p:sp>
      <p:sp>
        <p:nvSpPr>
          <p:cNvPr id="7" name="ZoneTexte 6"/>
          <p:cNvSpPr txBox="1"/>
          <p:nvPr/>
        </p:nvSpPr>
        <p:spPr>
          <a:xfrm>
            <a:off x="3160286" y="5548044"/>
            <a:ext cx="2185214" cy="1277273"/>
          </a:xfrm>
          <a:prstGeom prst="rect">
            <a:avLst/>
          </a:prstGeom>
          <a:noFill/>
          <a:ln>
            <a:solidFill>
              <a:srgbClr val="31859C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31859C"/>
                </a:solidFill>
              </a:rPr>
              <a:t>SF-keys</a:t>
            </a:r>
          </a:p>
          <a:p>
            <a:pPr algn="ctr"/>
            <a:r>
              <a:rPr lang="en-US" sz="1500" dirty="0"/>
              <a:t>{</a:t>
            </a:r>
            <a:r>
              <a:rPr lang="en-US" sz="1500" dirty="0" err="1"/>
              <a:t>FirstName</a:t>
            </a:r>
            <a:r>
              <a:rPr lang="en-US" sz="1500" dirty="0"/>
              <a:t>, </a:t>
            </a:r>
            <a:r>
              <a:rPr lang="en-US" sz="1500" dirty="0" err="1"/>
              <a:t>LastName</a:t>
            </a:r>
            <a:r>
              <a:rPr lang="en-US" sz="1500" dirty="0"/>
              <a:t>}</a:t>
            </a:r>
          </a:p>
          <a:p>
            <a:pPr algn="ctr"/>
            <a:r>
              <a:rPr lang="en-US" sz="1500" dirty="0"/>
              <a:t>{SSN</a:t>
            </a:r>
            <a:r>
              <a:rPr lang="en-US" sz="1500" dirty="0" smtClean="0"/>
              <a:t>}</a:t>
            </a:r>
            <a:endParaRPr lang="en-US" sz="1500" dirty="0"/>
          </a:p>
          <a:p>
            <a:pPr algn="ctr"/>
            <a:r>
              <a:rPr lang="en-US" sz="1500" dirty="0" smtClean="0"/>
              <a:t>{</a:t>
            </a:r>
            <a:r>
              <a:rPr lang="en-US" sz="1500" dirty="0" err="1" smtClean="0"/>
              <a:t>StudiedIn</a:t>
            </a:r>
            <a:r>
              <a:rPr lang="en-US" sz="1500" dirty="0" smtClean="0"/>
              <a:t>}</a:t>
            </a:r>
          </a:p>
          <a:p>
            <a:pPr algn="ctr"/>
            <a:r>
              <a:rPr lang="en-US" sz="1500" dirty="0" smtClean="0"/>
              <a:t>{</a:t>
            </a:r>
            <a:r>
              <a:rPr lang="en-US" sz="1500" dirty="0" err="1" smtClean="0"/>
              <a:t>HasSibling</a:t>
            </a:r>
            <a:r>
              <a:rPr lang="en-US" sz="1500" dirty="0" smtClean="0"/>
              <a:t>}</a:t>
            </a:r>
            <a:endParaRPr lang="en-US" sz="1500" dirty="0"/>
          </a:p>
        </p:txBody>
      </p:sp>
      <p:sp>
        <p:nvSpPr>
          <p:cNvPr id="8" name="ZoneTexte 7"/>
          <p:cNvSpPr txBox="1"/>
          <p:nvPr/>
        </p:nvSpPr>
        <p:spPr>
          <a:xfrm>
            <a:off x="5600598" y="5548044"/>
            <a:ext cx="2185214" cy="1277273"/>
          </a:xfrm>
          <a:prstGeom prst="rect">
            <a:avLst/>
          </a:prstGeom>
          <a:noFill/>
          <a:ln>
            <a:solidFill>
              <a:srgbClr val="B86457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B86457"/>
                </a:solidFill>
              </a:rPr>
              <a:t>F-keys</a:t>
            </a:r>
          </a:p>
          <a:p>
            <a:pPr algn="ctr"/>
            <a:r>
              <a:rPr lang="en-US" sz="1500" dirty="0" smtClean="0"/>
              <a:t>{</a:t>
            </a:r>
            <a:r>
              <a:rPr lang="en-US" sz="1500" dirty="0" err="1"/>
              <a:t>FirstName</a:t>
            </a:r>
            <a:r>
              <a:rPr lang="en-US" sz="1500" dirty="0"/>
              <a:t>, </a:t>
            </a:r>
            <a:r>
              <a:rPr lang="en-US" sz="1500" dirty="0" err="1"/>
              <a:t>LastName</a:t>
            </a:r>
            <a:r>
              <a:rPr lang="en-US" sz="1500" dirty="0"/>
              <a:t>}</a:t>
            </a:r>
          </a:p>
          <a:p>
            <a:pPr algn="ctr"/>
            <a:r>
              <a:rPr lang="en-US" sz="1500" b="1" dirty="0"/>
              <a:t>{SSN</a:t>
            </a:r>
            <a:r>
              <a:rPr lang="en-US" sz="1500" b="1" dirty="0" smtClean="0"/>
              <a:t>}</a:t>
            </a:r>
          </a:p>
          <a:p>
            <a:pPr algn="ctr"/>
            <a:r>
              <a:rPr lang="en-US" sz="1500" dirty="0" smtClean="0"/>
              <a:t>{</a:t>
            </a:r>
            <a:r>
              <a:rPr lang="en-US" sz="1500" dirty="0" err="1" smtClean="0"/>
              <a:t>LastName,StudiedIn</a:t>
            </a:r>
            <a:r>
              <a:rPr lang="en-US" sz="1500" dirty="0" smtClean="0"/>
              <a:t>}</a:t>
            </a:r>
          </a:p>
          <a:p>
            <a:pPr algn="ctr"/>
            <a:r>
              <a:rPr lang="el-GR" sz="1500" dirty="0" smtClean="0"/>
              <a:t>...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845328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in the semantic 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main types of keys in the SW:</a:t>
            </a:r>
          </a:p>
          <a:p>
            <a:pPr lvl="1"/>
            <a:r>
              <a:rPr lang="en-US" b="1" dirty="0" smtClean="0">
                <a:solidFill>
                  <a:srgbClr val="800000"/>
                </a:solidFill>
              </a:rPr>
              <a:t>S-keys (conforming to OWL2)</a:t>
            </a:r>
          </a:p>
          <a:p>
            <a:pPr lvl="1"/>
            <a:r>
              <a:rPr lang="en-US" b="1" dirty="0">
                <a:solidFill>
                  <a:srgbClr val="31859C"/>
                </a:solidFill>
              </a:rPr>
              <a:t>SF-keys</a:t>
            </a:r>
          </a:p>
          <a:p>
            <a:pPr lvl="1"/>
            <a:r>
              <a:rPr lang="en-US" b="1" dirty="0" smtClean="0">
                <a:solidFill>
                  <a:srgbClr val="B86457"/>
                </a:solidFill>
              </a:rPr>
              <a:t>F-keys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8840-4B08-6347-9483-EB92BA080F87}" type="slidenum">
              <a:rPr lang="fr-FR" smtClean="0"/>
              <a:pPr/>
              <a:t>19</a:t>
            </a:fld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6515034"/>
              </p:ext>
            </p:extLst>
          </p:nvPr>
        </p:nvGraphicFramePr>
        <p:xfrm>
          <a:off x="1102943" y="2909858"/>
          <a:ext cx="6391671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3704"/>
                <a:gridCol w="1205388"/>
                <a:gridCol w="1237675"/>
                <a:gridCol w="1140814"/>
                <a:gridCol w="1173101"/>
                <a:gridCol w="109098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 err="1">
                          <a:effectLst/>
                        </a:rPr>
                        <a:t>FirstName</a:t>
                      </a:r>
                      <a:r>
                        <a:rPr lang="fr-FR" sz="1600" b="1" u="none" strike="noStrike" dirty="0">
                          <a:effectLst/>
                        </a:rPr>
                        <a:t> 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 err="1">
                          <a:effectLst/>
                        </a:rPr>
                        <a:t>LastName</a:t>
                      </a:r>
                      <a:r>
                        <a:rPr lang="fr-FR" sz="1600" b="1" u="none" strike="noStrike" dirty="0">
                          <a:effectLst/>
                        </a:rPr>
                        <a:t> 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effectLst/>
                        </a:rPr>
                        <a:t>SSN 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 err="1">
                          <a:effectLst/>
                        </a:rPr>
                        <a:t>StudiedIn</a:t>
                      </a:r>
                      <a:r>
                        <a:rPr lang="fr-FR" sz="1600" b="1" u="none" strike="noStrike" dirty="0">
                          <a:effectLst/>
                        </a:rPr>
                        <a:t> 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 err="1">
                          <a:effectLst/>
                        </a:rPr>
                        <a:t>HasSibling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1" u="none" strike="noStrike" dirty="0">
                          <a:effectLst/>
                        </a:rPr>
                        <a:t>p1 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Marie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Brown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u="none" strike="noStrike" dirty="0">
                          <a:effectLst/>
                        </a:rPr>
                        <a:t>121558745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u="none" strike="noStrike" dirty="0">
                          <a:effectLst/>
                        </a:rPr>
                        <a:t>UCC, Yale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u="none" strike="noStrike" dirty="0">
                          <a:effectLst/>
                        </a:rPr>
                        <a:t>p2, p4 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1" u="none" strike="noStrike" dirty="0">
                          <a:effectLst/>
                        </a:rPr>
                        <a:t>p2 </a:t>
                      </a:r>
                      <a:endParaRPr lang="is-I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John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Brown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>
                          <a:effectLst/>
                        </a:rPr>
                        <a:t>232351234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–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p1, p4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p4 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Marie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Roger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u="none" strike="noStrike" dirty="0">
                          <a:effectLst/>
                        </a:rPr>
                        <a:t>767960154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 smtClean="0">
                          <a:effectLst/>
                        </a:rPr>
                        <a:t>UCC, UCD 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–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p4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Marc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Brown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 smtClean="0">
                          <a:effectLst/>
                        </a:rPr>
                        <a:t>– </a:t>
                      </a:r>
                      <a:endParaRPr lang="fr-F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 smtClean="0">
                          <a:effectLst/>
                        </a:rPr>
                        <a:t>UCD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p1, p2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effectLst/>
                        </a:rPr>
                        <a:t>p5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Helen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Roger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u="none" strike="noStrike" dirty="0" smtClean="0">
                          <a:effectLst/>
                        </a:rPr>
                        <a:t>967960158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–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–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727083" y="5548044"/>
            <a:ext cx="2226616" cy="127727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800000"/>
                </a:solidFill>
              </a:rPr>
              <a:t>S-keys</a:t>
            </a:r>
          </a:p>
          <a:p>
            <a:pPr algn="ctr"/>
            <a:r>
              <a:rPr lang="en-US" sz="1500" dirty="0" smtClean="0"/>
              <a:t>{</a:t>
            </a:r>
            <a:r>
              <a:rPr lang="en-US" sz="1500" dirty="0" err="1" smtClean="0"/>
              <a:t>FirstName</a:t>
            </a:r>
            <a:r>
              <a:rPr lang="en-US" sz="1500" dirty="0" smtClean="0"/>
              <a:t>, </a:t>
            </a:r>
            <a:r>
              <a:rPr lang="en-US" sz="1500" dirty="0" err="1" smtClean="0"/>
              <a:t>LastName</a:t>
            </a:r>
            <a:r>
              <a:rPr lang="en-US" sz="1500" dirty="0" smtClean="0"/>
              <a:t>}</a:t>
            </a:r>
          </a:p>
          <a:p>
            <a:pPr algn="ctr"/>
            <a:r>
              <a:rPr lang="en-US" sz="1500" dirty="0" smtClean="0"/>
              <a:t>{SSN}</a:t>
            </a:r>
          </a:p>
          <a:p>
            <a:pPr algn="ctr"/>
            <a:r>
              <a:rPr lang="en-US" sz="1500" dirty="0" smtClean="0"/>
              <a:t>{</a:t>
            </a:r>
            <a:r>
              <a:rPr lang="en-US" sz="1500" dirty="0" err="1" smtClean="0"/>
              <a:t>LastName</a:t>
            </a:r>
            <a:r>
              <a:rPr lang="en-US" sz="1500" dirty="0" smtClean="0"/>
              <a:t>, </a:t>
            </a:r>
            <a:r>
              <a:rPr lang="en-US" sz="1500" dirty="0" err="1" smtClean="0"/>
              <a:t>StudiedIn</a:t>
            </a:r>
            <a:r>
              <a:rPr lang="en-US" sz="1500" dirty="0" smtClean="0"/>
              <a:t>}</a:t>
            </a:r>
          </a:p>
          <a:p>
            <a:pPr algn="ctr"/>
            <a:r>
              <a:rPr lang="en-US" sz="1500" dirty="0" smtClean="0"/>
              <a:t>{</a:t>
            </a:r>
            <a:r>
              <a:rPr lang="en-US" sz="1500" dirty="0" err="1" smtClean="0"/>
              <a:t>FirstName</a:t>
            </a:r>
            <a:r>
              <a:rPr lang="en-US" sz="1500" dirty="0" smtClean="0"/>
              <a:t>, </a:t>
            </a:r>
            <a:r>
              <a:rPr lang="en-US" sz="1500" dirty="0" err="1" smtClean="0"/>
              <a:t>HasSibling</a:t>
            </a:r>
            <a:r>
              <a:rPr lang="en-US" sz="1500" dirty="0" smtClean="0"/>
              <a:t>}</a:t>
            </a:r>
            <a:endParaRPr lang="en-US" sz="1500" dirty="0"/>
          </a:p>
        </p:txBody>
      </p:sp>
      <p:sp>
        <p:nvSpPr>
          <p:cNvPr id="7" name="ZoneTexte 6"/>
          <p:cNvSpPr txBox="1"/>
          <p:nvPr/>
        </p:nvSpPr>
        <p:spPr>
          <a:xfrm>
            <a:off x="3160286" y="5548044"/>
            <a:ext cx="2185214" cy="1277273"/>
          </a:xfrm>
          <a:prstGeom prst="rect">
            <a:avLst/>
          </a:prstGeom>
          <a:noFill/>
          <a:ln>
            <a:solidFill>
              <a:srgbClr val="31859C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31859C"/>
                </a:solidFill>
              </a:rPr>
              <a:t>SF-keys</a:t>
            </a:r>
          </a:p>
          <a:p>
            <a:pPr algn="ctr"/>
            <a:r>
              <a:rPr lang="en-US" sz="1500" dirty="0"/>
              <a:t>{</a:t>
            </a:r>
            <a:r>
              <a:rPr lang="en-US" sz="1500" dirty="0" err="1"/>
              <a:t>FirstName</a:t>
            </a:r>
            <a:r>
              <a:rPr lang="en-US" sz="1500" dirty="0"/>
              <a:t>, </a:t>
            </a:r>
            <a:r>
              <a:rPr lang="en-US" sz="1500" dirty="0" err="1"/>
              <a:t>LastName</a:t>
            </a:r>
            <a:r>
              <a:rPr lang="en-US" sz="1500" dirty="0"/>
              <a:t>}</a:t>
            </a:r>
          </a:p>
          <a:p>
            <a:pPr algn="ctr"/>
            <a:r>
              <a:rPr lang="en-US" sz="1500" dirty="0"/>
              <a:t>{SSN</a:t>
            </a:r>
            <a:r>
              <a:rPr lang="en-US" sz="1500" dirty="0" smtClean="0"/>
              <a:t>}</a:t>
            </a:r>
            <a:endParaRPr lang="en-US" sz="1500" dirty="0"/>
          </a:p>
          <a:p>
            <a:pPr algn="ctr"/>
            <a:r>
              <a:rPr lang="en-US" sz="1500" dirty="0" smtClean="0"/>
              <a:t>{</a:t>
            </a:r>
            <a:r>
              <a:rPr lang="en-US" sz="1500" dirty="0" err="1" smtClean="0"/>
              <a:t>StudiedIn</a:t>
            </a:r>
            <a:r>
              <a:rPr lang="en-US" sz="1500" dirty="0" smtClean="0"/>
              <a:t>}</a:t>
            </a:r>
          </a:p>
          <a:p>
            <a:pPr algn="ctr"/>
            <a:r>
              <a:rPr lang="en-US" sz="1500" dirty="0" smtClean="0"/>
              <a:t>{</a:t>
            </a:r>
            <a:r>
              <a:rPr lang="en-US" sz="1500" dirty="0" err="1" smtClean="0"/>
              <a:t>HasSibling</a:t>
            </a:r>
            <a:r>
              <a:rPr lang="en-US" sz="1500" dirty="0" smtClean="0"/>
              <a:t>}</a:t>
            </a:r>
            <a:endParaRPr lang="en-US" sz="1500" dirty="0"/>
          </a:p>
        </p:txBody>
      </p:sp>
      <p:sp>
        <p:nvSpPr>
          <p:cNvPr id="8" name="ZoneTexte 7"/>
          <p:cNvSpPr txBox="1"/>
          <p:nvPr/>
        </p:nvSpPr>
        <p:spPr>
          <a:xfrm>
            <a:off x="5600598" y="5548044"/>
            <a:ext cx="2185214" cy="1277273"/>
          </a:xfrm>
          <a:prstGeom prst="rect">
            <a:avLst/>
          </a:prstGeom>
          <a:noFill/>
          <a:ln>
            <a:solidFill>
              <a:srgbClr val="B86457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B86457"/>
                </a:solidFill>
              </a:rPr>
              <a:t>F-keys</a:t>
            </a:r>
          </a:p>
          <a:p>
            <a:pPr algn="ctr"/>
            <a:r>
              <a:rPr lang="en-US" sz="1500" dirty="0" smtClean="0"/>
              <a:t>{</a:t>
            </a:r>
            <a:r>
              <a:rPr lang="en-US" sz="1500" dirty="0" err="1"/>
              <a:t>FirstName</a:t>
            </a:r>
            <a:r>
              <a:rPr lang="en-US" sz="1500" dirty="0"/>
              <a:t>, </a:t>
            </a:r>
            <a:r>
              <a:rPr lang="en-US" sz="1500" dirty="0" err="1"/>
              <a:t>LastName</a:t>
            </a:r>
            <a:r>
              <a:rPr lang="en-US" sz="1500" dirty="0"/>
              <a:t>}</a:t>
            </a:r>
          </a:p>
          <a:p>
            <a:pPr algn="ctr"/>
            <a:r>
              <a:rPr lang="en-US" sz="1500" dirty="0"/>
              <a:t>{SSN</a:t>
            </a:r>
            <a:r>
              <a:rPr lang="en-US" sz="1500" dirty="0" smtClean="0"/>
              <a:t>}</a:t>
            </a:r>
          </a:p>
          <a:p>
            <a:pPr algn="ctr"/>
            <a:r>
              <a:rPr lang="en-US" sz="1500" b="1" dirty="0" smtClean="0"/>
              <a:t>{</a:t>
            </a:r>
            <a:r>
              <a:rPr lang="en-US" sz="1500" b="1" dirty="0" err="1" smtClean="0"/>
              <a:t>LastName,StudiedIn</a:t>
            </a:r>
            <a:r>
              <a:rPr lang="en-US" sz="1500" b="1" dirty="0" smtClean="0"/>
              <a:t>}</a:t>
            </a:r>
          </a:p>
          <a:p>
            <a:pPr algn="ctr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160127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Key discovery in relational databases</a:t>
            </a:r>
          </a:p>
          <a:p>
            <a:pPr marL="342900" indent="-342900">
              <a:buFont typeface="Wingdings" charset="2"/>
              <a:buChar char="§"/>
            </a:pP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Key discovery in the Semantic Web</a:t>
            </a:r>
          </a:p>
          <a:p>
            <a:pPr marL="342900" indent="-342900">
              <a:buFont typeface="Wingdings" charset="2"/>
              <a:buChar char="§"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Different approaches for key discovery in the Semantic Web</a:t>
            </a:r>
          </a:p>
          <a:p>
            <a:pPr marL="342900" indent="-342900">
              <a:buFont typeface="Wingdings" charset="2"/>
              <a:buChar char="§"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Conclusions</a:t>
            </a:r>
          </a:p>
          <a:p>
            <a:pPr marL="342900" indent="-342900">
              <a:buFont typeface="Wingdings" charset="2"/>
              <a:buChar char="§"/>
            </a:pP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8840-4B08-6347-9483-EB92BA080F8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11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</a:t>
            </a:r>
            <a:r>
              <a:rPr lang="en-US" dirty="0" smtClean="0"/>
              <a:t>Discovery Approaches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SF-Keys</a:t>
            </a:r>
          </a:p>
          <a:p>
            <a:pPr lvl="1"/>
            <a:r>
              <a:rPr lang="en-US" dirty="0">
                <a:solidFill>
                  <a:srgbClr val="31859C"/>
                </a:solidFill>
              </a:rPr>
              <a:t>Keys and Pseudo-Keys Detection for Web Datasets Cleaning and </a:t>
            </a:r>
            <a:r>
              <a:rPr lang="en-US" dirty="0" smtClean="0">
                <a:solidFill>
                  <a:srgbClr val="31859C"/>
                </a:solidFill>
              </a:rPr>
              <a:t>Interlinking</a:t>
            </a:r>
          </a:p>
          <a:p>
            <a:pPr lvl="1"/>
            <a:endParaRPr lang="en-US" dirty="0" smtClean="0">
              <a:solidFill>
                <a:srgbClr val="31859C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F-Keys</a:t>
            </a:r>
          </a:p>
          <a:p>
            <a:pPr lvl="1"/>
            <a:r>
              <a:rPr lang="en-US" dirty="0" smtClean="0">
                <a:solidFill>
                  <a:srgbClr val="31859C"/>
                </a:solidFill>
              </a:rPr>
              <a:t>ROCKER: A Refinement Operator for Key Discovery</a:t>
            </a:r>
          </a:p>
          <a:p>
            <a:pPr marL="274320" lvl="1" indent="0">
              <a:buNone/>
            </a:pPr>
            <a:endParaRPr lang="en-US" i="1" dirty="0"/>
          </a:p>
          <a:p>
            <a:r>
              <a:rPr lang="en-US" dirty="0" smtClean="0"/>
              <a:t>S-Keys</a:t>
            </a:r>
            <a:endParaRPr lang="en-US" b="1" dirty="0" smtClean="0"/>
          </a:p>
          <a:p>
            <a:pPr lvl="1"/>
            <a:r>
              <a:rPr lang="en-US" dirty="0">
                <a:solidFill>
                  <a:srgbClr val="31859C"/>
                </a:solidFill>
              </a:rPr>
              <a:t>An automatic key discovery approach for data linking</a:t>
            </a:r>
          </a:p>
          <a:p>
            <a:pPr lvl="1"/>
            <a:r>
              <a:rPr lang="en-US" dirty="0" err="1" smtClean="0">
                <a:solidFill>
                  <a:srgbClr val="31859C"/>
                </a:solidFill>
              </a:rPr>
              <a:t>SAKey</a:t>
            </a:r>
            <a:r>
              <a:rPr lang="en-US" dirty="0">
                <a:solidFill>
                  <a:srgbClr val="31859C"/>
                </a:solidFill>
              </a:rPr>
              <a:t>: Scalable almost key discovery in RDF </a:t>
            </a:r>
            <a:r>
              <a:rPr lang="en-US" dirty="0" smtClean="0">
                <a:solidFill>
                  <a:srgbClr val="31859C"/>
                </a:solidFill>
              </a:rPr>
              <a:t>data</a:t>
            </a:r>
          </a:p>
          <a:p>
            <a:pPr lvl="1"/>
            <a:r>
              <a:rPr lang="en-US" dirty="0">
                <a:solidFill>
                  <a:srgbClr val="31859C"/>
                </a:solidFill>
              </a:rPr>
              <a:t>VICKEY: Conditional key </a:t>
            </a:r>
            <a:r>
              <a:rPr lang="en-US" dirty="0" smtClean="0">
                <a:solidFill>
                  <a:srgbClr val="31859C"/>
                </a:solidFill>
              </a:rPr>
              <a:t>discovery</a:t>
            </a:r>
          </a:p>
          <a:p>
            <a:pPr lvl="1"/>
            <a:r>
              <a:rPr lang="fi-FI" dirty="0" err="1">
                <a:solidFill>
                  <a:srgbClr val="31859C"/>
                </a:solidFill>
              </a:rPr>
              <a:t>Linkkey</a:t>
            </a:r>
            <a:r>
              <a:rPr lang="en-US" dirty="0">
                <a:solidFill>
                  <a:srgbClr val="31859C"/>
                </a:solidFill>
              </a:rPr>
              <a:t>: Data interlinking through robust </a:t>
            </a:r>
            <a:r>
              <a:rPr lang="fi-FI" dirty="0" err="1">
                <a:solidFill>
                  <a:srgbClr val="31859C"/>
                </a:solidFill>
              </a:rPr>
              <a:t>Linkkey</a:t>
            </a:r>
            <a:r>
              <a:rPr lang="en-US" dirty="0">
                <a:solidFill>
                  <a:srgbClr val="31859C"/>
                </a:solidFill>
              </a:rPr>
              <a:t> extraction</a:t>
            </a:r>
          </a:p>
          <a:p>
            <a:pPr lvl="1"/>
            <a:endParaRPr lang="fi-FI" dirty="0" smtClean="0">
              <a:solidFill>
                <a:srgbClr val="31859C"/>
              </a:solidFill>
            </a:endParaRPr>
          </a:p>
          <a:p>
            <a:pPr lvl="1"/>
            <a:endParaRPr lang="en-US" dirty="0" smtClean="0">
              <a:solidFill>
                <a:srgbClr val="31859C"/>
              </a:solidFill>
            </a:endParaRP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C838-C1F6-4637-8D3E-801151CF3AEF}" type="slidenum">
              <a:rPr lang="el-GR" smtClean="0"/>
              <a:pPr/>
              <a:t>20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9302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</a:t>
            </a:r>
            <a:r>
              <a:rPr lang="en-US" dirty="0" smtClean="0"/>
              <a:t>Discovery Approaches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SF-Keys</a:t>
            </a:r>
          </a:p>
          <a:p>
            <a:pPr lvl="1"/>
            <a:r>
              <a:rPr lang="en-US" b="1" dirty="0">
                <a:solidFill>
                  <a:srgbClr val="31859C"/>
                </a:solidFill>
              </a:rPr>
              <a:t>Keys and Pseudo-Keys Detection for Web Datasets Cleaning and </a:t>
            </a:r>
            <a:r>
              <a:rPr lang="en-US" b="1" dirty="0" smtClean="0">
                <a:solidFill>
                  <a:srgbClr val="31859C"/>
                </a:solidFill>
              </a:rPr>
              <a:t>Interlinking</a:t>
            </a:r>
          </a:p>
          <a:p>
            <a:pPr lvl="1"/>
            <a:endParaRPr lang="en-US" dirty="0" smtClean="0">
              <a:solidFill>
                <a:srgbClr val="31859C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F-Keys</a:t>
            </a:r>
          </a:p>
          <a:p>
            <a:pPr lvl="1"/>
            <a:r>
              <a:rPr lang="en-US" dirty="0" smtClean="0">
                <a:solidFill>
                  <a:srgbClr val="31859C"/>
                </a:solidFill>
              </a:rPr>
              <a:t>ROCKER: A Refinement Operator for Key Discovery</a:t>
            </a:r>
          </a:p>
          <a:p>
            <a:pPr marL="274320" lvl="1" indent="0">
              <a:buNone/>
            </a:pPr>
            <a:endParaRPr lang="en-US" i="1" dirty="0"/>
          </a:p>
          <a:p>
            <a:r>
              <a:rPr lang="en-US" dirty="0" smtClean="0"/>
              <a:t>S-Keys</a:t>
            </a:r>
            <a:endParaRPr lang="en-US" b="1" dirty="0" smtClean="0"/>
          </a:p>
          <a:p>
            <a:pPr lvl="1"/>
            <a:r>
              <a:rPr lang="en-US" dirty="0">
                <a:solidFill>
                  <a:srgbClr val="31859C"/>
                </a:solidFill>
              </a:rPr>
              <a:t>An automatic key discovery approach for data linking</a:t>
            </a:r>
          </a:p>
          <a:p>
            <a:pPr lvl="1"/>
            <a:r>
              <a:rPr lang="en-US" dirty="0" err="1" smtClean="0">
                <a:solidFill>
                  <a:srgbClr val="31859C"/>
                </a:solidFill>
              </a:rPr>
              <a:t>SAKey</a:t>
            </a:r>
            <a:r>
              <a:rPr lang="en-US" dirty="0">
                <a:solidFill>
                  <a:srgbClr val="31859C"/>
                </a:solidFill>
              </a:rPr>
              <a:t>: Scalable almost key discovery in RDF </a:t>
            </a:r>
            <a:r>
              <a:rPr lang="en-US" dirty="0" smtClean="0">
                <a:solidFill>
                  <a:srgbClr val="31859C"/>
                </a:solidFill>
              </a:rPr>
              <a:t>data</a:t>
            </a:r>
          </a:p>
          <a:p>
            <a:pPr lvl="1"/>
            <a:r>
              <a:rPr lang="en-US" dirty="0">
                <a:solidFill>
                  <a:srgbClr val="31859C"/>
                </a:solidFill>
              </a:rPr>
              <a:t>VICKEY: Conditional key </a:t>
            </a:r>
            <a:r>
              <a:rPr lang="en-US" dirty="0" smtClean="0">
                <a:solidFill>
                  <a:srgbClr val="31859C"/>
                </a:solidFill>
              </a:rPr>
              <a:t>discovery</a:t>
            </a:r>
          </a:p>
          <a:p>
            <a:pPr lvl="1"/>
            <a:r>
              <a:rPr lang="fi-FI" dirty="0" err="1">
                <a:solidFill>
                  <a:srgbClr val="31859C"/>
                </a:solidFill>
              </a:rPr>
              <a:t>Linkkey</a:t>
            </a:r>
            <a:r>
              <a:rPr lang="en-US" dirty="0">
                <a:solidFill>
                  <a:srgbClr val="31859C"/>
                </a:solidFill>
              </a:rPr>
              <a:t>: Data interlinking through robust </a:t>
            </a:r>
            <a:r>
              <a:rPr lang="fi-FI" dirty="0" err="1">
                <a:solidFill>
                  <a:srgbClr val="31859C"/>
                </a:solidFill>
              </a:rPr>
              <a:t>Linkkey</a:t>
            </a:r>
            <a:r>
              <a:rPr lang="en-US" dirty="0">
                <a:solidFill>
                  <a:srgbClr val="31859C"/>
                </a:solidFill>
              </a:rPr>
              <a:t> extraction</a:t>
            </a:r>
          </a:p>
          <a:p>
            <a:pPr lvl="1"/>
            <a:endParaRPr lang="fi-FI" dirty="0" smtClean="0">
              <a:solidFill>
                <a:srgbClr val="31859C"/>
              </a:solidFill>
            </a:endParaRPr>
          </a:p>
          <a:p>
            <a:pPr lvl="1"/>
            <a:endParaRPr lang="en-US" dirty="0" smtClean="0">
              <a:solidFill>
                <a:srgbClr val="31859C"/>
              </a:solidFill>
            </a:endParaRP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C838-C1F6-4637-8D3E-801151CF3AEF}" type="slidenum">
              <a:rPr lang="el-GR" smtClean="0"/>
              <a:pPr/>
              <a:t>21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84672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Bottom</a:t>
            </a:r>
            <a:r>
              <a:rPr lang="en-US" sz="1600" dirty="0"/>
              <a:t>-up approach that </a:t>
            </a:r>
            <a:r>
              <a:rPr lang="en-US" sz="1600" dirty="0" smtClean="0"/>
              <a:t>discovers:</a:t>
            </a:r>
            <a:endParaRPr lang="en-US" sz="1600" dirty="0"/>
          </a:p>
          <a:p>
            <a:pPr lvl="1"/>
            <a:r>
              <a:rPr lang="en-US" sz="1600" b="1" dirty="0">
                <a:solidFill>
                  <a:srgbClr val="31859C"/>
                </a:solidFill>
              </a:rPr>
              <a:t>SF-</a:t>
            </a:r>
            <a:r>
              <a:rPr lang="en-US" sz="1600" b="1" dirty="0" smtClean="0">
                <a:solidFill>
                  <a:srgbClr val="31859C"/>
                </a:solidFill>
              </a:rPr>
              <a:t>keys for a given class</a:t>
            </a:r>
            <a:endParaRPr lang="en-US" sz="1600" b="1" dirty="0">
              <a:solidFill>
                <a:srgbClr val="31859C"/>
              </a:solidFill>
            </a:endParaRPr>
          </a:p>
          <a:p>
            <a:pPr lvl="1"/>
            <a:r>
              <a:rPr lang="en-US" sz="1600" b="1" dirty="0">
                <a:solidFill>
                  <a:srgbClr val="31859C"/>
                </a:solidFill>
              </a:rPr>
              <a:t>SF-pseudo </a:t>
            </a:r>
            <a:r>
              <a:rPr lang="en-US" sz="1600" b="1" dirty="0" smtClean="0">
                <a:solidFill>
                  <a:srgbClr val="31859C"/>
                </a:solidFill>
              </a:rPr>
              <a:t>keys for a given class:</a:t>
            </a:r>
            <a:r>
              <a:rPr lang="en-US" sz="1600" dirty="0" smtClean="0"/>
              <a:t> </a:t>
            </a:r>
            <a:r>
              <a:rPr lang="en-US" sz="1600" dirty="0" err="1"/>
              <a:t>sf</a:t>
            </a:r>
            <a:r>
              <a:rPr lang="en-US" sz="1600" dirty="0"/>
              <a:t>-keys that tolerate exceptions</a:t>
            </a:r>
          </a:p>
          <a:p>
            <a:pPr lvl="1"/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8840-4B08-6347-9483-EB92BA080F87}" type="slidenum">
              <a:rPr lang="fr-FR" smtClean="0"/>
              <a:t>22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900736" y="2299324"/>
            <a:ext cx="792088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Webdings"/>
                <a:ea typeface="Webdings"/>
                <a:cs typeface="Webdings"/>
                <a:sym typeface="Webdings"/>
              </a:rPr>
              <a:t>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252664" y="3163420"/>
            <a:ext cx="792088" cy="504056"/>
          </a:xfrm>
          <a:prstGeom prst="rect">
            <a:avLst/>
          </a:prstGeom>
          <a:solidFill>
            <a:srgbClr val="595959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P2</a:t>
            </a:r>
          </a:p>
        </p:txBody>
      </p:sp>
      <p:sp>
        <p:nvSpPr>
          <p:cNvPr id="8" name="Rectangle 7"/>
          <p:cNvSpPr/>
          <p:nvPr/>
        </p:nvSpPr>
        <p:spPr>
          <a:xfrm>
            <a:off x="1812504" y="3163420"/>
            <a:ext cx="792088" cy="504056"/>
          </a:xfrm>
          <a:prstGeom prst="rect">
            <a:avLst/>
          </a:prstGeom>
          <a:solidFill>
            <a:srgbClr val="595959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P1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692824" y="3163420"/>
            <a:ext cx="792088" cy="504056"/>
          </a:xfrm>
          <a:prstGeom prst="rect">
            <a:avLst/>
          </a:prstGeom>
          <a:solidFill>
            <a:srgbClr val="595959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P3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132984" y="3163420"/>
            <a:ext cx="792088" cy="504056"/>
          </a:xfrm>
          <a:prstGeom prst="rect">
            <a:avLst/>
          </a:prstGeom>
          <a:solidFill>
            <a:srgbClr val="595959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P4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60376" y="4027516"/>
            <a:ext cx="792088" cy="504056"/>
          </a:xfrm>
          <a:prstGeom prst="rect">
            <a:avLst/>
          </a:prstGeom>
          <a:solidFill>
            <a:srgbClr val="595959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P1P2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2028528" y="4027516"/>
            <a:ext cx="792088" cy="504056"/>
          </a:xfrm>
          <a:prstGeom prst="rect">
            <a:avLst/>
          </a:prstGeom>
          <a:solidFill>
            <a:srgbClr val="595959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P1P3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396680" y="4027516"/>
            <a:ext cx="792088" cy="504056"/>
          </a:xfrm>
          <a:prstGeom prst="rect">
            <a:avLst/>
          </a:prstGeom>
          <a:solidFill>
            <a:srgbClr val="595959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P1P4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4692824" y="4027516"/>
            <a:ext cx="792088" cy="504056"/>
          </a:xfrm>
          <a:prstGeom prst="rect">
            <a:avLst/>
          </a:prstGeom>
          <a:solidFill>
            <a:srgbClr val="595959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P2P3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5988968" y="4027516"/>
            <a:ext cx="792088" cy="504056"/>
          </a:xfrm>
          <a:prstGeom prst="rect">
            <a:avLst/>
          </a:prstGeom>
          <a:solidFill>
            <a:srgbClr val="595959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P2P4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7285112" y="4027516"/>
            <a:ext cx="792088" cy="504056"/>
          </a:xfrm>
          <a:prstGeom prst="rect">
            <a:avLst/>
          </a:prstGeom>
          <a:solidFill>
            <a:srgbClr val="595959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P3P4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1236440" y="4891612"/>
            <a:ext cx="1224136" cy="504056"/>
          </a:xfrm>
          <a:prstGeom prst="rect">
            <a:avLst/>
          </a:prstGeom>
          <a:solidFill>
            <a:srgbClr val="595959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P1P2P3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3684712" y="4891612"/>
            <a:ext cx="1224136" cy="504056"/>
          </a:xfrm>
          <a:prstGeom prst="rect">
            <a:avLst/>
          </a:prstGeom>
          <a:solidFill>
            <a:srgbClr val="595959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P1P2P4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5772944" y="4891612"/>
            <a:ext cx="1224136" cy="504056"/>
          </a:xfrm>
          <a:prstGeom prst="rect">
            <a:avLst/>
          </a:prstGeom>
          <a:solidFill>
            <a:srgbClr val="595959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P2P3P4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3468688" y="5683700"/>
            <a:ext cx="1584176" cy="504056"/>
          </a:xfrm>
          <a:prstGeom prst="rect">
            <a:avLst/>
          </a:prstGeom>
          <a:solidFill>
            <a:srgbClr val="595959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P1P2P3P4</a:t>
            </a:r>
            <a:endParaRPr lang="en-US" sz="1600" dirty="0"/>
          </a:p>
        </p:txBody>
      </p:sp>
      <p:cxnSp>
        <p:nvCxnSpPr>
          <p:cNvPr id="21" name="Connecteur droit avec flèche 62"/>
          <p:cNvCxnSpPr/>
          <p:nvPr/>
        </p:nvCxnSpPr>
        <p:spPr>
          <a:xfrm flipH="1">
            <a:off x="2208548" y="2803380"/>
            <a:ext cx="2088232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63"/>
          <p:cNvCxnSpPr/>
          <p:nvPr/>
        </p:nvCxnSpPr>
        <p:spPr>
          <a:xfrm flipH="1">
            <a:off x="3648708" y="2803380"/>
            <a:ext cx="648072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64"/>
          <p:cNvCxnSpPr/>
          <p:nvPr/>
        </p:nvCxnSpPr>
        <p:spPr>
          <a:xfrm>
            <a:off x="4296780" y="2803380"/>
            <a:ext cx="792088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65"/>
          <p:cNvCxnSpPr/>
          <p:nvPr/>
        </p:nvCxnSpPr>
        <p:spPr>
          <a:xfrm>
            <a:off x="4296780" y="2803380"/>
            <a:ext cx="2232248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66"/>
          <p:cNvCxnSpPr/>
          <p:nvPr/>
        </p:nvCxnSpPr>
        <p:spPr>
          <a:xfrm>
            <a:off x="2208548" y="3667476"/>
            <a:ext cx="216024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67"/>
          <p:cNvCxnSpPr/>
          <p:nvPr/>
        </p:nvCxnSpPr>
        <p:spPr>
          <a:xfrm flipH="1" flipV="1">
            <a:off x="2208548" y="3667476"/>
            <a:ext cx="1584176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68"/>
          <p:cNvCxnSpPr/>
          <p:nvPr/>
        </p:nvCxnSpPr>
        <p:spPr>
          <a:xfrm flipH="1">
            <a:off x="1056420" y="3667476"/>
            <a:ext cx="1152128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69"/>
          <p:cNvCxnSpPr/>
          <p:nvPr/>
        </p:nvCxnSpPr>
        <p:spPr>
          <a:xfrm flipH="1">
            <a:off x="1056420" y="3667476"/>
            <a:ext cx="2592288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70"/>
          <p:cNvCxnSpPr/>
          <p:nvPr/>
        </p:nvCxnSpPr>
        <p:spPr>
          <a:xfrm flipH="1">
            <a:off x="2424572" y="3667476"/>
            <a:ext cx="2664296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71"/>
          <p:cNvCxnSpPr/>
          <p:nvPr/>
        </p:nvCxnSpPr>
        <p:spPr>
          <a:xfrm flipH="1">
            <a:off x="3792724" y="3667476"/>
            <a:ext cx="2736304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72"/>
          <p:cNvCxnSpPr/>
          <p:nvPr/>
        </p:nvCxnSpPr>
        <p:spPr>
          <a:xfrm>
            <a:off x="3648708" y="3667476"/>
            <a:ext cx="1440160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73"/>
          <p:cNvCxnSpPr/>
          <p:nvPr/>
        </p:nvCxnSpPr>
        <p:spPr>
          <a:xfrm>
            <a:off x="5088868" y="3667476"/>
            <a:ext cx="0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74"/>
          <p:cNvCxnSpPr/>
          <p:nvPr/>
        </p:nvCxnSpPr>
        <p:spPr>
          <a:xfrm flipH="1">
            <a:off x="6385012" y="3667476"/>
            <a:ext cx="144016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75"/>
          <p:cNvCxnSpPr/>
          <p:nvPr/>
        </p:nvCxnSpPr>
        <p:spPr>
          <a:xfrm>
            <a:off x="3648708" y="3667476"/>
            <a:ext cx="2736304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76"/>
          <p:cNvCxnSpPr/>
          <p:nvPr/>
        </p:nvCxnSpPr>
        <p:spPr>
          <a:xfrm>
            <a:off x="6529028" y="3667476"/>
            <a:ext cx="1152128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77"/>
          <p:cNvCxnSpPr/>
          <p:nvPr/>
        </p:nvCxnSpPr>
        <p:spPr>
          <a:xfrm>
            <a:off x="5088868" y="3667476"/>
            <a:ext cx="2592288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78"/>
          <p:cNvCxnSpPr/>
          <p:nvPr/>
        </p:nvCxnSpPr>
        <p:spPr>
          <a:xfrm flipH="1">
            <a:off x="6385012" y="4531572"/>
            <a:ext cx="1296144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79"/>
          <p:cNvCxnSpPr/>
          <p:nvPr/>
        </p:nvCxnSpPr>
        <p:spPr>
          <a:xfrm>
            <a:off x="6385012" y="4531572"/>
            <a:ext cx="0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80"/>
          <p:cNvCxnSpPr/>
          <p:nvPr/>
        </p:nvCxnSpPr>
        <p:spPr>
          <a:xfrm>
            <a:off x="5088868" y="4531572"/>
            <a:ext cx="1296144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81"/>
          <p:cNvCxnSpPr/>
          <p:nvPr/>
        </p:nvCxnSpPr>
        <p:spPr>
          <a:xfrm>
            <a:off x="3792724" y="4531572"/>
            <a:ext cx="504056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82"/>
          <p:cNvCxnSpPr/>
          <p:nvPr/>
        </p:nvCxnSpPr>
        <p:spPr>
          <a:xfrm flipH="1">
            <a:off x="1848508" y="4531572"/>
            <a:ext cx="576064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83"/>
          <p:cNvCxnSpPr/>
          <p:nvPr/>
        </p:nvCxnSpPr>
        <p:spPr>
          <a:xfrm flipH="1">
            <a:off x="4260776" y="5395668"/>
            <a:ext cx="2124236" cy="288032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84"/>
          <p:cNvCxnSpPr/>
          <p:nvPr/>
        </p:nvCxnSpPr>
        <p:spPr>
          <a:xfrm flipH="1">
            <a:off x="4260776" y="5395668"/>
            <a:ext cx="36004" cy="288032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85"/>
          <p:cNvCxnSpPr/>
          <p:nvPr/>
        </p:nvCxnSpPr>
        <p:spPr>
          <a:xfrm>
            <a:off x="1848508" y="5395668"/>
            <a:ext cx="2412268" cy="288032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86"/>
          <p:cNvCxnSpPr/>
          <p:nvPr/>
        </p:nvCxnSpPr>
        <p:spPr>
          <a:xfrm>
            <a:off x="1056420" y="4531572"/>
            <a:ext cx="3240360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87"/>
          <p:cNvCxnSpPr/>
          <p:nvPr/>
        </p:nvCxnSpPr>
        <p:spPr>
          <a:xfrm>
            <a:off x="1056420" y="4531572"/>
            <a:ext cx="792088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88"/>
          <p:cNvCxnSpPr/>
          <p:nvPr/>
        </p:nvCxnSpPr>
        <p:spPr>
          <a:xfrm flipH="1">
            <a:off x="4296780" y="4531572"/>
            <a:ext cx="2088232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89"/>
          <p:cNvCxnSpPr/>
          <p:nvPr/>
        </p:nvCxnSpPr>
        <p:spPr>
          <a:xfrm flipH="1">
            <a:off x="1848508" y="4531572"/>
            <a:ext cx="3240360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84029" cy="772568"/>
          </a:xfrm>
        </p:spPr>
        <p:txBody>
          <a:bodyPr>
            <a:noAutofit/>
          </a:bodyPr>
          <a:lstStyle/>
          <a:p>
            <a:r>
              <a:rPr lang="el-GR" sz="2200" cap="none" dirty="0" smtClean="0"/>
              <a:t>Κ</a:t>
            </a:r>
            <a:r>
              <a:rPr lang="en-US" sz="2200" cap="none" dirty="0" smtClean="0"/>
              <a:t>EYS AND PSEUDO-KEYS DETECTION FOR WEB DATASETS CLEANING AND INTERLINKING</a:t>
            </a:r>
            <a:endParaRPr lang="en-US" sz="2200" cap="none" dirty="0"/>
          </a:p>
        </p:txBody>
      </p:sp>
      <p:sp>
        <p:nvSpPr>
          <p:cNvPr id="53" name="TextBox 52"/>
          <p:cNvSpPr txBox="1"/>
          <p:nvPr/>
        </p:nvSpPr>
        <p:spPr>
          <a:xfrm>
            <a:off x="6883374" y="501769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[</a:t>
            </a:r>
            <a:r>
              <a:rPr lang="en-IE" b="1" dirty="0" err="1" smtClean="0"/>
              <a:t>Atencia</a:t>
            </a:r>
            <a:r>
              <a:rPr lang="en-IE" b="1" dirty="0" smtClean="0"/>
              <a:t> et al.12]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6818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l-GR" sz="2200" cap="none" dirty="0" smtClean="0"/>
              <a:t>Κ</a:t>
            </a:r>
            <a:r>
              <a:rPr lang="en-US" sz="2200" cap="none" dirty="0" smtClean="0"/>
              <a:t>EYS AND PSEUDO-KEYS DETECTION FOR WEB DATASETS CLEANING AND INTERLINKING</a:t>
            </a:r>
            <a:endParaRPr lang="en-US" sz="22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sz="1600" dirty="0"/>
              <a:t>Bottom-up approach that discovers:</a:t>
            </a:r>
          </a:p>
          <a:p>
            <a:pPr lvl="1"/>
            <a:r>
              <a:rPr lang="en-US" sz="1600" b="1" dirty="0">
                <a:solidFill>
                  <a:srgbClr val="31859C"/>
                </a:solidFill>
              </a:rPr>
              <a:t>SF-keys for a given class</a:t>
            </a:r>
          </a:p>
          <a:p>
            <a:pPr lvl="1"/>
            <a:r>
              <a:rPr lang="en-US" sz="1600" b="1" dirty="0">
                <a:solidFill>
                  <a:srgbClr val="31859C"/>
                </a:solidFill>
              </a:rPr>
              <a:t>SF-pseudo keys for a given class:</a:t>
            </a:r>
            <a:r>
              <a:rPr lang="en-US" sz="1600" dirty="0"/>
              <a:t> </a:t>
            </a:r>
            <a:r>
              <a:rPr lang="en-US" sz="1600" dirty="0" err="1"/>
              <a:t>sf</a:t>
            </a:r>
            <a:r>
              <a:rPr lang="en-US" sz="1600" dirty="0"/>
              <a:t>-keys that tolerate exceptions</a:t>
            </a:r>
          </a:p>
          <a:p>
            <a:pPr lvl="1"/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8840-4B08-6347-9483-EB92BA080F87}" type="slidenum">
              <a:rPr lang="fr-FR" smtClean="0"/>
              <a:t>23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900736" y="2299324"/>
            <a:ext cx="792088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Webdings"/>
                <a:ea typeface="Webdings"/>
                <a:cs typeface="Webdings"/>
                <a:sym typeface="Webdings"/>
              </a:rPr>
              <a:t>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812504" y="3163420"/>
            <a:ext cx="792088" cy="504056"/>
          </a:xfrm>
          <a:prstGeom prst="rect">
            <a:avLst/>
          </a:prstGeom>
          <a:solidFill>
            <a:srgbClr val="595959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P1</a:t>
            </a:r>
            <a:endParaRPr lang="en-US" sz="1600" dirty="0"/>
          </a:p>
        </p:txBody>
      </p:sp>
      <p:cxnSp>
        <p:nvCxnSpPr>
          <p:cNvPr id="21" name="Connecteur droit avec flèche 62"/>
          <p:cNvCxnSpPr/>
          <p:nvPr/>
        </p:nvCxnSpPr>
        <p:spPr>
          <a:xfrm flipH="1">
            <a:off x="2208548" y="2803380"/>
            <a:ext cx="2088232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883374" y="501769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[</a:t>
            </a:r>
            <a:r>
              <a:rPr lang="en-IE" b="1" dirty="0" err="1" smtClean="0"/>
              <a:t>Atencia</a:t>
            </a:r>
            <a:r>
              <a:rPr lang="en-IE" b="1" dirty="0" smtClean="0"/>
              <a:t> et al.12]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1828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l-GR" sz="2200" cap="none" dirty="0" smtClean="0"/>
              <a:t>Κ</a:t>
            </a:r>
            <a:r>
              <a:rPr lang="en-US" sz="2200" cap="none" dirty="0" smtClean="0"/>
              <a:t>EYS AND PSEUDO-KEYS DETECTION FOR WEB DATASETS CLEANING AND INTERLINKING</a:t>
            </a:r>
            <a:endParaRPr lang="en-US" sz="22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sz="1600" dirty="0"/>
              <a:t>Bottom-up approach that discovers:</a:t>
            </a:r>
          </a:p>
          <a:p>
            <a:pPr lvl="1"/>
            <a:r>
              <a:rPr lang="en-US" sz="1600" b="1" dirty="0">
                <a:solidFill>
                  <a:srgbClr val="31859C"/>
                </a:solidFill>
              </a:rPr>
              <a:t>SF-keys for a given class</a:t>
            </a:r>
          </a:p>
          <a:p>
            <a:pPr lvl="1"/>
            <a:r>
              <a:rPr lang="en-US" sz="1600" b="1" dirty="0">
                <a:solidFill>
                  <a:srgbClr val="31859C"/>
                </a:solidFill>
              </a:rPr>
              <a:t>SF-pseudo keys for a given class:</a:t>
            </a:r>
            <a:r>
              <a:rPr lang="en-US" sz="1600" dirty="0"/>
              <a:t> </a:t>
            </a:r>
            <a:r>
              <a:rPr lang="en-US" sz="1600" dirty="0" err="1"/>
              <a:t>sf</a:t>
            </a:r>
            <a:r>
              <a:rPr lang="en-US" sz="1600" dirty="0"/>
              <a:t>-keys that tolerate exceptions</a:t>
            </a:r>
          </a:p>
          <a:p>
            <a:pPr lvl="1"/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8840-4B08-6347-9483-EB92BA080F87}" type="slidenum">
              <a:rPr lang="fr-FR" smtClean="0"/>
              <a:t>24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900736" y="2299324"/>
            <a:ext cx="792088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Webdings"/>
                <a:ea typeface="Webdings"/>
                <a:cs typeface="Webdings"/>
                <a:sym typeface="Webdings"/>
              </a:rPr>
              <a:t>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252664" y="3163420"/>
            <a:ext cx="792088" cy="504056"/>
          </a:xfrm>
          <a:prstGeom prst="rect">
            <a:avLst/>
          </a:prstGeom>
          <a:solidFill>
            <a:srgbClr val="595959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P2</a:t>
            </a:r>
          </a:p>
        </p:txBody>
      </p:sp>
      <p:sp>
        <p:nvSpPr>
          <p:cNvPr id="8" name="Rectangle 7"/>
          <p:cNvSpPr/>
          <p:nvPr/>
        </p:nvSpPr>
        <p:spPr>
          <a:xfrm>
            <a:off x="1812504" y="3163420"/>
            <a:ext cx="792088" cy="504056"/>
          </a:xfrm>
          <a:prstGeom prst="rect">
            <a:avLst/>
          </a:prstGeom>
          <a:solidFill>
            <a:srgbClr val="595959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P1</a:t>
            </a:r>
            <a:endParaRPr lang="en-US" sz="1600" dirty="0"/>
          </a:p>
        </p:txBody>
      </p:sp>
      <p:cxnSp>
        <p:nvCxnSpPr>
          <p:cNvPr id="21" name="Connecteur droit avec flèche 62"/>
          <p:cNvCxnSpPr/>
          <p:nvPr/>
        </p:nvCxnSpPr>
        <p:spPr>
          <a:xfrm flipH="1">
            <a:off x="2208548" y="2803380"/>
            <a:ext cx="2088232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63"/>
          <p:cNvCxnSpPr/>
          <p:nvPr/>
        </p:nvCxnSpPr>
        <p:spPr>
          <a:xfrm flipH="1">
            <a:off x="3648708" y="2803380"/>
            <a:ext cx="648072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83374" y="501769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[</a:t>
            </a:r>
            <a:r>
              <a:rPr lang="en-IE" b="1" dirty="0" err="1" smtClean="0"/>
              <a:t>Atencia</a:t>
            </a:r>
            <a:r>
              <a:rPr lang="en-IE" b="1" dirty="0" smtClean="0"/>
              <a:t> et al.12]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0985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l-GR" sz="2200" cap="none" dirty="0" smtClean="0"/>
              <a:t>Κ</a:t>
            </a:r>
            <a:r>
              <a:rPr lang="en-US" sz="2200" cap="none" dirty="0" smtClean="0"/>
              <a:t>EYS AND PSEUDO-KEYS DETECTION FOR WEB DATASETS CLEANING AND INTERLINKING</a:t>
            </a:r>
            <a:endParaRPr lang="en-US" sz="22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sz="1600" dirty="0"/>
              <a:t>Bottom-up approach that discovers:</a:t>
            </a:r>
          </a:p>
          <a:p>
            <a:pPr lvl="1"/>
            <a:r>
              <a:rPr lang="en-US" sz="1600" b="1" dirty="0">
                <a:solidFill>
                  <a:srgbClr val="31859C"/>
                </a:solidFill>
              </a:rPr>
              <a:t>SF-keys for a given class</a:t>
            </a:r>
          </a:p>
          <a:p>
            <a:pPr lvl="1"/>
            <a:r>
              <a:rPr lang="en-US" sz="1600" b="1" dirty="0">
                <a:solidFill>
                  <a:srgbClr val="31859C"/>
                </a:solidFill>
              </a:rPr>
              <a:t>SF-pseudo keys for a given class:</a:t>
            </a:r>
            <a:r>
              <a:rPr lang="en-US" sz="1600" dirty="0"/>
              <a:t> </a:t>
            </a:r>
            <a:r>
              <a:rPr lang="en-US" sz="1600" dirty="0" err="1"/>
              <a:t>sf</a:t>
            </a:r>
            <a:r>
              <a:rPr lang="en-US" sz="1600" dirty="0"/>
              <a:t>-keys that tolerate exceptions</a:t>
            </a:r>
          </a:p>
          <a:p>
            <a:pPr lvl="1"/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8840-4B08-6347-9483-EB92BA080F87}" type="slidenum">
              <a:rPr lang="fr-FR" smtClean="0"/>
              <a:t>25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900736" y="2299324"/>
            <a:ext cx="792088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Webdings"/>
                <a:ea typeface="Webdings"/>
                <a:cs typeface="Webdings"/>
                <a:sym typeface="Webdings"/>
              </a:rPr>
              <a:t>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252664" y="3163420"/>
            <a:ext cx="792088" cy="504056"/>
          </a:xfrm>
          <a:prstGeom prst="rect">
            <a:avLst/>
          </a:prstGeom>
          <a:solidFill>
            <a:srgbClr val="595959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P2</a:t>
            </a:r>
          </a:p>
        </p:txBody>
      </p:sp>
      <p:sp>
        <p:nvSpPr>
          <p:cNvPr id="8" name="Rectangle 7"/>
          <p:cNvSpPr/>
          <p:nvPr/>
        </p:nvSpPr>
        <p:spPr>
          <a:xfrm>
            <a:off x="1812504" y="3163420"/>
            <a:ext cx="792088" cy="504056"/>
          </a:xfrm>
          <a:prstGeom prst="rect">
            <a:avLst/>
          </a:prstGeom>
          <a:solidFill>
            <a:srgbClr val="595959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P1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692824" y="3163420"/>
            <a:ext cx="792088" cy="504056"/>
          </a:xfrm>
          <a:prstGeom prst="rect">
            <a:avLst/>
          </a:prstGeom>
          <a:solidFill>
            <a:srgbClr val="595959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P3</a:t>
            </a:r>
            <a:endParaRPr lang="en-US" sz="1600" dirty="0"/>
          </a:p>
        </p:txBody>
      </p:sp>
      <p:cxnSp>
        <p:nvCxnSpPr>
          <p:cNvPr id="21" name="Connecteur droit avec flèche 62"/>
          <p:cNvCxnSpPr/>
          <p:nvPr/>
        </p:nvCxnSpPr>
        <p:spPr>
          <a:xfrm flipH="1">
            <a:off x="2208548" y="2803380"/>
            <a:ext cx="2088232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63"/>
          <p:cNvCxnSpPr/>
          <p:nvPr/>
        </p:nvCxnSpPr>
        <p:spPr>
          <a:xfrm flipH="1">
            <a:off x="3648708" y="2803380"/>
            <a:ext cx="648072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64"/>
          <p:cNvCxnSpPr/>
          <p:nvPr/>
        </p:nvCxnSpPr>
        <p:spPr>
          <a:xfrm>
            <a:off x="4296780" y="2803380"/>
            <a:ext cx="792088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83374" y="501769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[</a:t>
            </a:r>
            <a:r>
              <a:rPr lang="en-IE" b="1" dirty="0" err="1" smtClean="0"/>
              <a:t>Atencia</a:t>
            </a:r>
            <a:r>
              <a:rPr lang="en-IE" b="1" dirty="0" smtClean="0"/>
              <a:t> et al.12]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5655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l-GR" sz="2200" cap="none" dirty="0" smtClean="0"/>
              <a:t>Κ</a:t>
            </a:r>
            <a:r>
              <a:rPr lang="en-US" sz="2200" cap="none" dirty="0" smtClean="0"/>
              <a:t>EYS AND PSEUDO-KEYS DETECTION FOR WEB DATASETS CLEANING AND INTERLINKING</a:t>
            </a:r>
            <a:endParaRPr lang="en-US" sz="22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sz="1600" dirty="0"/>
              <a:t>Bottom-up approach that discovers:</a:t>
            </a:r>
          </a:p>
          <a:p>
            <a:pPr lvl="1"/>
            <a:r>
              <a:rPr lang="en-US" sz="1600" b="1" dirty="0">
                <a:solidFill>
                  <a:srgbClr val="31859C"/>
                </a:solidFill>
              </a:rPr>
              <a:t>SF-keys for a given class</a:t>
            </a:r>
          </a:p>
          <a:p>
            <a:pPr lvl="1"/>
            <a:r>
              <a:rPr lang="en-US" sz="1600" b="1" dirty="0">
                <a:solidFill>
                  <a:srgbClr val="31859C"/>
                </a:solidFill>
              </a:rPr>
              <a:t>SF-pseudo keys for a given class:</a:t>
            </a:r>
            <a:r>
              <a:rPr lang="en-US" sz="1600" dirty="0"/>
              <a:t> </a:t>
            </a:r>
            <a:r>
              <a:rPr lang="en-US" sz="1600" dirty="0" err="1"/>
              <a:t>sf</a:t>
            </a:r>
            <a:r>
              <a:rPr lang="en-US" sz="1600" dirty="0"/>
              <a:t>-keys that tolerate exceptions</a:t>
            </a:r>
          </a:p>
          <a:p>
            <a:pPr lvl="1"/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8840-4B08-6347-9483-EB92BA080F87}" type="slidenum">
              <a:rPr lang="fr-FR" smtClean="0"/>
              <a:t>26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900736" y="2299324"/>
            <a:ext cx="792088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Webdings"/>
                <a:ea typeface="Webdings"/>
                <a:cs typeface="Webdings"/>
                <a:sym typeface="Webdings"/>
              </a:rPr>
              <a:t>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252664" y="3163420"/>
            <a:ext cx="792088" cy="504056"/>
          </a:xfrm>
          <a:prstGeom prst="rect">
            <a:avLst/>
          </a:prstGeom>
          <a:solidFill>
            <a:srgbClr val="595959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P2</a:t>
            </a:r>
          </a:p>
        </p:txBody>
      </p:sp>
      <p:sp>
        <p:nvSpPr>
          <p:cNvPr id="8" name="Rectangle 7"/>
          <p:cNvSpPr/>
          <p:nvPr/>
        </p:nvSpPr>
        <p:spPr>
          <a:xfrm>
            <a:off x="1812504" y="3163420"/>
            <a:ext cx="792088" cy="504056"/>
          </a:xfrm>
          <a:prstGeom prst="rect">
            <a:avLst/>
          </a:prstGeom>
          <a:solidFill>
            <a:srgbClr val="595959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P1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692824" y="3163420"/>
            <a:ext cx="792088" cy="504056"/>
          </a:xfrm>
          <a:prstGeom prst="rect">
            <a:avLst/>
          </a:prstGeom>
          <a:solidFill>
            <a:srgbClr val="595959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P3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132984" y="3163420"/>
            <a:ext cx="792088" cy="504056"/>
          </a:xfrm>
          <a:prstGeom prst="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P4</a:t>
            </a:r>
            <a:endParaRPr lang="en-US" sz="1600" dirty="0"/>
          </a:p>
        </p:txBody>
      </p:sp>
      <p:cxnSp>
        <p:nvCxnSpPr>
          <p:cNvPr id="21" name="Connecteur droit avec flèche 62"/>
          <p:cNvCxnSpPr/>
          <p:nvPr/>
        </p:nvCxnSpPr>
        <p:spPr>
          <a:xfrm flipH="1">
            <a:off x="2208548" y="2803380"/>
            <a:ext cx="2088232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63"/>
          <p:cNvCxnSpPr/>
          <p:nvPr/>
        </p:nvCxnSpPr>
        <p:spPr>
          <a:xfrm flipH="1">
            <a:off x="3648708" y="2803380"/>
            <a:ext cx="648072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64"/>
          <p:cNvCxnSpPr/>
          <p:nvPr/>
        </p:nvCxnSpPr>
        <p:spPr>
          <a:xfrm>
            <a:off x="4296780" y="2803380"/>
            <a:ext cx="792088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65"/>
          <p:cNvCxnSpPr/>
          <p:nvPr/>
        </p:nvCxnSpPr>
        <p:spPr>
          <a:xfrm>
            <a:off x="4296780" y="2803380"/>
            <a:ext cx="2232248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83374" y="501769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[</a:t>
            </a:r>
            <a:r>
              <a:rPr lang="en-IE" b="1" dirty="0" err="1" smtClean="0"/>
              <a:t>Atencia</a:t>
            </a:r>
            <a:r>
              <a:rPr lang="en-IE" b="1" dirty="0" smtClean="0"/>
              <a:t> et al.12]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1581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l-GR" sz="2200" cap="none" dirty="0" smtClean="0"/>
              <a:t>Κ</a:t>
            </a:r>
            <a:r>
              <a:rPr lang="en-US" sz="2200" cap="none" dirty="0" smtClean="0"/>
              <a:t>EYS AND PSEUDO-KEYS DETECTION FOR WEB DATASETS CLEANING AND INTERLINKING</a:t>
            </a:r>
            <a:endParaRPr lang="en-US" sz="22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sz="1600" dirty="0"/>
              <a:t>Bottom-up approach that discovers:</a:t>
            </a:r>
          </a:p>
          <a:p>
            <a:pPr lvl="1"/>
            <a:r>
              <a:rPr lang="en-US" sz="1600" b="1" dirty="0">
                <a:solidFill>
                  <a:srgbClr val="31859C"/>
                </a:solidFill>
              </a:rPr>
              <a:t>SF-keys for a given class</a:t>
            </a:r>
          </a:p>
          <a:p>
            <a:pPr lvl="1"/>
            <a:r>
              <a:rPr lang="en-US" sz="1600" b="1" dirty="0">
                <a:solidFill>
                  <a:srgbClr val="31859C"/>
                </a:solidFill>
              </a:rPr>
              <a:t>SF-pseudo keys for a given class:</a:t>
            </a:r>
            <a:r>
              <a:rPr lang="en-US" sz="1600" dirty="0"/>
              <a:t> </a:t>
            </a:r>
            <a:r>
              <a:rPr lang="en-US" sz="1600" dirty="0" err="1"/>
              <a:t>sf</a:t>
            </a:r>
            <a:r>
              <a:rPr lang="en-US" sz="1600" dirty="0"/>
              <a:t>-keys that tolerate exceptions</a:t>
            </a:r>
          </a:p>
          <a:p>
            <a:pPr lvl="1"/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8840-4B08-6347-9483-EB92BA080F87}" type="slidenum">
              <a:rPr lang="fr-FR" smtClean="0"/>
              <a:t>27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900736" y="2299324"/>
            <a:ext cx="792088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Webdings"/>
                <a:ea typeface="Webdings"/>
                <a:cs typeface="Webdings"/>
                <a:sym typeface="Webdings"/>
              </a:rPr>
              <a:t>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252664" y="3163420"/>
            <a:ext cx="792088" cy="504056"/>
          </a:xfrm>
          <a:prstGeom prst="rect">
            <a:avLst/>
          </a:prstGeom>
          <a:solidFill>
            <a:srgbClr val="595959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P2</a:t>
            </a:r>
          </a:p>
        </p:txBody>
      </p:sp>
      <p:sp>
        <p:nvSpPr>
          <p:cNvPr id="8" name="Rectangle 7"/>
          <p:cNvSpPr/>
          <p:nvPr/>
        </p:nvSpPr>
        <p:spPr>
          <a:xfrm>
            <a:off x="1812504" y="3163420"/>
            <a:ext cx="792088" cy="504056"/>
          </a:xfrm>
          <a:prstGeom prst="rect">
            <a:avLst/>
          </a:prstGeom>
          <a:solidFill>
            <a:srgbClr val="595959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P1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692824" y="3163420"/>
            <a:ext cx="792088" cy="504056"/>
          </a:xfrm>
          <a:prstGeom prst="rect">
            <a:avLst/>
          </a:prstGeom>
          <a:solidFill>
            <a:srgbClr val="595959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P3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132984" y="3163420"/>
            <a:ext cx="792088" cy="504056"/>
          </a:xfrm>
          <a:prstGeom prst="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P4</a:t>
            </a:r>
            <a:endParaRPr lang="en-US" sz="1600" dirty="0"/>
          </a:p>
        </p:txBody>
      </p:sp>
      <p:cxnSp>
        <p:nvCxnSpPr>
          <p:cNvPr id="21" name="Connecteur droit avec flèche 62"/>
          <p:cNvCxnSpPr/>
          <p:nvPr/>
        </p:nvCxnSpPr>
        <p:spPr>
          <a:xfrm flipH="1">
            <a:off x="2208548" y="2803380"/>
            <a:ext cx="2088232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63"/>
          <p:cNvCxnSpPr/>
          <p:nvPr/>
        </p:nvCxnSpPr>
        <p:spPr>
          <a:xfrm flipH="1">
            <a:off x="3648708" y="2803380"/>
            <a:ext cx="648072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64"/>
          <p:cNvCxnSpPr/>
          <p:nvPr/>
        </p:nvCxnSpPr>
        <p:spPr>
          <a:xfrm>
            <a:off x="4296780" y="2803380"/>
            <a:ext cx="792088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65"/>
          <p:cNvCxnSpPr/>
          <p:nvPr/>
        </p:nvCxnSpPr>
        <p:spPr>
          <a:xfrm>
            <a:off x="4296780" y="2803380"/>
            <a:ext cx="2232248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57083" y="6441850"/>
            <a:ext cx="6314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If P4 is a key =&gt;  P1P4, P2P4,.., P1P2P3P4 are also keys 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83374" y="501769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[</a:t>
            </a:r>
            <a:r>
              <a:rPr lang="en-IE" b="1" dirty="0" err="1" smtClean="0"/>
              <a:t>Atencia</a:t>
            </a:r>
            <a:r>
              <a:rPr lang="en-IE" b="1" dirty="0" smtClean="0"/>
              <a:t> et al.12]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3409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l-GR" sz="2200" cap="none" dirty="0" smtClean="0"/>
              <a:t>Κ</a:t>
            </a:r>
            <a:r>
              <a:rPr lang="en-US" sz="2200" cap="none" dirty="0" smtClean="0"/>
              <a:t>EYS AND PSEUDO-KEYS DETECTION FOR WEB DATASETS CLEANING AND INTERLINKING</a:t>
            </a:r>
            <a:endParaRPr lang="en-US" sz="22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Bottom-up approach that discovers:</a:t>
            </a:r>
          </a:p>
          <a:p>
            <a:pPr lvl="1"/>
            <a:r>
              <a:rPr lang="en-US" sz="1600" b="1" dirty="0">
                <a:solidFill>
                  <a:srgbClr val="31859C"/>
                </a:solidFill>
              </a:rPr>
              <a:t>SF-keys for a given class</a:t>
            </a:r>
          </a:p>
          <a:p>
            <a:pPr lvl="1"/>
            <a:r>
              <a:rPr lang="en-US" sz="1600" b="1" dirty="0">
                <a:solidFill>
                  <a:srgbClr val="31859C"/>
                </a:solidFill>
              </a:rPr>
              <a:t>SF-pseudo keys for a given class:</a:t>
            </a:r>
            <a:r>
              <a:rPr lang="en-US" sz="1600" dirty="0"/>
              <a:t> </a:t>
            </a:r>
            <a:r>
              <a:rPr lang="en-US" sz="1600" dirty="0" err="1"/>
              <a:t>sf</a:t>
            </a:r>
            <a:r>
              <a:rPr lang="en-US" sz="1600" dirty="0"/>
              <a:t>-keys that tolerate exceptions</a:t>
            </a:r>
          </a:p>
          <a:p>
            <a:pPr lvl="1"/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8840-4B08-6347-9483-EB92BA080F87}" type="slidenum">
              <a:rPr lang="fr-FR" smtClean="0"/>
              <a:t>28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900736" y="2299324"/>
            <a:ext cx="792088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Webdings"/>
                <a:ea typeface="Webdings"/>
                <a:cs typeface="Webdings"/>
                <a:sym typeface="Webdings"/>
              </a:rPr>
              <a:t>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252664" y="3163420"/>
            <a:ext cx="792088" cy="504056"/>
          </a:xfrm>
          <a:prstGeom prst="rect">
            <a:avLst/>
          </a:prstGeom>
          <a:solidFill>
            <a:srgbClr val="595959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P2</a:t>
            </a:r>
          </a:p>
        </p:txBody>
      </p:sp>
      <p:sp>
        <p:nvSpPr>
          <p:cNvPr id="8" name="Rectangle 7"/>
          <p:cNvSpPr/>
          <p:nvPr/>
        </p:nvSpPr>
        <p:spPr>
          <a:xfrm>
            <a:off x="1812504" y="3163420"/>
            <a:ext cx="792088" cy="504056"/>
          </a:xfrm>
          <a:prstGeom prst="rect">
            <a:avLst/>
          </a:prstGeom>
          <a:solidFill>
            <a:srgbClr val="595959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P1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692824" y="3163420"/>
            <a:ext cx="792088" cy="504056"/>
          </a:xfrm>
          <a:prstGeom prst="rect">
            <a:avLst/>
          </a:prstGeom>
          <a:solidFill>
            <a:srgbClr val="595959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P3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132984" y="3163420"/>
            <a:ext cx="792088" cy="504056"/>
          </a:xfrm>
          <a:prstGeom prst="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P4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60376" y="4027516"/>
            <a:ext cx="792088" cy="504056"/>
          </a:xfrm>
          <a:prstGeom prst="rect">
            <a:avLst/>
          </a:prstGeom>
          <a:solidFill>
            <a:srgbClr val="595959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P1P2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2028528" y="4027516"/>
            <a:ext cx="792088" cy="504056"/>
          </a:xfrm>
          <a:prstGeom prst="rect">
            <a:avLst/>
          </a:prstGeom>
          <a:solidFill>
            <a:srgbClr val="595959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P1P3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396680" y="4027516"/>
            <a:ext cx="792088" cy="504056"/>
          </a:xfrm>
          <a:prstGeom prst="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P1P4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4692824" y="4027516"/>
            <a:ext cx="792088" cy="504056"/>
          </a:xfrm>
          <a:prstGeom prst="rect">
            <a:avLst/>
          </a:prstGeom>
          <a:solidFill>
            <a:srgbClr val="595959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P2P3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5988968" y="4027516"/>
            <a:ext cx="792088" cy="504056"/>
          </a:xfrm>
          <a:prstGeom prst="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P2P4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7285112" y="4027516"/>
            <a:ext cx="792088" cy="504056"/>
          </a:xfrm>
          <a:prstGeom prst="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P3P4</a:t>
            </a:r>
            <a:endParaRPr lang="en-US" sz="1600" dirty="0"/>
          </a:p>
        </p:txBody>
      </p:sp>
      <p:cxnSp>
        <p:nvCxnSpPr>
          <p:cNvPr id="21" name="Connecteur droit avec flèche 62"/>
          <p:cNvCxnSpPr/>
          <p:nvPr/>
        </p:nvCxnSpPr>
        <p:spPr>
          <a:xfrm flipH="1">
            <a:off x="2208548" y="2803380"/>
            <a:ext cx="2088232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63"/>
          <p:cNvCxnSpPr/>
          <p:nvPr/>
        </p:nvCxnSpPr>
        <p:spPr>
          <a:xfrm flipH="1">
            <a:off x="3648708" y="2803380"/>
            <a:ext cx="648072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64"/>
          <p:cNvCxnSpPr/>
          <p:nvPr/>
        </p:nvCxnSpPr>
        <p:spPr>
          <a:xfrm>
            <a:off x="4296780" y="2803380"/>
            <a:ext cx="792088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65"/>
          <p:cNvCxnSpPr/>
          <p:nvPr/>
        </p:nvCxnSpPr>
        <p:spPr>
          <a:xfrm>
            <a:off x="4296780" y="2803380"/>
            <a:ext cx="2232248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66"/>
          <p:cNvCxnSpPr/>
          <p:nvPr/>
        </p:nvCxnSpPr>
        <p:spPr>
          <a:xfrm>
            <a:off x="2208548" y="3667476"/>
            <a:ext cx="216024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67"/>
          <p:cNvCxnSpPr/>
          <p:nvPr/>
        </p:nvCxnSpPr>
        <p:spPr>
          <a:xfrm flipH="1" flipV="1">
            <a:off x="2208548" y="3667476"/>
            <a:ext cx="1584176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68"/>
          <p:cNvCxnSpPr/>
          <p:nvPr/>
        </p:nvCxnSpPr>
        <p:spPr>
          <a:xfrm flipH="1">
            <a:off x="1056420" y="3667476"/>
            <a:ext cx="1152128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69"/>
          <p:cNvCxnSpPr/>
          <p:nvPr/>
        </p:nvCxnSpPr>
        <p:spPr>
          <a:xfrm flipH="1">
            <a:off x="1056420" y="3667476"/>
            <a:ext cx="2592288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70"/>
          <p:cNvCxnSpPr/>
          <p:nvPr/>
        </p:nvCxnSpPr>
        <p:spPr>
          <a:xfrm flipH="1">
            <a:off x="2424572" y="3667476"/>
            <a:ext cx="2664296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71"/>
          <p:cNvCxnSpPr/>
          <p:nvPr/>
        </p:nvCxnSpPr>
        <p:spPr>
          <a:xfrm flipH="1">
            <a:off x="3792724" y="3667476"/>
            <a:ext cx="2736304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72"/>
          <p:cNvCxnSpPr/>
          <p:nvPr/>
        </p:nvCxnSpPr>
        <p:spPr>
          <a:xfrm>
            <a:off x="3648708" y="3667476"/>
            <a:ext cx="1440160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73"/>
          <p:cNvCxnSpPr/>
          <p:nvPr/>
        </p:nvCxnSpPr>
        <p:spPr>
          <a:xfrm>
            <a:off x="5088868" y="3667476"/>
            <a:ext cx="0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74"/>
          <p:cNvCxnSpPr/>
          <p:nvPr/>
        </p:nvCxnSpPr>
        <p:spPr>
          <a:xfrm flipH="1">
            <a:off x="6385012" y="3667476"/>
            <a:ext cx="144016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75"/>
          <p:cNvCxnSpPr/>
          <p:nvPr/>
        </p:nvCxnSpPr>
        <p:spPr>
          <a:xfrm>
            <a:off x="3648708" y="3667476"/>
            <a:ext cx="2736304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76"/>
          <p:cNvCxnSpPr/>
          <p:nvPr/>
        </p:nvCxnSpPr>
        <p:spPr>
          <a:xfrm>
            <a:off x="6529028" y="3667476"/>
            <a:ext cx="1152128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77"/>
          <p:cNvCxnSpPr/>
          <p:nvPr/>
        </p:nvCxnSpPr>
        <p:spPr>
          <a:xfrm>
            <a:off x="5088868" y="3667476"/>
            <a:ext cx="2592288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57083" y="6441850"/>
            <a:ext cx="6314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If P4 is a key =&gt;  P1P4, P2P4,.., P1P2P3P4 are also keys </a:t>
            </a:r>
          </a:p>
          <a:p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883374" y="501769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[</a:t>
            </a:r>
            <a:r>
              <a:rPr lang="en-IE" b="1" dirty="0" err="1" smtClean="0"/>
              <a:t>Atencia</a:t>
            </a:r>
            <a:r>
              <a:rPr lang="en-IE" b="1" dirty="0" smtClean="0"/>
              <a:t> et al.12]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6831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l-GR" sz="2200" cap="none" dirty="0" smtClean="0"/>
              <a:t>Κ</a:t>
            </a:r>
            <a:r>
              <a:rPr lang="en-US" sz="2200" cap="none" dirty="0" smtClean="0"/>
              <a:t>EYS AND PSEUDO-KEYS DETECTION FOR WEB DATASETS CLEANING AND INTERLINKING</a:t>
            </a:r>
            <a:endParaRPr lang="en-US" sz="22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Bottom-up approach that discovers:</a:t>
            </a:r>
          </a:p>
          <a:p>
            <a:pPr lvl="1"/>
            <a:r>
              <a:rPr lang="en-US" sz="1600" b="1" dirty="0">
                <a:solidFill>
                  <a:srgbClr val="31859C"/>
                </a:solidFill>
              </a:rPr>
              <a:t>SF-keys for a given class</a:t>
            </a:r>
          </a:p>
          <a:p>
            <a:pPr lvl="1"/>
            <a:r>
              <a:rPr lang="en-US" sz="1600" b="1" dirty="0">
                <a:solidFill>
                  <a:srgbClr val="31859C"/>
                </a:solidFill>
              </a:rPr>
              <a:t>SF-pseudo keys for a given class:</a:t>
            </a:r>
            <a:r>
              <a:rPr lang="en-US" sz="1600" dirty="0"/>
              <a:t> </a:t>
            </a:r>
            <a:r>
              <a:rPr lang="en-US" sz="1600" dirty="0" err="1"/>
              <a:t>sf</a:t>
            </a:r>
            <a:r>
              <a:rPr lang="en-US" sz="1600" dirty="0"/>
              <a:t>-keys that tolerate exceptions</a:t>
            </a:r>
          </a:p>
          <a:p>
            <a:pPr lvl="1"/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8840-4B08-6347-9483-EB92BA080F87}" type="slidenum">
              <a:rPr lang="fr-FR" smtClean="0"/>
              <a:t>29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900736" y="2299324"/>
            <a:ext cx="792088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Webdings"/>
                <a:ea typeface="Webdings"/>
                <a:cs typeface="Webdings"/>
                <a:sym typeface="Webdings"/>
              </a:rPr>
              <a:t>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252664" y="3163420"/>
            <a:ext cx="792088" cy="504056"/>
          </a:xfrm>
          <a:prstGeom prst="rect">
            <a:avLst/>
          </a:prstGeom>
          <a:solidFill>
            <a:srgbClr val="595959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P2</a:t>
            </a:r>
          </a:p>
        </p:txBody>
      </p:sp>
      <p:sp>
        <p:nvSpPr>
          <p:cNvPr id="8" name="Rectangle 7"/>
          <p:cNvSpPr/>
          <p:nvPr/>
        </p:nvSpPr>
        <p:spPr>
          <a:xfrm>
            <a:off x="1812504" y="3163420"/>
            <a:ext cx="792088" cy="504056"/>
          </a:xfrm>
          <a:prstGeom prst="rect">
            <a:avLst/>
          </a:prstGeom>
          <a:solidFill>
            <a:srgbClr val="595959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P1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692824" y="3163420"/>
            <a:ext cx="792088" cy="504056"/>
          </a:xfrm>
          <a:prstGeom prst="rect">
            <a:avLst/>
          </a:prstGeom>
          <a:solidFill>
            <a:srgbClr val="595959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P3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132984" y="3163420"/>
            <a:ext cx="792088" cy="504056"/>
          </a:xfrm>
          <a:prstGeom prst="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P4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60376" y="4027516"/>
            <a:ext cx="792088" cy="504056"/>
          </a:xfrm>
          <a:prstGeom prst="rect">
            <a:avLst/>
          </a:prstGeom>
          <a:solidFill>
            <a:srgbClr val="595959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P1P2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2028528" y="4027516"/>
            <a:ext cx="792088" cy="504056"/>
          </a:xfrm>
          <a:prstGeom prst="rect">
            <a:avLst/>
          </a:prstGeom>
          <a:solidFill>
            <a:srgbClr val="595959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P1P3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396680" y="4027516"/>
            <a:ext cx="792088" cy="504056"/>
          </a:xfrm>
          <a:prstGeom prst="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P1P4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4692824" y="4027516"/>
            <a:ext cx="792088" cy="504056"/>
          </a:xfrm>
          <a:prstGeom prst="rect">
            <a:avLst/>
          </a:prstGeom>
          <a:solidFill>
            <a:srgbClr val="595959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P2P3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5988968" y="4027516"/>
            <a:ext cx="792088" cy="504056"/>
          </a:xfrm>
          <a:prstGeom prst="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P2P4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7285112" y="4027516"/>
            <a:ext cx="792088" cy="504056"/>
          </a:xfrm>
          <a:prstGeom prst="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P3P4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1236440" y="4891612"/>
            <a:ext cx="1224136" cy="504056"/>
          </a:xfrm>
          <a:prstGeom prst="rect">
            <a:avLst/>
          </a:prstGeom>
          <a:solidFill>
            <a:srgbClr val="595959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P1P2P3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3684712" y="4891612"/>
            <a:ext cx="1224136" cy="504056"/>
          </a:xfrm>
          <a:prstGeom prst="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P1P2P4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5772944" y="4891612"/>
            <a:ext cx="1224136" cy="504056"/>
          </a:xfrm>
          <a:prstGeom prst="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P2P3P4</a:t>
            </a:r>
            <a:endParaRPr lang="en-US" sz="1600" dirty="0"/>
          </a:p>
        </p:txBody>
      </p:sp>
      <p:cxnSp>
        <p:nvCxnSpPr>
          <p:cNvPr id="21" name="Connecteur droit avec flèche 62"/>
          <p:cNvCxnSpPr/>
          <p:nvPr/>
        </p:nvCxnSpPr>
        <p:spPr>
          <a:xfrm flipH="1">
            <a:off x="2208548" y="2803380"/>
            <a:ext cx="2088232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63"/>
          <p:cNvCxnSpPr/>
          <p:nvPr/>
        </p:nvCxnSpPr>
        <p:spPr>
          <a:xfrm flipH="1">
            <a:off x="3648708" y="2803380"/>
            <a:ext cx="648072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64"/>
          <p:cNvCxnSpPr/>
          <p:nvPr/>
        </p:nvCxnSpPr>
        <p:spPr>
          <a:xfrm>
            <a:off x="4296780" y="2803380"/>
            <a:ext cx="792088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65"/>
          <p:cNvCxnSpPr/>
          <p:nvPr/>
        </p:nvCxnSpPr>
        <p:spPr>
          <a:xfrm>
            <a:off x="4296780" y="2803380"/>
            <a:ext cx="2232248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66"/>
          <p:cNvCxnSpPr/>
          <p:nvPr/>
        </p:nvCxnSpPr>
        <p:spPr>
          <a:xfrm>
            <a:off x="2208548" y="3667476"/>
            <a:ext cx="216024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67"/>
          <p:cNvCxnSpPr/>
          <p:nvPr/>
        </p:nvCxnSpPr>
        <p:spPr>
          <a:xfrm flipH="1" flipV="1">
            <a:off x="2208548" y="3667476"/>
            <a:ext cx="1584176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68"/>
          <p:cNvCxnSpPr/>
          <p:nvPr/>
        </p:nvCxnSpPr>
        <p:spPr>
          <a:xfrm flipH="1">
            <a:off x="1056420" y="3667476"/>
            <a:ext cx="1152128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69"/>
          <p:cNvCxnSpPr/>
          <p:nvPr/>
        </p:nvCxnSpPr>
        <p:spPr>
          <a:xfrm flipH="1">
            <a:off x="1056420" y="3667476"/>
            <a:ext cx="2592288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70"/>
          <p:cNvCxnSpPr/>
          <p:nvPr/>
        </p:nvCxnSpPr>
        <p:spPr>
          <a:xfrm flipH="1">
            <a:off x="2424572" y="3667476"/>
            <a:ext cx="2664296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71"/>
          <p:cNvCxnSpPr/>
          <p:nvPr/>
        </p:nvCxnSpPr>
        <p:spPr>
          <a:xfrm flipH="1">
            <a:off x="3792724" y="3667476"/>
            <a:ext cx="2736304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72"/>
          <p:cNvCxnSpPr/>
          <p:nvPr/>
        </p:nvCxnSpPr>
        <p:spPr>
          <a:xfrm>
            <a:off x="3648708" y="3667476"/>
            <a:ext cx="1440160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73"/>
          <p:cNvCxnSpPr/>
          <p:nvPr/>
        </p:nvCxnSpPr>
        <p:spPr>
          <a:xfrm>
            <a:off x="5088868" y="3667476"/>
            <a:ext cx="0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74"/>
          <p:cNvCxnSpPr/>
          <p:nvPr/>
        </p:nvCxnSpPr>
        <p:spPr>
          <a:xfrm flipH="1">
            <a:off x="6385012" y="3667476"/>
            <a:ext cx="144016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75"/>
          <p:cNvCxnSpPr/>
          <p:nvPr/>
        </p:nvCxnSpPr>
        <p:spPr>
          <a:xfrm>
            <a:off x="3648708" y="3667476"/>
            <a:ext cx="2736304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76"/>
          <p:cNvCxnSpPr/>
          <p:nvPr/>
        </p:nvCxnSpPr>
        <p:spPr>
          <a:xfrm>
            <a:off x="6529028" y="3667476"/>
            <a:ext cx="1152128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77"/>
          <p:cNvCxnSpPr/>
          <p:nvPr/>
        </p:nvCxnSpPr>
        <p:spPr>
          <a:xfrm>
            <a:off x="5088868" y="3667476"/>
            <a:ext cx="2592288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78"/>
          <p:cNvCxnSpPr/>
          <p:nvPr/>
        </p:nvCxnSpPr>
        <p:spPr>
          <a:xfrm flipH="1">
            <a:off x="6385012" y="4531572"/>
            <a:ext cx="1296144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79"/>
          <p:cNvCxnSpPr/>
          <p:nvPr/>
        </p:nvCxnSpPr>
        <p:spPr>
          <a:xfrm>
            <a:off x="6385012" y="4531572"/>
            <a:ext cx="0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80"/>
          <p:cNvCxnSpPr/>
          <p:nvPr/>
        </p:nvCxnSpPr>
        <p:spPr>
          <a:xfrm>
            <a:off x="5088868" y="4531572"/>
            <a:ext cx="1296144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81"/>
          <p:cNvCxnSpPr/>
          <p:nvPr/>
        </p:nvCxnSpPr>
        <p:spPr>
          <a:xfrm>
            <a:off x="3792724" y="4531572"/>
            <a:ext cx="504056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82"/>
          <p:cNvCxnSpPr/>
          <p:nvPr/>
        </p:nvCxnSpPr>
        <p:spPr>
          <a:xfrm flipH="1">
            <a:off x="1848508" y="4531572"/>
            <a:ext cx="576064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86"/>
          <p:cNvCxnSpPr/>
          <p:nvPr/>
        </p:nvCxnSpPr>
        <p:spPr>
          <a:xfrm>
            <a:off x="1056420" y="4531572"/>
            <a:ext cx="3240360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87"/>
          <p:cNvCxnSpPr/>
          <p:nvPr/>
        </p:nvCxnSpPr>
        <p:spPr>
          <a:xfrm>
            <a:off x="1056420" y="4531572"/>
            <a:ext cx="792088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88"/>
          <p:cNvCxnSpPr/>
          <p:nvPr/>
        </p:nvCxnSpPr>
        <p:spPr>
          <a:xfrm flipH="1">
            <a:off x="4296780" y="4531572"/>
            <a:ext cx="2088232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89"/>
          <p:cNvCxnSpPr/>
          <p:nvPr/>
        </p:nvCxnSpPr>
        <p:spPr>
          <a:xfrm flipH="1">
            <a:off x="1848508" y="4531572"/>
            <a:ext cx="3240360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57083" y="6441850"/>
            <a:ext cx="6314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If P4 is a key =&gt;  P1P4, P2P4,.., P1P2P3P4 are also keys </a:t>
            </a:r>
          </a:p>
          <a:p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883374" y="501769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[</a:t>
            </a:r>
            <a:r>
              <a:rPr lang="en-IE" b="1" dirty="0" err="1" smtClean="0"/>
              <a:t>Atencia</a:t>
            </a:r>
            <a:r>
              <a:rPr lang="en-IE" b="1" dirty="0" smtClean="0"/>
              <a:t> et al.12]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6597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Keys in relational Databases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Key</a:t>
            </a:r>
            <a:r>
              <a:rPr lang="en-US" sz="1800" b="0" dirty="0" smtClean="0"/>
              <a:t>: A set of properties that uniquely identifies every instance in the data </a:t>
            </a:r>
            <a:endParaRPr lang="en-US" sz="1800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C838-C1F6-4637-8D3E-801151CF3AEF}" type="slidenum">
              <a:rPr lang="el-GR" smtClean="0"/>
              <a:pPr/>
              <a:t>3</a:t>
            </a:fld>
            <a:endParaRPr lang="el-GR" dirty="0"/>
          </a:p>
        </p:txBody>
      </p:sp>
      <p:graphicFrame>
        <p:nvGraphicFramePr>
          <p:cNvPr id="6" name="Tableau 7"/>
          <p:cNvGraphicFramePr>
            <a:graphicFrameLocks noGrp="1"/>
          </p:cNvGraphicFramePr>
          <p:nvPr>
            <p:extLst/>
          </p:nvPr>
        </p:nvGraphicFramePr>
        <p:xfrm>
          <a:off x="1327355" y="2276872"/>
          <a:ext cx="4870989" cy="1440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317"/>
                <a:gridCol w="989640"/>
                <a:gridCol w="963037"/>
                <a:gridCol w="1056148"/>
                <a:gridCol w="1042847"/>
              </a:tblGrid>
              <a:tr h="144016">
                <a:tc>
                  <a:txBody>
                    <a:bodyPr/>
                    <a:lstStyle/>
                    <a:p>
                      <a:pPr algn="ctr"/>
                      <a:endParaRPr lang="fr-FR" sz="12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err="1" smtClean="0">
                          <a:solidFill>
                            <a:srgbClr val="FFFFFF"/>
                          </a:solidFill>
                        </a:rPr>
                        <a:t>FirstName</a:t>
                      </a:r>
                      <a:endParaRPr lang="fr-FR" sz="12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err="1" smtClean="0">
                          <a:solidFill>
                            <a:srgbClr val="FFFFFF"/>
                          </a:solidFill>
                        </a:rPr>
                        <a:t>LastName</a:t>
                      </a:r>
                      <a:endParaRPr lang="fr-FR" sz="12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err="1" smtClean="0">
                          <a:solidFill>
                            <a:srgbClr val="FFFFFF"/>
                          </a:solidFill>
                        </a:rPr>
                        <a:t>Birthdate</a:t>
                      </a:r>
                      <a:endParaRPr lang="fr-FR" sz="12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rgbClr val="FFFFFF"/>
                          </a:solidFill>
                        </a:rPr>
                        <a:t>Profession</a:t>
                      </a:r>
                      <a:endParaRPr lang="fr-FR" sz="12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8"/>
                    </a:solidFill>
                  </a:tcPr>
                </a:tc>
              </a:tr>
              <a:tr h="343272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rgbClr val="000000"/>
                          </a:solidFill>
                        </a:rPr>
                        <a:t>Person1</a:t>
                      </a:r>
                      <a:endParaRPr lang="fr-FR" sz="12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Anne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Tompson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15/02/88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noStrike" dirty="0" smtClean="0">
                          <a:solidFill>
                            <a:schemeClr val="tx1"/>
                          </a:solidFill>
                        </a:rPr>
                        <a:t>Actor</a:t>
                      </a:r>
                      <a:endParaRPr lang="fr-FR" sz="1200" b="1" strike="sngStrike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504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rgbClr val="000000"/>
                          </a:solidFill>
                        </a:rPr>
                        <a:t>Person2</a:t>
                      </a:r>
                      <a:endParaRPr lang="fr-FR" sz="12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Marie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Tompson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02/09/75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noStrike" dirty="0" smtClean="0">
                          <a:solidFill>
                            <a:schemeClr val="tx1"/>
                          </a:solidFill>
                        </a:rPr>
                        <a:t>Researcher</a:t>
                      </a:r>
                      <a:endParaRPr lang="fr-FR" sz="1200" b="0" strike="noStrik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264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rgbClr val="000000"/>
                          </a:solidFill>
                        </a:rPr>
                        <a:t>Person3</a:t>
                      </a:r>
                      <a:endParaRPr lang="fr-FR" sz="12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Marie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David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15/02/85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/>
                        <a:t>Teacher</a:t>
                      </a:r>
                      <a:endParaRPr lang="fr-FR" sz="1200" b="1" strike="sngStrike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952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rgbClr val="000000"/>
                          </a:solidFill>
                        </a:rPr>
                        <a:t>Person4</a:t>
                      </a:r>
                      <a:endParaRPr lang="fr-FR" sz="12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Vincent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Solgar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06/12/90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noStrike" dirty="0" smtClean="0">
                          <a:solidFill>
                            <a:srgbClr val="000000"/>
                          </a:solidFill>
                        </a:rPr>
                        <a:t>Teacher</a:t>
                      </a:r>
                      <a:endParaRPr lang="fr-FR" sz="1200" b="0" strike="noStrike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1819214" y="4129662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215968"/>
                </a:solidFill>
              </a:rPr>
              <a:t>Is [</a:t>
            </a:r>
            <a:r>
              <a:rPr lang="en-US" i="1" dirty="0" err="1" smtClean="0">
                <a:solidFill>
                  <a:srgbClr val="215968"/>
                </a:solidFill>
              </a:rPr>
              <a:t>FirstName</a:t>
            </a:r>
            <a:r>
              <a:rPr lang="en-US" i="1" dirty="0" smtClean="0">
                <a:solidFill>
                  <a:srgbClr val="215968"/>
                </a:solidFill>
              </a:rPr>
              <a:t>] a key?</a:t>
            </a:r>
            <a:endParaRPr lang="en-US" i="1" dirty="0">
              <a:solidFill>
                <a:srgbClr val="215968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819214" y="4593648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215968"/>
                </a:solidFill>
              </a:rPr>
              <a:t>Is [</a:t>
            </a:r>
            <a:r>
              <a:rPr lang="en-US" i="1" dirty="0" err="1" smtClean="0">
                <a:solidFill>
                  <a:srgbClr val="215968"/>
                </a:solidFill>
              </a:rPr>
              <a:t>LastName</a:t>
            </a:r>
            <a:r>
              <a:rPr lang="en-US" i="1" dirty="0" smtClean="0">
                <a:solidFill>
                  <a:srgbClr val="215968"/>
                </a:solidFill>
              </a:rPr>
              <a:t>] a key?</a:t>
            </a:r>
            <a:endParaRPr lang="en-US" i="1" dirty="0">
              <a:solidFill>
                <a:srgbClr val="21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280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l-GR" sz="2200" cap="none" dirty="0" smtClean="0"/>
              <a:t>Κ</a:t>
            </a:r>
            <a:r>
              <a:rPr lang="en-US" sz="2200" cap="none" dirty="0" smtClean="0"/>
              <a:t>EYS AND PSEUDO-KEYS DETECTION FOR WEB DATASETS CLEANING AND INTERLINKING</a:t>
            </a:r>
            <a:endParaRPr lang="en-US" sz="22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Bottom-up approach that discovers:</a:t>
            </a:r>
          </a:p>
          <a:p>
            <a:pPr lvl="1"/>
            <a:r>
              <a:rPr lang="en-US" sz="1600" b="1" dirty="0">
                <a:solidFill>
                  <a:srgbClr val="31859C"/>
                </a:solidFill>
              </a:rPr>
              <a:t>SF-keys for a given class</a:t>
            </a:r>
          </a:p>
          <a:p>
            <a:pPr lvl="1"/>
            <a:r>
              <a:rPr lang="en-US" sz="1600" b="1" dirty="0">
                <a:solidFill>
                  <a:srgbClr val="31859C"/>
                </a:solidFill>
              </a:rPr>
              <a:t>SF-pseudo keys for a given class:</a:t>
            </a:r>
            <a:r>
              <a:rPr lang="en-US" sz="1600" dirty="0"/>
              <a:t> </a:t>
            </a:r>
            <a:r>
              <a:rPr lang="en-US" sz="1600" dirty="0" err="1"/>
              <a:t>sf</a:t>
            </a:r>
            <a:r>
              <a:rPr lang="en-US" sz="1600" dirty="0"/>
              <a:t>-keys that tolerate exceptions</a:t>
            </a:r>
          </a:p>
          <a:p>
            <a:pPr lvl="1"/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8840-4B08-6347-9483-EB92BA080F87}" type="slidenum">
              <a:rPr lang="fr-FR" smtClean="0"/>
              <a:t>30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900736" y="2299324"/>
            <a:ext cx="792088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Webdings"/>
                <a:ea typeface="Webdings"/>
                <a:cs typeface="Webdings"/>
                <a:sym typeface="Webdings"/>
              </a:rPr>
              <a:t>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252664" y="3163420"/>
            <a:ext cx="792088" cy="504056"/>
          </a:xfrm>
          <a:prstGeom prst="rect">
            <a:avLst/>
          </a:prstGeom>
          <a:solidFill>
            <a:srgbClr val="595959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P2</a:t>
            </a:r>
          </a:p>
        </p:txBody>
      </p:sp>
      <p:sp>
        <p:nvSpPr>
          <p:cNvPr id="8" name="Rectangle 7"/>
          <p:cNvSpPr/>
          <p:nvPr/>
        </p:nvSpPr>
        <p:spPr>
          <a:xfrm>
            <a:off x="1812504" y="3163420"/>
            <a:ext cx="792088" cy="504056"/>
          </a:xfrm>
          <a:prstGeom prst="rect">
            <a:avLst/>
          </a:prstGeom>
          <a:solidFill>
            <a:srgbClr val="595959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P1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692824" y="3163420"/>
            <a:ext cx="792088" cy="504056"/>
          </a:xfrm>
          <a:prstGeom prst="rect">
            <a:avLst/>
          </a:prstGeom>
          <a:solidFill>
            <a:srgbClr val="595959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P3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132984" y="3163420"/>
            <a:ext cx="792088" cy="504056"/>
          </a:xfrm>
          <a:prstGeom prst="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P4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60376" y="4027516"/>
            <a:ext cx="792088" cy="504056"/>
          </a:xfrm>
          <a:prstGeom prst="rect">
            <a:avLst/>
          </a:prstGeom>
          <a:solidFill>
            <a:srgbClr val="595959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P1P2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2028528" y="4027516"/>
            <a:ext cx="792088" cy="504056"/>
          </a:xfrm>
          <a:prstGeom prst="rect">
            <a:avLst/>
          </a:prstGeom>
          <a:solidFill>
            <a:srgbClr val="595959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P1P3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396680" y="4027516"/>
            <a:ext cx="792088" cy="504056"/>
          </a:xfrm>
          <a:prstGeom prst="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P1P4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4692824" y="4027516"/>
            <a:ext cx="792088" cy="504056"/>
          </a:xfrm>
          <a:prstGeom prst="rect">
            <a:avLst/>
          </a:prstGeom>
          <a:solidFill>
            <a:srgbClr val="595959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P2P3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5988968" y="4027516"/>
            <a:ext cx="792088" cy="504056"/>
          </a:xfrm>
          <a:prstGeom prst="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P2P4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7285112" y="4027516"/>
            <a:ext cx="792088" cy="504056"/>
          </a:xfrm>
          <a:prstGeom prst="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P3P4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1236440" y="4891612"/>
            <a:ext cx="1224136" cy="504056"/>
          </a:xfrm>
          <a:prstGeom prst="rect">
            <a:avLst/>
          </a:prstGeom>
          <a:solidFill>
            <a:srgbClr val="595959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P1P2P3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3684712" y="4891612"/>
            <a:ext cx="1224136" cy="504056"/>
          </a:xfrm>
          <a:prstGeom prst="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P1P2P4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5772944" y="4891612"/>
            <a:ext cx="1224136" cy="504056"/>
          </a:xfrm>
          <a:prstGeom prst="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P2P3P4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3468688" y="5683700"/>
            <a:ext cx="1584176" cy="504056"/>
          </a:xfrm>
          <a:prstGeom prst="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P1P2P3P4</a:t>
            </a:r>
            <a:endParaRPr lang="en-US" sz="1600" dirty="0"/>
          </a:p>
        </p:txBody>
      </p:sp>
      <p:cxnSp>
        <p:nvCxnSpPr>
          <p:cNvPr id="21" name="Connecteur droit avec flèche 62"/>
          <p:cNvCxnSpPr/>
          <p:nvPr/>
        </p:nvCxnSpPr>
        <p:spPr>
          <a:xfrm flipH="1">
            <a:off x="2208548" y="2803380"/>
            <a:ext cx="2088232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63"/>
          <p:cNvCxnSpPr/>
          <p:nvPr/>
        </p:nvCxnSpPr>
        <p:spPr>
          <a:xfrm flipH="1">
            <a:off x="3648708" y="2803380"/>
            <a:ext cx="648072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64"/>
          <p:cNvCxnSpPr/>
          <p:nvPr/>
        </p:nvCxnSpPr>
        <p:spPr>
          <a:xfrm>
            <a:off x="4296780" y="2803380"/>
            <a:ext cx="792088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65"/>
          <p:cNvCxnSpPr/>
          <p:nvPr/>
        </p:nvCxnSpPr>
        <p:spPr>
          <a:xfrm>
            <a:off x="4296780" y="2803380"/>
            <a:ext cx="2232248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66"/>
          <p:cNvCxnSpPr/>
          <p:nvPr/>
        </p:nvCxnSpPr>
        <p:spPr>
          <a:xfrm>
            <a:off x="2208548" y="3667476"/>
            <a:ext cx="216024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67"/>
          <p:cNvCxnSpPr/>
          <p:nvPr/>
        </p:nvCxnSpPr>
        <p:spPr>
          <a:xfrm flipH="1" flipV="1">
            <a:off x="2208548" y="3667476"/>
            <a:ext cx="1584176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68"/>
          <p:cNvCxnSpPr/>
          <p:nvPr/>
        </p:nvCxnSpPr>
        <p:spPr>
          <a:xfrm flipH="1">
            <a:off x="1056420" y="3667476"/>
            <a:ext cx="1152128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69"/>
          <p:cNvCxnSpPr/>
          <p:nvPr/>
        </p:nvCxnSpPr>
        <p:spPr>
          <a:xfrm flipH="1">
            <a:off x="1056420" y="3667476"/>
            <a:ext cx="2592288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70"/>
          <p:cNvCxnSpPr/>
          <p:nvPr/>
        </p:nvCxnSpPr>
        <p:spPr>
          <a:xfrm flipH="1">
            <a:off x="2424572" y="3667476"/>
            <a:ext cx="2664296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71"/>
          <p:cNvCxnSpPr/>
          <p:nvPr/>
        </p:nvCxnSpPr>
        <p:spPr>
          <a:xfrm flipH="1">
            <a:off x="3792724" y="3667476"/>
            <a:ext cx="2736304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72"/>
          <p:cNvCxnSpPr/>
          <p:nvPr/>
        </p:nvCxnSpPr>
        <p:spPr>
          <a:xfrm>
            <a:off x="3648708" y="3667476"/>
            <a:ext cx="1440160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73"/>
          <p:cNvCxnSpPr/>
          <p:nvPr/>
        </p:nvCxnSpPr>
        <p:spPr>
          <a:xfrm>
            <a:off x="5088868" y="3667476"/>
            <a:ext cx="0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74"/>
          <p:cNvCxnSpPr/>
          <p:nvPr/>
        </p:nvCxnSpPr>
        <p:spPr>
          <a:xfrm flipH="1">
            <a:off x="6385012" y="3667476"/>
            <a:ext cx="144016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75"/>
          <p:cNvCxnSpPr/>
          <p:nvPr/>
        </p:nvCxnSpPr>
        <p:spPr>
          <a:xfrm>
            <a:off x="3648708" y="3667476"/>
            <a:ext cx="2736304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76"/>
          <p:cNvCxnSpPr/>
          <p:nvPr/>
        </p:nvCxnSpPr>
        <p:spPr>
          <a:xfrm>
            <a:off x="6529028" y="3667476"/>
            <a:ext cx="1152128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77"/>
          <p:cNvCxnSpPr/>
          <p:nvPr/>
        </p:nvCxnSpPr>
        <p:spPr>
          <a:xfrm>
            <a:off x="5088868" y="3667476"/>
            <a:ext cx="2592288" cy="3600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78"/>
          <p:cNvCxnSpPr/>
          <p:nvPr/>
        </p:nvCxnSpPr>
        <p:spPr>
          <a:xfrm flipH="1">
            <a:off x="6385012" y="4531572"/>
            <a:ext cx="1296144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79"/>
          <p:cNvCxnSpPr/>
          <p:nvPr/>
        </p:nvCxnSpPr>
        <p:spPr>
          <a:xfrm>
            <a:off x="6385012" y="4531572"/>
            <a:ext cx="0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80"/>
          <p:cNvCxnSpPr/>
          <p:nvPr/>
        </p:nvCxnSpPr>
        <p:spPr>
          <a:xfrm>
            <a:off x="5088868" y="4531572"/>
            <a:ext cx="1296144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81"/>
          <p:cNvCxnSpPr/>
          <p:nvPr/>
        </p:nvCxnSpPr>
        <p:spPr>
          <a:xfrm>
            <a:off x="3792724" y="4531572"/>
            <a:ext cx="504056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82"/>
          <p:cNvCxnSpPr/>
          <p:nvPr/>
        </p:nvCxnSpPr>
        <p:spPr>
          <a:xfrm flipH="1">
            <a:off x="1848508" y="4531572"/>
            <a:ext cx="576064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83"/>
          <p:cNvCxnSpPr/>
          <p:nvPr/>
        </p:nvCxnSpPr>
        <p:spPr>
          <a:xfrm flipH="1">
            <a:off x="4260776" y="5395668"/>
            <a:ext cx="2124236" cy="288032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84"/>
          <p:cNvCxnSpPr/>
          <p:nvPr/>
        </p:nvCxnSpPr>
        <p:spPr>
          <a:xfrm flipH="1">
            <a:off x="4260776" y="5395668"/>
            <a:ext cx="36004" cy="288032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85"/>
          <p:cNvCxnSpPr/>
          <p:nvPr/>
        </p:nvCxnSpPr>
        <p:spPr>
          <a:xfrm>
            <a:off x="1848508" y="5395668"/>
            <a:ext cx="2412268" cy="288032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86"/>
          <p:cNvCxnSpPr/>
          <p:nvPr/>
        </p:nvCxnSpPr>
        <p:spPr>
          <a:xfrm>
            <a:off x="1056420" y="4531572"/>
            <a:ext cx="3240360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87"/>
          <p:cNvCxnSpPr/>
          <p:nvPr/>
        </p:nvCxnSpPr>
        <p:spPr>
          <a:xfrm>
            <a:off x="1056420" y="4531572"/>
            <a:ext cx="792088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88"/>
          <p:cNvCxnSpPr/>
          <p:nvPr/>
        </p:nvCxnSpPr>
        <p:spPr>
          <a:xfrm flipH="1">
            <a:off x="4296780" y="4531572"/>
            <a:ext cx="2088232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89"/>
          <p:cNvCxnSpPr/>
          <p:nvPr/>
        </p:nvCxnSpPr>
        <p:spPr>
          <a:xfrm flipH="1">
            <a:off x="1848508" y="4531572"/>
            <a:ext cx="3240360" cy="3600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57083" y="6441850"/>
            <a:ext cx="6314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If P4 is a key =&gt;  P1P4, P2P4,.., P1P2P3P4 are also keys </a:t>
            </a:r>
          </a:p>
          <a:p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883374" y="501769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[</a:t>
            </a:r>
            <a:r>
              <a:rPr lang="en-IE" b="1" dirty="0" err="1" smtClean="0"/>
              <a:t>Atencia</a:t>
            </a:r>
            <a:r>
              <a:rPr lang="en-IE" b="1" dirty="0" smtClean="0"/>
              <a:t> et al.12]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9642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l-GR" sz="2200" cap="none" dirty="0" smtClean="0"/>
              <a:t>Κ</a:t>
            </a:r>
            <a:r>
              <a:rPr lang="en-US" sz="2200" cap="none" dirty="0" smtClean="0"/>
              <a:t>EYS AND PSEUDO-KEYS DETECTION FOR WEB DATASETS CLEANING AND INTERLINKING</a:t>
            </a:r>
            <a:endParaRPr lang="en-US" sz="22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To verify if a set of properties is a key</a:t>
            </a:r>
          </a:p>
          <a:p>
            <a:pPr lvl="1"/>
            <a:r>
              <a:rPr lang="en-US" sz="1600" b="1" i="1" dirty="0"/>
              <a:t>Partition</a:t>
            </a:r>
            <a:r>
              <a:rPr lang="en-US" sz="1600" dirty="0"/>
              <a:t> instances according to their sharing values</a:t>
            </a:r>
          </a:p>
          <a:p>
            <a:pPr lvl="1"/>
            <a:r>
              <a:rPr lang="en-US" sz="1600" dirty="0"/>
              <a:t>If each partition contains only one instances =&gt; </a:t>
            </a:r>
            <a:r>
              <a:rPr lang="en-US" sz="1600" b="1" dirty="0">
                <a:solidFill>
                  <a:srgbClr val="31859C"/>
                </a:solidFill>
              </a:rPr>
              <a:t>Key</a:t>
            </a:r>
          </a:p>
          <a:p>
            <a:pPr lvl="1"/>
            <a:endParaRPr lang="en-US" sz="1600" b="1" dirty="0">
              <a:solidFill>
                <a:srgbClr val="31859C"/>
              </a:solidFill>
            </a:endParaRPr>
          </a:p>
          <a:p>
            <a:r>
              <a:rPr lang="en-US" sz="1600" b="0" dirty="0">
                <a:solidFill>
                  <a:srgbClr val="000000"/>
                </a:solidFill>
              </a:rPr>
              <a:t>Key quality measures</a:t>
            </a:r>
          </a:p>
          <a:p>
            <a:pPr lvl="1"/>
            <a:r>
              <a:rPr lang="en-US" sz="1600" b="1" dirty="0">
                <a:solidFill>
                  <a:srgbClr val="31859C"/>
                </a:solidFill>
              </a:rPr>
              <a:t>Support</a:t>
            </a:r>
            <a:r>
              <a:rPr lang="en-US" sz="1600" dirty="0">
                <a:solidFill>
                  <a:srgbClr val="31859C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of a set of properties </a:t>
            </a:r>
            <a:r>
              <a:rPr lang="en-US" sz="1600" i="1" dirty="0">
                <a:solidFill>
                  <a:srgbClr val="000000"/>
                </a:solidFill>
              </a:rPr>
              <a:t>P</a:t>
            </a:r>
            <a:r>
              <a:rPr lang="en-US" sz="1600" dirty="0">
                <a:solidFill>
                  <a:srgbClr val="000000"/>
                </a:solidFill>
              </a:rPr>
              <a:t>: 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b="1" dirty="0" smtClean="0">
              <a:solidFill>
                <a:srgbClr val="31859C"/>
              </a:solidFill>
            </a:endParaRPr>
          </a:p>
          <a:p>
            <a:pPr lvl="1"/>
            <a:endParaRPr lang="en-US" sz="1600" b="1" dirty="0">
              <a:solidFill>
                <a:srgbClr val="31859C"/>
              </a:solidFill>
            </a:endParaRPr>
          </a:p>
          <a:p>
            <a:pPr lvl="1"/>
            <a:r>
              <a:rPr lang="en-US" sz="1600" b="1" dirty="0" smtClean="0">
                <a:solidFill>
                  <a:srgbClr val="31859C"/>
                </a:solidFill>
              </a:rPr>
              <a:t>Discriminability</a:t>
            </a:r>
            <a:r>
              <a:rPr lang="en-US" sz="1600" dirty="0" smtClean="0">
                <a:solidFill>
                  <a:srgbClr val="31859C"/>
                </a:solidFill>
              </a:rPr>
              <a:t> </a:t>
            </a:r>
            <a:r>
              <a:rPr lang="en-US" sz="1600" dirty="0"/>
              <a:t>of a set of properties </a:t>
            </a:r>
            <a:r>
              <a:rPr lang="en-US" sz="1600" i="1" dirty="0"/>
              <a:t>P </a:t>
            </a:r>
            <a:r>
              <a:rPr lang="en-US" sz="1600" dirty="0"/>
              <a:t>(pseudo-keys):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8840-4B08-6347-9483-EB92BA080F87}" type="slidenum">
              <a:rPr lang="fr-FR" smtClean="0"/>
              <a:t>31</a:t>
            </a:fld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6883374" y="501769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[</a:t>
            </a:r>
            <a:r>
              <a:rPr lang="en-IE" b="1" dirty="0" err="1" smtClean="0"/>
              <a:t>Atencia</a:t>
            </a:r>
            <a:r>
              <a:rPr lang="en-IE" b="1" dirty="0" smtClean="0"/>
              <a:t> et al.12]</a:t>
            </a:r>
            <a:endParaRPr lang="en-US" b="1" dirty="0"/>
          </a:p>
        </p:txBody>
      </p:sp>
      <p:graphicFrame>
        <p:nvGraphicFramePr>
          <p:cNvPr id="51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698221"/>
              </p:ext>
            </p:extLst>
          </p:nvPr>
        </p:nvGraphicFramePr>
        <p:xfrm>
          <a:off x="-541052" y="3111206"/>
          <a:ext cx="940117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" name="Document" r:id="rId3" imgW="5969000" imgH="508000" progId="Word.Document.12">
                  <p:link updateAutomatic="1"/>
                </p:oleObj>
              </mc:Choice>
              <mc:Fallback>
                <p:oleObj name="Document" r:id="rId3" imgW="5969000" imgH="5080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541052" y="3111206"/>
                        <a:ext cx="9401175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" name="Image 10" descr="Screen Shot 2017-02-18 at 14.19.3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8" y="4953500"/>
            <a:ext cx="3717731" cy="98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5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l-GR" sz="2200" cap="none" dirty="0" smtClean="0"/>
              <a:t>Κ</a:t>
            </a:r>
            <a:r>
              <a:rPr lang="en-US" sz="2200" cap="none" dirty="0" smtClean="0"/>
              <a:t>EYS AND PSEUDO-KEYS DETECTION FOR WEB DATASETS CLEANING AND INTERLINKING</a:t>
            </a:r>
            <a:endParaRPr lang="en-US" sz="22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8840-4B08-6347-9483-EB92BA080F87}" type="slidenum">
              <a:rPr lang="fr-FR" smtClean="0"/>
              <a:t>32</a:t>
            </a:fld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6883374" y="501769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[</a:t>
            </a:r>
            <a:r>
              <a:rPr lang="en-IE" b="1" dirty="0" err="1" smtClean="0"/>
              <a:t>Atencia</a:t>
            </a:r>
            <a:r>
              <a:rPr lang="en-IE" b="1" dirty="0" smtClean="0"/>
              <a:t> et al.12]</a:t>
            </a:r>
            <a:endParaRPr lang="en-US" b="1" dirty="0"/>
          </a:p>
        </p:txBody>
      </p:sp>
      <p:graphicFrame>
        <p:nvGraphicFramePr>
          <p:cNvPr id="10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98573"/>
              </p:ext>
            </p:extLst>
          </p:nvPr>
        </p:nvGraphicFramePr>
        <p:xfrm>
          <a:off x="395536" y="1466395"/>
          <a:ext cx="8581309" cy="2663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710"/>
                <a:gridCol w="1407160"/>
                <a:gridCol w="1167448"/>
                <a:gridCol w="1478598"/>
                <a:gridCol w="1092202"/>
                <a:gridCol w="1965325"/>
                <a:gridCol w="869866"/>
              </a:tblGrid>
              <a:tr h="3142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400" b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lang="fr-FR" sz="1400" b="1" i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Actor</a:t>
                      </a:r>
                      <a:endParaRPr lang="fr-FR" sz="1400" b="1" i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Director</a:t>
                      </a:r>
                      <a:endParaRPr lang="fr-FR" sz="1400" b="1" i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ReleaseDate</a:t>
                      </a:r>
                      <a:endParaRPr lang="fr-FR" sz="1400" b="1" i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Website</a:t>
                      </a:r>
                      <a:endParaRPr lang="fr-FR" sz="1400" b="1" i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err="1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Language</a:t>
                      </a:r>
                      <a:endParaRPr lang="fr-FR" sz="1400" b="1" i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8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film1</a:t>
                      </a:r>
                      <a:endParaRPr lang="en-US" sz="1400" b="1" i="1" baseline="0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Ocean’s 11</a:t>
                      </a:r>
                      <a:endParaRPr lang="fr-FR" sz="1300" b="1" i="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b="1" u="none" dirty="0" smtClean="0">
                          <a:solidFill>
                            <a:schemeClr val="tx1"/>
                          </a:solidFill>
                        </a:rPr>
                        <a:t>B. Pitt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b="1" u="none" dirty="0" smtClean="0">
                          <a:solidFill>
                            <a:schemeClr val="tx1"/>
                          </a:solidFill>
                        </a:rPr>
                        <a:t>J. Roberts</a:t>
                      </a:r>
                      <a:endParaRPr lang="fr-FR" sz="1300" b="1" i="0" u="none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S. </a:t>
                      </a:r>
                      <a:r>
                        <a:rPr lang="en-US" sz="1300" dirty="0" err="1" smtClean="0"/>
                        <a:t>Soderbergh</a:t>
                      </a:r>
                      <a:endParaRPr lang="fr-FR" sz="1300" b="1" i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3/4/01</a:t>
                      </a:r>
                      <a:endParaRPr lang="fr-FR" sz="1300" b="1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www.oceans11.com</a:t>
                      </a:r>
                      <a:endParaRPr lang="fr-FR" sz="1300" b="1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---</a:t>
                      </a:r>
                      <a:endParaRPr lang="fr-FR" sz="1300" dirty="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2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film2</a:t>
                      </a:r>
                      <a:endParaRPr lang="en-US" sz="1400" b="1" i="1" baseline="0" dirty="0" smtClean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Ocean’s 12</a:t>
                      </a:r>
                      <a:endParaRPr lang="fr-FR" sz="1300" b="0" i="0" dirty="0" smtClean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u="none" dirty="0" smtClean="0">
                          <a:solidFill>
                            <a:schemeClr val="tx1"/>
                          </a:solidFill>
                        </a:rPr>
                        <a:t>B. Pitt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u="none" dirty="0" smtClean="0">
                          <a:solidFill>
                            <a:schemeClr val="tx1"/>
                          </a:solidFill>
                        </a:rPr>
                        <a:t>J. Roberts</a:t>
                      </a:r>
                      <a:endParaRPr lang="fr-FR" sz="1300" b="1" i="0" u="none" dirty="0" smtClean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b="0" dirty="0" smtClean="0"/>
                        <a:t>S. </a:t>
                      </a:r>
                      <a:r>
                        <a:rPr lang="en-US" sz="1300" b="0" dirty="0" err="1" smtClean="0"/>
                        <a:t>Soderbergh</a:t>
                      </a:r>
                      <a:endParaRPr lang="en-US" sz="1300" b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/>
                        <a:t>R. Howard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2/5/04</a:t>
                      </a:r>
                      <a:endParaRPr lang="fr-FR" sz="1300" b="1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www.oceans12.com</a:t>
                      </a:r>
                      <a:endParaRPr lang="fr-FR" sz="1300" b="1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 smtClean="0"/>
                        <a:t>english</a:t>
                      </a:r>
                      <a:endParaRPr lang="fr-FR" sz="1300" dirty="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film3</a:t>
                      </a:r>
                      <a:endParaRPr lang="en-US" sz="1400" b="1" i="1" baseline="0" dirty="0" smtClean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Ocean’s 13</a:t>
                      </a:r>
                      <a:endParaRPr lang="fr-FR" sz="1300" b="0" i="0" dirty="0" smtClean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u="none" dirty="0" smtClean="0">
                          <a:solidFill>
                            <a:schemeClr val="tx1"/>
                          </a:solidFill>
                        </a:rPr>
                        <a:t>B. Pitt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u="none" dirty="0" smtClean="0">
                          <a:solidFill>
                            <a:schemeClr val="tx1"/>
                          </a:solidFill>
                        </a:rPr>
                        <a:t>G. Clooney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b="0" dirty="0" smtClean="0"/>
                        <a:t>S. </a:t>
                      </a:r>
                      <a:r>
                        <a:rPr lang="en-US" sz="1300" b="0" dirty="0" err="1" smtClean="0"/>
                        <a:t>Soderbergh</a:t>
                      </a:r>
                      <a:endParaRPr lang="en-US" sz="1300" b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/>
                        <a:t>R. Howard</a:t>
                      </a:r>
                      <a:endParaRPr lang="en-US" sz="1300" b="0" i="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30/6/07</a:t>
                      </a:r>
                      <a:endParaRPr lang="fr-FR" sz="1300" b="1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www.oceans13.com</a:t>
                      </a:r>
                      <a:endParaRPr lang="fr-FR" sz="1300" b="1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 smtClean="0"/>
                        <a:t>english</a:t>
                      </a:r>
                      <a:endParaRPr lang="fr-FR" sz="1300" dirty="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8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film4</a:t>
                      </a:r>
                      <a:endParaRPr lang="en-US" sz="14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400" b="1" i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The descendants</a:t>
                      </a:r>
                      <a:endParaRPr lang="fr-FR" sz="1300" b="0" i="0" dirty="0" smtClean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u="none" dirty="0" smtClean="0">
                          <a:solidFill>
                            <a:schemeClr val="tx1"/>
                          </a:solidFill>
                        </a:rPr>
                        <a:t>N. Krause</a:t>
                      </a:r>
                      <a:endParaRPr lang="en-US" sz="1300" b="0" i="0" u="none" dirty="0" smtClean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u="none" dirty="0" smtClean="0">
                          <a:solidFill>
                            <a:schemeClr val="tx1"/>
                          </a:solidFill>
                        </a:rPr>
                        <a:t>G. Clooney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A. Payne</a:t>
                      </a:r>
                      <a:endParaRPr lang="fr-FR" sz="1300" b="1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15/9/11</a:t>
                      </a:r>
                      <a:endParaRPr lang="en-US" sz="1300" b="1" i="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---</a:t>
                      </a:r>
                      <a:endParaRPr lang="fr-FR" sz="1300" b="1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 smtClean="0"/>
                        <a:t>english</a:t>
                      </a:r>
                      <a:endParaRPr lang="fr-FR" sz="1300" dirty="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film5</a:t>
                      </a:r>
                      <a:endParaRPr lang="en-US" sz="1400" b="1" i="1" baseline="0" dirty="0" smtClean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b="0" dirty="0" err="1" smtClean="0">
                          <a:solidFill>
                            <a:schemeClr val="tx1"/>
                          </a:solidFill>
                        </a:rPr>
                        <a:t>Bourne</a:t>
                      </a:r>
                      <a:r>
                        <a:rPr lang="fr-FR" sz="13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300" b="0" baseline="0" dirty="0" err="1" smtClean="0">
                          <a:solidFill>
                            <a:schemeClr val="tx1"/>
                          </a:solidFill>
                        </a:rPr>
                        <a:t>Identity</a:t>
                      </a:r>
                      <a:endParaRPr lang="fr-FR" sz="1300" b="0" i="0" dirty="0" smtClean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D. </a:t>
                      </a:r>
                      <a:r>
                        <a:rPr lang="en-US" sz="1300" dirty="0" err="1" smtClean="0"/>
                        <a:t>Liman</a:t>
                      </a:r>
                      <a:endParaRPr lang="fr-FR" sz="1300" b="1" i="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 smtClean="0"/>
                        <a:t>---</a:t>
                      </a:r>
                      <a:endParaRPr lang="fr-FR" sz="1300" b="1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12/6/12</a:t>
                      </a:r>
                      <a:endParaRPr lang="fr-FR" sz="1300" b="1" i="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/>
                        <a:t>www.</a:t>
                      </a:r>
                      <a:r>
                        <a:rPr lang="en-US" sz="1300" baseline="0" dirty="0" err="1" smtClean="0"/>
                        <a:t>bourneIdentity</a:t>
                      </a:r>
                      <a:r>
                        <a:rPr lang="en-US" sz="1300" dirty="0" err="1" smtClean="0"/>
                        <a:t>.com</a:t>
                      </a:r>
                      <a:endParaRPr lang="fr-FR" sz="1300" b="1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 smtClean="0"/>
                        <a:t>english</a:t>
                      </a:r>
                      <a:endParaRPr lang="fr-FR" sz="1300" b="1" i="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415954" y="1476226"/>
            <a:ext cx="1129852" cy="2622572"/>
          </a:xfrm>
          <a:prstGeom prst="rect">
            <a:avLst/>
          </a:prstGeom>
          <a:noFill/>
          <a:ln w="38100" cmpd="sng">
            <a:solidFill>
              <a:schemeClr val="accent5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596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1560" y="5185116"/>
            <a:ext cx="4536504" cy="1296144"/>
          </a:xfrm>
          <a:prstGeom prst="rect">
            <a:avLst/>
          </a:prstGeom>
          <a:noFill/>
          <a:ln w="28575" cmpd="sng">
            <a:solidFill>
              <a:srgbClr val="215968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91548" y="4781135"/>
            <a:ext cx="439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215968"/>
                </a:solidFill>
              </a:rPr>
              <a:t>Partitions using [Actor]</a:t>
            </a:r>
            <a:endParaRPr lang="en-US" b="1" dirty="0">
              <a:solidFill>
                <a:srgbClr val="215968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48064" y="5587547"/>
            <a:ext cx="64807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 </a:t>
            </a:r>
            <a:r>
              <a:rPr lang="fr-FR" sz="2500" b="1" dirty="0">
                <a:solidFill>
                  <a:srgbClr val="215968"/>
                </a:solidFill>
                <a:sym typeface="Wingdings"/>
              </a:rPr>
              <a:t></a:t>
            </a:r>
            <a:r>
              <a:rPr lang="fr-FR" b="1" dirty="0">
                <a:solidFill>
                  <a:srgbClr val="215968"/>
                </a:solidFill>
                <a:sym typeface="Wingdings"/>
              </a:rPr>
              <a:t> </a:t>
            </a:r>
            <a:endParaRPr lang="en-US" dirty="0">
              <a:solidFill>
                <a:srgbClr val="215968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393806" y="5326945"/>
            <a:ext cx="1152000" cy="360000"/>
          </a:xfrm>
          <a:prstGeom prst="ellipse">
            <a:avLst/>
          </a:prstGeom>
          <a:solidFill>
            <a:srgbClr val="215968"/>
          </a:solidFill>
          <a:ln>
            <a:solidFill>
              <a:srgbClr val="215968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Film3</a:t>
            </a:r>
          </a:p>
        </p:txBody>
      </p:sp>
      <p:sp>
        <p:nvSpPr>
          <p:cNvPr id="22" name="Oval 8"/>
          <p:cNvSpPr/>
          <p:nvPr/>
        </p:nvSpPr>
        <p:spPr>
          <a:xfrm>
            <a:off x="845978" y="5522152"/>
            <a:ext cx="1152000" cy="582794"/>
          </a:xfrm>
          <a:prstGeom prst="ellipse">
            <a:avLst/>
          </a:prstGeom>
          <a:solidFill>
            <a:srgbClr val="215968"/>
          </a:solidFill>
          <a:ln>
            <a:solidFill>
              <a:srgbClr val="215968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Film1</a:t>
            </a:r>
            <a:endParaRPr lang="en-US" dirty="0"/>
          </a:p>
          <a:p>
            <a:pPr algn="ctr"/>
            <a:r>
              <a:rPr lang="en-US" dirty="0" smtClean="0"/>
              <a:t>Film2</a:t>
            </a:r>
            <a:endParaRPr lang="en-US" dirty="0"/>
          </a:p>
        </p:txBody>
      </p:sp>
      <p:sp>
        <p:nvSpPr>
          <p:cNvPr id="23" name="Oval 10"/>
          <p:cNvSpPr/>
          <p:nvPr/>
        </p:nvSpPr>
        <p:spPr>
          <a:xfrm>
            <a:off x="3751726" y="5666351"/>
            <a:ext cx="1152128" cy="360040"/>
          </a:xfrm>
          <a:prstGeom prst="ellipse">
            <a:avLst/>
          </a:prstGeom>
          <a:solidFill>
            <a:srgbClr val="215968"/>
          </a:solidFill>
          <a:ln>
            <a:solidFill>
              <a:srgbClr val="215968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Film5</a:t>
            </a:r>
          </a:p>
        </p:txBody>
      </p:sp>
      <p:sp>
        <p:nvSpPr>
          <p:cNvPr id="24" name="Oval 11"/>
          <p:cNvSpPr/>
          <p:nvPr/>
        </p:nvSpPr>
        <p:spPr>
          <a:xfrm>
            <a:off x="2382010" y="6015922"/>
            <a:ext cx="1152000" cy="360000"/>
          </a:xfrm>
          <a:prstGeom prst="ellipse">
            <a:avLst/>
          </a:prstGeom>
          <a:solidFill>
            <a:srgbClr val="215968"/>
          </a:solidFill>
          <a:ln>
            <a:solidFill>
              <a:srgbClr val="215968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Film4</a:t>
            </a:r>
          </a:p>
        </p:txBody>
      </p:sp>
      <p:sp>
        <p:nvSpPr>
          <p:cNvPr id="25" name="TextBox 13"/>
          <p:cNvSpPr txBox="1"/>
          <p:nvPr/>
        </p:nvSpPr>
        <p:spPr>
          <a:xfrm>
            <a:off x="5687616" y="5371523"/>
            <a:ext cx="345638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solidFill>
                  <a:srgbClr val="215968"/>
                </a:solidFill>
              </a:rPr>
              <a:t>[Actor]</a:t>
            </a:r>
            <a:r>
              <a:rPr lang="en-US" sz="1700" dirty="0" smtClean="0">
                <a:solidFill>
                  <a:srgbClr val="215968"/>
                </a:solidFill>
              </a:rPr>
              <a:t>: </a:t>
            </a:r>
            <a:r>
              <a:rPr lang="en-US" sz="1700" dirty="0" err="1" smtClean="0">
                <a:solidFill>
                  <a:srgbClr val="215968"/>
                </a:solidFill>
              </a:rPr>
              <a:t>pseudokey</a:t>
            </a:r>
            <a:r>
              <a:rPr lang="en-US" sz="1700" dirty="0" smtClean="0">
                <a:solidFill>
                  <a:srgbClr val="215968"/>
                </a:solidFill>
              </a:rPr>
              <a:t> </a:t>
            </a:r>
          </a:p>
          <a:p>
            <a:r>
              <a:rPr lang="fr-FR" sz="1700" dirty="0" smtClean="0">
                <a:solidFill>
                  <a:srgbClr val="215968"/>
                </a:solidFill>
              </a:rPr>
              <a:t>S</a:t>
            </a:r>
            <a:r>
              <a:rPr lang="en-US" sz="1700" dirty="0" err="1" smtClean="0">
                <a:solidFill>
                  <a:srgbClr val="215968"/>
                </a:solidFill>
              </a:rPr>
              <a:t>upport</a:t>
            </a:r>
            <a:r>
              <a:rPr lang="en-US" sz="1700" dirty="0" smtClean="0">
                <a:solidFill>
                  <a:srgbClr val="215968"/>
                </a:solidFill>
              </a:rPr>
              <a:t> = 5/5 =</a:t>
            </a:r>
            <a:r>
              <a:rPr lang="en-US" sz="1700" dirty="0">
                <a:solidFill>
                  <a:srgbClr val="215968"/>
                </a:solidFill>
              </a:rPr>
              <a:t>1</a:t>
            </a:r>
            <a:endParaRPr lang="en-US" sz="1700" dirty="0" smtClean="0">
              <a:solidFill>
                <a:srgbClr val="215968"/>
              </a:solidFill>
            </a:endParaRPr>
          </a:p>
          <a:p>
            <a:r>
              <a:rPr lang="en-US" sz="1700" dirty="0" smtClean="0">
                <a:solidFill>
                  <a:srgbClr val="215968"/>
                </a:solidFill>
              </a:rPr>
              <a:t>Discriminability = 3/4=0.75</a:t>
            </a:r>
            <a:endParaRPr lang="en-US" sz="1700" dirty="0">
              <a:solidFill>
                <a:srgbClr val="2159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465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</a:t>
            </a:r>
            <a:r>
              <a:rPr lang="en-US" dirty="0" smtClean="0"/>
              <a:t>Discovery Approaches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SF-Keys</a:t>
            </a:r>
          </a:p>
          <a:p>
            <a:pPr lvl="1"/>
            <a:r>
              <a:rPr lang="en-US" dirty="0">
                <a:solidFill>
                  <a:srgbClr val="31859C"/>
                </a:solidFill>
              </a:rPr>
              <a:t>Keys and Pseudo-Keys Detection for Web Datasets Cleaning and </a:t>
            </a:r>
            <a:r>
              <a:rPr lang="en-US" dirty="0" smtClean="0">
                <a:solidFill>
                  <a:srgbClr val="31859C"/>
                </a:solidFill>
              </a:rPr>
              <a:t>Interlinking</a:t>
            </a:r>
          </a:p>
          <a:p>
            <a:pPr lvl="1"/>
            <a:endParaRPr lang="en-US" dirty="0" smtClean="0">
              <a:solidFill>
                <a:srgbClr val="31859C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F-Keys</a:t>
            </a:r>
          </a:p>
          <a:p>
            <a:pPr lvl="1"/>
            <a:r>
              <a:rPr lang="en-US" b="1" dirty="0" smtClean="0">
                <a:solidFill>
                  <a:srgbClr val="31859C"/>
                </a:solidFill>
              </a:rPr>
              <a:t>ROCKER: A Refinement Operator for Key Discovery</a:t>
            </a:r>
          </a:p>
          <a:p>
            <a:pPr marL="274320" lvl="1" indent="0">
              <a:buNone/>
            </a:pPr>
            <a:endParaRPr lang="en-US" i="1" dirty="0"/>
          </a:p>
          <a:p>
            <a:r>
              <a:rPr lang="en-US" dirty="0" smtClean="0"/>
              <a:t>S-Keys</a:t>
            </a:r>
            <a:endParaRPr lang="en-US" b="1" dirty="0" smtClean="0"/>
          </a:p>
          <a:p>
            <a:pPr lvl="1"/>
            <a:r>
              <a:rPr lang="en-US" dirty="0">
                <a:solidFill>
                  <a:srgbClr val="31859C"/>
                </a:solidFill>
              </a:rPr>
              <a:t>An automatic key discovery approach for data linking</a:t>
            </a:r>
          </a:p>
          <a:p>
            <a:pPr lvl="1"/>
            <a:r>
              <a:rPr lang="en-US" dirty="0" err="1" smtClean="0">
                <a:solidFill>
                  <a:srgbClr val="31859C"/>
                </a:solidFill>
              </a:rPr>
              <a:t>SAKey</a:t>
            </a:r>
            <a:r>
              <a:rPr lang="en-US" dirty="0">
                <a:solidFill>
                  <a:srgbClr val="31859C"/>
                </a:solidFill>
              </a:rPr>
              <a:t>: Scalable almost key discovery in RDF </a:t>
            </a:r>
            <a:r>
              <a:rPr lang="en-US" dirty="0" smtClean="0">
                <a:solidFill>
                  <a:srgbClr val="31859C"/>
                </a:solidFill>
              </a:rPr>
              <a:t>data</a:t>
            </a:r>
          </a:p>
          <a:p>
            <a:pPr lvl="1"/>
            <a:r>
              <a:rPr lang="en-US" dirty="0">
                <a:solidFill>
                  <a:srgbClr val="31859C"/>
                </a:solidFill>
              </a:rPr>
              <a:t>VICKEY: Conditional key </a:t>
            </a:r>
            <a:r>
              <a:rPr lang="en-US" dirty="0" smtClean="0">
                <a:solidFill>
                  <a:srgbClr val="31859C"/>
                </a:solidFill>
              </a:rPr>
              <a:t>discovery</a:t>
            </a:r>
            <a:endParaRPr lang="fi-FI" dirty="0" smtClean="0">
              <a:solidFill>
                <a:srgbClr val="31859C"/>
              </a:solidFill>
            </a:endParaRPr>
          </a:p>
          <a:p>
            <a:pPr lvl="1"/>
            <a:r>
              <a:rPr lang="fi-FI" dirty="0" err="1" smtClean="0">
                <a:solidFill>
                  <a:srgbClr val="31859C"/>
                </a:solidFill>
              </a:rPr>
              <a:t>Linkkey</a:t>
            </a:r>
            <a:r>
              <a:rPr lang="en-US" dirty="0" smtClean="0">
                <a:solidFill>
                  <a:srgbClr val="31859C"/>
                </a:solidFill>
              </a:rPr>
              <a:t>: Data interlinking through robust </a:t>
            </a:r>
            <a:r>
              <a:rPr lang="fi-FI" dirty="0" err="1" smtClean="0">
                <a:solidFill>
                  <a:srgbClr val="31859C"/>
                </a:solidFill>
              </a:rPr>
              <a:t>Linkkey</a:t>
            </a:r>
            <a:r>
              <a:rPr lang="en-US" dirty="0" smtClean="0">
                <a:solidFill>
                  <a:srgbClr val="31859C"/>
                </a:solidFill>
              </a:rPr>
              <a:t> extraction</a:t>
            </a:r>
          </a:p>
          <a:p>
            <a:pPr lvl="1"/>
            <a:endParaRPr lang="en-US" dirty="0" smtClean="0">
              <a:solidFill>
                <a:srgbClr val="31859C"/>
              </a:solidFill>
            </a:endParaRP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C838-C1F6-4637-8D3E-801151CF3AEF}" type="slidenum">
              <a:rPr lang="el-GR" smtClean="0"/>
              <a:pPr/>
              <a:t>33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84672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200" dirty="0"/>
              <a:t>ROCKER: A Refinement Operator for Key Discovery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Bottom-up approach that discovers in an efficient way</a:t>
            </a:r>
          </a:p>
          <a:p>
            <a:pPr lvl="1"/>
            <a:r>
              <a:rPr lang="en-US" b="1" dirty="0">
                <a:solidFill>
                  <a:srgbClr val="31859C"/>
                </a:solidFill>
              </a:rPr>
              <a:t>F-</a:t>
            </a:r>
            <a:r>
              <a:rPr lang="en-US" b="1" dirty="0" smtClean="0">
                <a:solidFill>
                  <a:srgbClr val="31859C"/>
                </a:solidFill>
              </a:rPr>
              <a:t>keys for a given class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rgbClr val="31859C"/>
                </a:solidFill>
              </a:rPr>
              <a:t>F-pseudo keys for a given </a:t>
            </a:r>
            <a:r>
              <a:rPr lang="en-US" b="1" dirty="0" smtClean="0">
                <a:solidFill>
                  <a:srgbClr val="31859C"/>
                </a:solidFill>
              </a:rPr>
              <a:t>class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Key quality measures</a:t>
            </a:r>
          </a:p>
          <a:p>
            <a:pPr lvl="1"/>
            <a:r>
              <a:rPr lang="fr-FR" b="1" i="1" dirty="0">
                <a:solidFill>
                  <a:srgbClr val="31859C"/>
                </a:solidFill>
              </a:rPr>
              <a:t>D</a:t>
            </a:r>
            <a:r>
              <a:rPr lang="en-US" b="1" i="1" dirty="0" err="1">
                <a:solidFill>
                  <a:srgbClr val="31859C"/>
                </a:solidFill>
              </a:rPr>
              <a:t>iscriminability</a:t>
            </a:r>
            <a:r>
              <a:rPr lang="en-US" b="1" i="1" dirty="0">
                <a:solidFill>
                  <a:srgbClr val="31859C"/>
                </a:solidFill>
              </a:rPr>
              <a:t>(P):</a:t>
            </a:r>
            <a:r>
              <a:rPr lang="en-US" dirty="0"/>
              <a:t> # of distinguished instances using the set </a:t>
            </a:r>
            <a:r>
              <a:rPr lang="en-US" i="1" dirty="0"/>
              <a:t>P</a:t>
            </a:r>
          </a:p>
          <a:p>
            <a:pPr lvl="1"/>
            <a:r>
              <a:rPr lang="en-US" b="1" i="1" dirty="0">
                <a:solidFill>
                  <a:srgbClr val="31859C"/>
                </a:solidFill>
              </a:rPr>
              <a:t>Score(P)</a:t>
            </a:r>
            <a:r>
              <a:rPr lang="en-US" i="1" dirty="0"/>
              <a:t> = discriminability(P)/# instances		</a:t>
            </a:r>
            <a:r>
              <a:rPr lang="en-US" dirty="0"/>
              <a:t>Score: [0,1]</a:t>
            </a:r>
          </a:p>
          <a:p>
            <a:pPr lvl="2"/>
            <a:r>
              <a:rPr lang="en-US" dirty="0"/>
              <a:t>Key =&gt; </a:t>
            </a:r>
            <a:r>
              <a:rPr lang="en-US" b="1" dirty="0">
                <a:solidFill>
                  <a:srgbClr val="31859C"/>
                </a:solidFill>
              </a:rPr>
              <a:t>score = 1</a:t>
            </a:r>
          </a:p>
          <a:p>
            <a:pPr lvl="2"/>
            <a:r>
              <a:rPr lang="en-US" dirty="0"/>
              <a:t>Pseudo key =&gt; </a:t>
            </a:r>
            <a:r>
              <a:rPr lang="en-US" b="1" dirty="0">
                <a:solidFill>
                  <a:srgbClr val="31859C"/>
                </a:solidFill>
              </a:rPr>
              <a:t>score &lt; 1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C838-C1F6-4637-8D3E-801151CF3AEF}" type="slidenum">
              <a:rPr lang="el-GR" smtClean="0"/>
              <a:pPr/>
              <a:t>34</a:t>
            </a:fld>
            <a:endParaRPr lang="el-GR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983323"/>
              </p:ext>
            </p:extLst>
          </p:nvPr>
        </p:nvGraphicFramePr>
        <p:xfrm>
          <a:off x="583096" y="4394382"/>
          <a:ext cx="7200642" cy="18460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710"/>
                <a:gridCol w="1407160"/>
                <a:gridCol w="1361122"/>
                <a:gridCol w="1092202"/>
                <a:gridCol w="1869582"/>
                <a:gridCol w="869866"/>
              </a:tblGrid>
              <a:tr h="3142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400" b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lang="fr-FR" sz="1400" b="1" i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Director</a:t>
                      </a:r>
                      <a:endParaRPr lang="fr-FR" sz="1400" b="1" i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ReleaseDate</a:t>
                      </a:r>
                      <a:endParaRPr lang="fr-FR" sz="1400" b="1" i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Website</a:t>
                      </a:r>
                      <a:endParaRPr lang="fr-FR" sz="1400" b="1" i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err="1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Language</a:t>
                      </a:r>
                      <a:endParaRPr lang="fr-FR" sz="1400" b="1" i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8"/>
                    </a:solidFill>
                  </a:tcPr>
                </a:tc>
              </a:tr>
              <a:tr h="3338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film1</a:t>
                      </a:r>
                      <a:endParaRPr lang="en-US" sz="1400" b="1" i="1" baseline="0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Ocean’s 11</a:t>
                      </a:r>
                      <a:endParaRPr lang="fr-FR" sz="1300" b="1" i="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S. </a:t>
                      </a:r>
                      <a:r>
                        <a:rPr lang="en-US" sz="1300" dirty="0" err="1" smtClean="0"/>
                        <a:t>Soderbergh</a:t>
                      </a:r>
                      <a:endParaRPr lang="fr-FR" sz="1300" b="1" i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3/4/01</a:t>
                      </a:r>
                      <a:endParaRPr lang="fr-FR" sz="1300" b="1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www.oceans11.com</a:t>
                      </a:r>
                      <a:endParaRPr lang="fr-FR" sz="1300" b="1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---</a:t>
                      </a:r>
                      <a:endParaRPr lang="fr-FR" sz="1300" dirty="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2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film2</a:t>
                      </a:r>
                      <a:endParaRPr lang="en-US" sz="1400" b="1" i="1" baseline="0" dirty="0" smtClean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Ocean’s 12</a:t>
                      </a:r>
                      <a:endParaRPr lang="fr-FR" sz="1300" b="0" i="0" dirty="0" smtClean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S. </a:t>
                      </a:r>
                      <a:r>
                        <a:rPr lang="en-US" sz="1300" dirty="0" err="1" smtClean="0"/>
                        <a:t>Soderbergh</a:t>
                      </a:r>
                      <a:endParaRPr lang="en-US" sz="13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R. Howard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2/5/04</a:t>
                      </a:r>
                      <a:endParaRPr lang="fr-FR" sz="1300" b="1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www.oceans12.com</a:t>
                      </a:r>
                      <a:endParaRPr lang="fr-FR" sz="1300" b="1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 smtClean="0"/>
                        <a:t>english</a:t>
                      </a:r>
                      <a:endParaRPr lang="fr-FR" sz="1300" dirty="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4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film4</a:t>
                      </a:r>
                      <a:endParaRPr lang="en-US" sz="14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400" b="1" i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The descendants</a:t>
                      </a:r>
                      <a:endParaRPr lang="fr-FR" sz="1300" b="0" i="0" dirty="0" smtClean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A. Payne</a:t>
                      </a:r>
                      <a:endParaRPr lang="fr-FR" sz="1300" b="1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15/9/11</a:t>
                      </a:r>
                      <a:endParaRPr lang="en-US" sz="1300" b="1" i="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---</a:t>
                      </a:r>
                      <a:endParaRPr lang="fr-FR" sz="1300" b="1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 smtClean="0"/>
                        <a:t>english</a:t>
                      </a:r>
                      <a:endParaRPr lang="fr-FR" sz="1300" dirty="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5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film5</a:t>
                      </a:r>
                      <a:endParaRPr lang="en-US" sz="1400" b="1" i="1" baseline="0" dirty="0" smtClean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b="0" dirty="0" err="1" smtClean="0">
                          <a:solidFill>
                            <a:schemeClr val="tx1"/>
                          </a:solidFill>
                        </a:rPr>
                        <a:t>Bourne</a:t>
                      </a:r>
                      <a:r>
                        <a:rPr lang="fr-FR" sz="13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300" b="0" baseline="0" dirty="0" err="1" smtClean="0">
                          <a:solidFill>
                            <a:schemeClr val="tx1"/>
                          </a:solidFill>
                        </a:rPr>
                        <a:t>Identity</a:t>
                      </a:r>
                      <a:endParaRPr lang="fr-FR" sz="1300" b="0" i="0" dirty="0" smtClean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 smtClean="0"/>
                        <a:t>---</a:t>
                      </a:r>
                      <a:endParaRPr lang="fr-FR" sz="1300" b="1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12/6/12</a:t>
                      </a:r>
                      <a:endParaRPr lang="fr-FR" sz="1300" b="1" i="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300" b="0" i="0" dirty="0" smtClean="0">
                          <a:latin typeface="Calibri"/>
                          <a:ea typeface="Calibri"/>
                          <a:cs typeface="Times New Roman"/>
                        </a:rPr>
                        <a:t>---</a:t>
                      </a:r>
                      <a:endParaRPr lang="fr-FR" sz="1300" b="0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 smtClean="0"/>
                        <a:t>english</a:t>
                      </a:r>
                      <a:endParaRPr lang="fr-FR" sz="1300" b="1" i="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83374" y="50176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[</a:t>
            </a:r>
            <a:r>
              <a:rPr lang="tr-TR" b="1" dirty="0"/>
              <a:t>Soru et al. 2015</a:t>
            </a:r>
            <a:r>
              <a:rPr lang="en-IE" b="1" dirty="0" smtClean="0"/>
              <a:t>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3016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200" dirty="0"/>
              <a:t>ROCKER: A Refinement Operator for Key Discovery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Bottom-up approach that </a:t>
            </a:r>
            <a:r>
              <a:rPr lang="en-US" dirty="0" smtClean="0"/>
              <a:t>discovers in an efficient way</a:t>
            </a:r>
            <a:endParaRPr lang="en-US" dirty="0"/>
          </a:p>
          <a:p>
            <a:pPr lvl="1"/>
            <a:r>
              <a:rPr lang="en-US" b="1" dirty="0">
                <a:solidFill>
                  <a:srgbClr val="31859C"/>
                </a:solidFill>
              </a:rPr>
              <a:t>F-keys for a given class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rgbClr val="31859C"/>
                </a:solidFill>
              </a:rPr>
              <a:t>F-pseudo keys for a given class</a:t>
            </a:r>
            <a:endParaRPr lang="en-US" dirty="0"/>
          </a:p>
          <a:p>
            <a:r>
              <a:rPr lang="en-US" dirty="0" smtClean="0">
                <a:solidFill>
                  <a:srgbClr val="000000"/>
                </a:solidFill>
              </a:rPr>
              <a:t>Key quality measures</a:t>
            </a:r>
          </a:p>
          <a:p>
            <a:pPr lvl="1"/>
            <a:r>
              <a:rPr lang="fr-FR" b="1" i="1" dirty="0" smtClean="0">
                <a:solidFill>
                  <a:srgbClr val="31859C"/>
                </a:solidFill>
              </a:rPr>
              <a:t>D</a:t>
            </a:r>
            <a:r>
              <a:rPr lang="en-US" b="1" i="1" dirty="0" err="1" smtClean="0">
                <a:solidFill>
                  <a:srgbClr val="31859C"/>
                </a:solidFill>
              </a:rPr>
              <a:t>iscriminability</a:t>
            </a:r>
            <a:r>
              <a:rPr lang="en-US" b="1" i="1" dirty="0">
                <a:solidFill>
                  <a:srgbClr val="31859C"/>
                </a:solidFill>
              </a:rPr>
              <a:t>(P):</a:t>
            </a:r>
            <a:r>
              <a:rPr lang="en-US" dirty="0"/>
              <a:t> # of distinguished </a:t>
            </a:r>
            <a:r>
              <a:rPr lang="en-US" dirty="0" smtClean="0"/>
              <a:t>instances using </a:t>
            </a:r>
            <a:r>
              <a:rPr lang="en-US" dirty="0"/>
              <a:t>the set </a:t>
            </a:r>
            <a:r>
              <a:rPr lang="en-US" i="1" dirty="0" smtClean="0"/>
              <a:t>P</a:t>
            </a:r>
          </a:p>
          <a:p>
            <a:pPr lvl="1"/>
            <a:r>
              <a:rPr lang="en-US" b="1" i="1" dirty="0" smtClean="0">
                <a:solidFill>
                  <a:srgbClr val="31859C"/>
                </a:solidFill>
              </a:rPr>
              <a:t>Score</a:t>
            </a:r>
            <a:r>
              <a:rPr lang="en-US" b="1" i="1" dirty="0">
                <a:solidFill>
                  <a:srgbClr val="31859C"/>
                </a:solidFill>
              </a:rPr>
              <a:t>(P)</a:t>
            </a:r>
            <a:r>
              <a:rPr lang="en-US" i="1" dirty="0"/>
              <a:t> = discriminability(P)/# </a:t>
            </a:r>
            <a:r>
              <a:rPr lang="en-US" i="1" dirty="0" smtClean="0"/>
              <a:t>instances		</a:t>
            </a:r>
            <a:r>
              <a:rPr lang="en-US" dirty="0" smtClean="0"/>
              <a:t>Score: [</a:t>
            </a:r>
            <a:r>
              <a:rPr lang="en-US" dirty="0"/>
              <a:t>0,1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Key =&gt; </a:t>
            </a:r>
            <a:r>
              <a:rPr lang="en-US" b="1" dirty="0" smtClean="0">
                <a:solidFill>
                  <a:srgbClr val="31859C"/>
                </a:solidFill>
              </a:rPr>
              <a:t>score = 1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seudo key =&gt; </a:t>
            </a:r>
            <a:r>
              <a:rPr lang="en-US" b="1" dirty="0" smtClean="0">
                <a:solidFill>
                  <a:srgbClr val="31859C"/>
                </a:solidFill>
              </a:rPr>
              <a:t>score &lt; 1</a:t>
            </a:r>
          </a:p>
          <a:p>
            <a:pPr lvl="3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C838-C1F6-4637-8D3E-801151CF3AEF}" type="slidenum">
              <a:rPr lang="el-GR" smtClean="0"/>
              <a:pPr/>
              <a:t>35</a:t>
            </a:fld>
            <a:endParaRPr lang="el-GR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638722"/>
              </p:ext>
            </p:extLst>
          </p:nvPr>
        </p:nvGraphicFramePr>
        <p:xfrm>
          <a:off x="583096" y="4394382"/>
          <a:ext cx="7200642" cy="18460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710"/>
                <a:gridCol w="1407160"/>
                <a:gridCol w="1361122"/>
                <a:gridCol w="1092202"/>
                <a:gridCol w="1869582"/>
                <a:gridCol w="869866"/>
              </a:tblGrid>
              <a:tr h="3142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400" b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lang="fr-FR" sz="1400" b="1" i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Director</a:t>
                      </a:r>
                      <a:endParaRPr lang="fr-FR" sz="1400" b="1" i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ReleaseDate</a:t>
                      </a:r>
                      <a:endParaRPr lang="fr-FR" sz="1400" b="1" i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Website</a:t>
                      </a:r>
                      <a:endParaRPr lang="fr-FR" sz="1400" b="1" i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err="1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Language</a:t>
                      </a:r>
                      <a:endParaRPr lang="fr-FR" sz="1400" b="1" i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8"/>
                    </a:solidFill>
                  </a:tcPr>
                </a:tc>
              </a:tr>
              <a:tr h="3338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film1</a:t>
                      </a:r>
                      <a:endParaRPr lang="en-US" sz="1400" b="1" i="1" baseline="0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Ocean’s 11</a:t>
                      </a:r>
                      <a:endParaRPr lang="fr-FR" sz="1300" b="1" i="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S. </a:t>
                      </a:r>
                      <a:r>
                        <a:rPr lang="en-US" sz="1300" dirty="0" err="1" smtClean="0"/>
                        <a:t>Soderbergh</a:t>
                      </a:r>
                      <a:endParaRPr lang="fr-FR" sz="1300" b="1" i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3/4/01</a:t>
                      </a:r>
                      <a:endParaRPr lang="fr-FR" sz="1300" b="1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www.oceans11.com</a:t>
                      </a:r>
                      <a:endParaRPr lang="fr-FR" sz="1300" b="1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---</a:t>
                      </a:r>
                      <a:endParaRPr lang="fr-FR" sz="1300" dirty="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2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film2</a:t>
                      </a:r>
                      <a:endParaRPr lang="en-US" sz="1400" b="1" i="1" baseline="0" dirty="0" smtClean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Ocean’s 12</a:t>
                      </a:r>
                      <a:endParaRPr lang="fr-FR" sz="1300" b="0" i="0" dirty="0" smtClean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S. </a:t>
                      </a:r>
                      <a:r>
                        <a:rPr lang="en-US" sz="1300" dirty="0" err="1" smtClean="0"/>
                        <a:t>Soderbergh</a:t>
                      </a:r>
                      <a:endParaRPr lang="en-US" sz="13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R. Howard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2/5/04</a:t>
                      </a:r>
                      <a:endParaRPr lang="fr-FR" sz="1300" b="1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www.oceans12.com</a:t>
                      </a:r>
                      <a:endParaRPr lang="fr-FR" sz="1300" b="1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 smtClean="0"/>
                        <a:t>english</a:t>
                      </a:r>
                      <a:endParaRPr lang="fr-FR" sz="1300" dirty="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4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film4</a:t>
                      </a:r>
                      <a:endParaRPr lang="en-US" sz="14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400" b="1" i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The descendants</a:t>
                      </a:r>
                      <a:endParaRPr lang="fr-FR" sz="1300" b="0" i="0" dirty="0" smtClean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A. Payne</a:t>
                      </a:r>
                      <a:endParaRPr lang="fr-FR" sz="1300" b="1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15/9/11</a:t>
                      </a:r>
                      <a:endParaRPr lang="en-US" sz="1300" b="1" i="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---</a:t>
                      </a:r>
                      <a:endParaRPr lang="fr-FR" sz="1300" b="1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 smtClean="0"/>
                        <a:t>english</a:t>
                      </a:r>
                      <a:endParaRPr lang="fr-FR" sz="1300" dirty="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5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film5</a:t>
                      </a:r>
                      <a:endParaRPr lang="en-US" sz="1400" b="1" i="1" baseline="0" dirty="0" smtClean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b="0" dirty="0" err="1" smtClean="0">
                          <a:solidFill>
                            <a:schemeClr val="tx1"/>
                          </a:solidFill>
                        </a:rPr>
                        <a:t>Bourne</a:t>
                      </a:r>
                      <a:r>
                        <a:rPr lang="fr-FR" sz="13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300" b="0" baseline="0" dirty="0" err="1" smtClean="0">
                          <a:solidFill>
                            <a:schemeClr val="tx1"/>
                          </a:solidFill>
                        </a:rPr>
                        <a:t>Identity</a:t>
                      </a:r>
                      <a:endParaRPr lang="fr-FR" sz="1300" b="0" i="0" dirty="0" smtClean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 smtClean="0"/>
                        <a:t>---</a:t>
                      </a:r>
                      <a:endParaRPr lang="fr-FR" sz="1300" b="1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12/6/12</a:t>
                      </a:r>
                      <a:endParaRPr lang="fr-FR" sz="1300" b="1" i="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300" b="0" i="0" dirty="0" smtClean="0">
                          <a:latin typeface="Calibri"/>
                          <a:ea typeface="Calibri"/>
                          <a:cs typeface="Times New Roman"/>
                        </a:rPr>
                        <a:t>---</a:t>
                      </a:r>
                      <a:endParaRPr lang="fr-FR" sz="1300" b="0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 smtClean="0"/>
                        <a:t>english</a:t>
                      </a:r>
                      <a:endParaRPr lang="fr-FR" sz="1300" b="1" i="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Ellipse 4"/>
          <p:cNvSpPr/>
          <p:nvPr/>
        </p:nvSpPr>
        <p:spPr>
          <a:xfrm>
            <a:off x="5293769" y="4311486"/>
            <a:ext cx="1368152" cy="432048"/>
          </a:xfrm>
          <a:prstGeom prst="ellipse">
            <a:avLst/>
          </a:prstGeom>
          <a:noFill/>
          <a:ln w="38100" cmpd="sng">
            <a:solidFill>
              <a:srgbClr val="9E28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6"/>
          <p:cNvSpPr txBox="1"/>
          <p:nvPr/>
        </p:nvSpPr>
        <p:spPr>
          <a:xfrm>
            <a:off x="5437785" y="3942154"/>
            <a:ext cx="109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E281E"/>
                </a:solidFill>
              </a:rPr>
              <a:t>Not a key</a:t>
            </a:r>
            <a:endParaRPr lang="en-US" b="1" dirty="0">
              <a:solidFill>
                <a:srgbClr val="9E281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83374" y="50176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[</a:t>
            </a:r>
            <a:r>
              <a:rPr lang="tr-TR" b="1" dirty="0"/>
              <a:t>Soru et al. 2015</a:t>
            </a:r>
            <a:r>
              <a:rPr lang="en-IE" b="1" dirty="0" smtClean="0"/>
              <a:t>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3272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200" dirty="0"/>
              <a:t>ROCKER: A Refinement Operator for Key Discovery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Bottom-up approach that discovers in an efficient way</a:t>
            </a:r>
          </a:p>
          <a:p>
            <a:pPr lvl="1"/>
            <a:r>
              <a:rPr lang="en-US" b="1" dirty="0">
                <a:solidFill>
                  <a:srgbClr val="31859C"/>
                </a:solidFill>
              </a:rPr>
              <a:t>F-keys for a given class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rgbClr val="31859C"/>
                </a:solidFill>
              </a:rPr>
              <a:t>F-pseudo keys for a given class</a:t>
            </a:r>
            <a:endParaRPr lang="en-US" dirty="0"/>
          </a:p>
          <a:p>
            <a:r>
              <a:rPr lang="en-US" dirty="0" smtClean="0">
                <a:solidFill>
                  <a:srgbClr val="000000"/>
                </a:solidFill>
              </a:rPr>
              <a:t>Key </a:t>
            </a:r>
            <a:r>
              <a:rPr lang="en-US" dirty="0">
                <a:solidFill>
                  <a:srgbClr val="000000"/>
                </a:solidFill>
              </a:rPr>
              <a:t>quality measures</a:t>
            </a:r>
          </a:p>
          <a:p>
            <a:pPr lvl="1"/>
            <a:r>
              <a:rPr lang="fr-FR" b="1" i="1" dirty="0">
                <a:solidFill>
                  <a:srgbClr val="31859C"/>
                </a:solidFill>
              </a:rPr>
              <a:t>D</a:t>
            </a:r>
            <a:r>
              <a:rPr lang="en-US" b="1" i="1" dirty="0" err="1">
                <a:solidFill>
                  <a:srgbClr val="31859C"/>
                </a:solidFill>
              </a:rPr>
              <a:t>iscriminability</a:t>
            </a:r>
            <a:r>
              <a:rPr lang="en-US" b="1" i="1" dirty="0">
                <a:solidFill>
                  <a:srgbClr val="31859C"/>
                </a:solidFill>
              </a:rPr>
              <a:t>(P):</a:t>
            </a:r>
            <a:r>
              <a:rPr lang="en-US" dirty="0"/>
              <a:t> # of distinguished instances using the set </a:t>
            </a:r>
            <a:r>
              <a:rPr lang="en-US" i="1" dirty="0"/>
              <a:t>P</a:t>
            </a:r>
          </a:p>
          <a:p>
            <a:pPr lvl="1"/>
            <a:r>
              <a:rPr lang="en-US" b="1" i="1" dirty="0">
                <a:solidFill>
                  <a:srgbClr val="31859C"/>
                </a:solidFill>
              </a:rPr>
              <a:t>Score(P)</a:t>
            </a:r>
            <a:r>
              <a:rPr lang="en-US" i="1" dirty="0"/>
              <a:t> = discriminability(P)/# instances		</a:t>
            </a:r>
            <a:r>
              <a:rPr lang="en-US" dirty="0"/>
              <a:t>Score: [0,1]</a:t>
            </a:r>
          </a:p>
          <a:p>
            <a:pPr lvl="2"/>
            <a:r>
              <a:rPr lang="en-US" dirty="0"/>
              <a:t>Key =&gt; </a:t>
            </a:r>
            <a:r>
              <a:rPr lang="en-US" b="1" dirty="0">
                <a:solidFill>
                  <a:srgbClr val="31859C"/>
                </a:solidFill>
              </a:rPr>
              <a:t>score = 1</a:t>
            </a:r>
          </a:p>
          <a:p>
            <a:pPr lvl="2"/>
            <a:r>
              <a:rPr lang="en-US" dirty="0"/>
              <a:t>Pseudo key =&gt; </a:t>
            </a:r>
            <a:r>
              <a:rPr lang="en-US" b="1" dirty="0">
                <a:solidFill>
                  <a:srgbClr val="31859C"/>
                </a:solidFill>
              </a:rPr>
              <a:t>score &lt; 1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C838-C1F6-4637-8D3E-801151CF3AEF}" type="slidenum">
              <a:rPr lang="el-GR" smtClean="0"/>
              <a:pPr/>
              <a:t>36</a:t>
            </a:fld>
            <a:endParaRPr lang="el-GR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847669"/>
              </p:ext>
            </p:extLst>
          </p:nvPr>
        </p:nvGraphicFramePr>
        <p:xfrm>
          <a:off x="583096" y="4394382"/>
          <a:ext cx="7200642" cy="18460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710"/>
                <a:gridCol w="1407160"/>
                <a:gridCol w="1361122"/>
                <a:gridCol w="1092202"/>
                <a:gridCol w="1869582"/>
                <a:gridCol w="869866"/>
              </a:tblGrid>
              <a:tr h="3142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400" b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lang="fr-FR" sz="1400" b="1" i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Director</a:t>
                      </a:r>
                      <a:endParaRPr lang="fr-FR" sz="1400" b="1" i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ReleaseDate</a:t>
                      </a:r>
                      <a:endParaRPr lang="fr-FR" sz="1400" b="1" i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Website</a:t>
                      </a:r>
                      <a:endParaRPr lang="fr-FR" sz="1400" b="1" i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 err="1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Language</a:t>
                      </a:r>
                      <a:endParaRPr lang="fr-FR" sz="1400" b="1" i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8"/>
                    </a:solidFill>
                  </a:tcPr>
                </a:tc>
              </a:tr>
              <a:tr h="3338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film1</a:t>
                      </a:r>
                      <a:endParaRPr lang="en-US" sz="1400" b="1" i="1" baseline="0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Ocean’s 11</a:t>
                      </a:r>
                      <a:endParaRPr lang="fr-FR" sz="1300" b="1" i="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S. </a:t>
                      </a:r>
                      <a:r>
                        <a:rPr lang="en-US" sz="1300" dirty="0" err="1" smtClean="0"/>
                        <a:t>Soderbergh</a:t>
                      </a:r>
                      <a:endParaRPr lang="fr-FR" sz="1300" b="1" i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3/4/01</a:t>
                      </a:r>
                      <a:endParaRPr lang="fr-FR" sz="1300" b="1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www.oceans11.com</a:t>
                      </a:r>
                      <a:endParaRPr lang="fr-FR" sz="1300" b="1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---</a:t>
                      </a:r>
                      <a:endParaRPr lang="fr-FR" sz="1300" dirty="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2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film2</a:t>
                      </a:r>
                      <a:endParaRPr lang="en-US" sz="1400" b="1" i="1" baseline="0" dirty="0" smtClean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Ocean’s 12</a:t>
                      </a:r>
                      <a:endParaRPr lang="fr-FR" sz="1300" b="0" i="0" dirty="0" smtClean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S. </a:t>
                      </a:r>
                      <a:r>
                        <a:rPr lang="en-US" sz="1300" dirty="0" err="1" smtClean="0"/>
                        <a:t>Soderbergh</a:t>
                      </a:r>
                      <a:endParaRPr lang="en-US" sz="13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R. Howard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2/5/04</a:t>
                      </a:r>
                      <a:endParaRPr lang="fr-FR" sz="1300" b="1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www.oceans12.com</a:t>
                      </a:r>
                      <a:endParaRPr lang="fr-FR" sz="1300" b="1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 smtClean="0"/>
                        <a:t>english</a:t>
                      </a:r>
                      <a:endParaRPr lang="fr-FR" sz="1300" dirty="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4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film4</a:t>
                      </a:r>
                      <a:endParaRPr lang="en-US" sz="14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400" b="1" i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The descendants</a:t>
                      </a:r>
                      <a:endParaRPr lang="fr-FR" sz="1300" b="0" i="0" dirty="0" smtClean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A. Payne</a:t>
                      </a:r>
                      <a:endParaRPr lang="fr-FR" sz="1300" b="1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15/9/11</a:t>
                      </a:r>
                      <a:endParaRPr lang="en-US" sz="1300" b="1" i="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/>
                        <a:t>---</a:t>
                      </a:r>
                      <a:endParaRPr lang="fr-FR" sz="1300" b="1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 smtClean="0"/>
                        <a:t>english</a:t>
                      </a:r>
                      <a:endParaRPr lang="fr-FR" sz="1300" dirty="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5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film5</a:t>
                      </a:r>
                      <a:endParaRPr lang="en-US" sz="1400" b="1" i="1" baseline="0" dirty="0" smtClean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b="0" dirty="0" err="1" smtClean="0">
                          <a:solidFill>
                            <a:schemeClr val="tx1"/>
                          </a:solidFill>
                        </a:rPr>
                        <a:t>Bourne</a:t>
                      </a:r>
                      <a:r>
                        <a:rPr lang="fr-FR" sz="13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300" b="0" baseline="0" dirty="0" err="1" smtClean="0">
                          <a:solidFill>
                            <a:schemeClr val="tx1"/>
                          </a:solidFill>
                        </a:rPr>
                        <a:t>Identity</a:t>
                      </a:r>
                      <a:endParaRPr lang="fr-FR" sz="1300" b="0" i="0" dirty="0" smtClean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 smtClean="0"/>
                        <a:t>---</a:t>
                      </a:r>
                      <a:endParaRPr lang="fr-FR" sz="1300" b="1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12/6/12</a:t>
                      </a:r>
                      <a:endParaRPr lang="fr-FR" sz="1300" b="1" i="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300" b="0" i="0" dirty="0" smtClean="0">
                          <a:latin typeface="Calibri"/>
                          <a:ea typeface="Calibri"/>
                          <a:cs typeface="Times New Roman"/>
                        </a:rPr>
                        <a:t>---</a:t>
                      </a:r>
                      <a:endParaRPr lang="fr-FR" sz="1300" b="0" i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 smtClean="0"/>
                        <a:t>english</a:t>
                      </a:r>
                      <a:endParaRPr lang="fr-FR" sz="1300" b="1" i="0" dirty="0" smtClean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Ellipse 4"/>
          <p:cNvSpPr/>
          <p:nvPr/>
        </p:nvSpPr>
        <p:spPr>
          <a:xfrm>
            <a:off x="2553278" y="4300601"/>
            <a:ext cx="1368152" cy="432048"/>
          </a:xfrm>
          <a:prstGeom prst="ellipse">
            <a:avLst/>
          </a:prstGeom>
          <a:noFill/>
          <a:ln w="38100" cmpd="sng">
            <a:solidFill>
              <a:srgbClr val="9E28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6"/>
          <p:cNvSpPr txBox="1"/>
          <p:nvPr/>
        </p:nvSpPr>
        <p:spPr>
          <a:xfrm>
            <a:off x="5793638" y="394056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E281E"/>
                </a:solidFill>
              </a:rPr>
              <a:t>K</a:t>
            </a:r>
            <a:r>
              <a:rPr lang="en-US" b="1" dirty="0" smtClean="0">
                <a:solidFill>
                  <a:srgbClr val="9E281E"/>
                </a:solidFill>
              </a:rPr>
              <a:t>ey</a:t>
            </a:r>
            <a:endParaRPr lang="en-US" b="1" dirty="0">
              <a:solidFill>
                <a:srgbClr val="9E281E"/>
              </a:solidFill>
            </a:endParaRPr>
          </a:p>
        </p:txBody>
      </p:sp>
      <p:cxnSp>
        <p:nvCxnSpPr>
          <p:cNvPr id="11" name="Connecteur droit avec flèche 8"/>
          <p:cNvCxnSpPr/>
          <p:nvPr/>
        </p:nvCxnSpPr>
        <p:spPr>
          <a:xfrm flipV="1">
            <a:off x="3721069" y="4125227"/>
            <a:ext cx="2072569" cy="238646"/>
          </a:xfrm>
          <a:prstGeom prst="straightConnector1">
            <a:avLst/>
          </a:prstGeom>
          <a:ln>
            <a:solidFill>
              <a:srgbClr val="9E281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83374" y="50176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[</a:t>
            </a:r>
            <a:r>
              <a:rPr lang="tr-TR" b="1" dirty="0"/>
              <a:t>Soru et al. 2015</a:t>
            </a:r>
            <a:r>
              <a:rPr lang="en-IE" b="1" dirty="0" smtClean="0"/>
              <a:t>]</a:t>
            </a:r>
            <a:endParaRPr lang="en-US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660810" y="6370511"/>
            <a:ext cx="4662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Tool available in </a:t>
            </a:r>
            <a:r>
              <a:rPr lang="en-US" sz="1600" i="1" dirty="0" smtClean="0">
                <a:hlinkClick r:id="rId2"/>
              </a:rPr>
              <a:t>https</a:t>
            </a:r>
            <a:r>
              <a:rPr lang="en-US" sz="1600" i="1" dirty="0">
                <a:hlinkClick r:id="rId2"/>
              </a:rPr>
              <a:t>://</a:t>
            </a:r>
            <a:r>
              <a:rPr lang="en-US" sz="1600" i="1" dirty="0" err="1">
                <a:hlinkClick r:id="rId2"/>
              </a:rPr>
              <a:t>github.com</a:t>
            </a:r>
            <a:r>
              <a:rPr lang="en-US" sz="1600" i="1" dirty="0">
                <a:hlinkClick r:id="rId2"/>
              </a:rPr>
              <a:t>/AKSW/rocker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218031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</a:t>
            </a:r>
            <a:r>
              <a:rPr lang="en-US" dirty="0" smtClean="0"/>
              <a:t>Discovery Approaches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SF-Keys</a:t>
            </a:r>
          </a:p>
          <a:p>
            <a:pPr lvl="1"/>
            <a:r>
              <a:rPr lang="en-US" dirty="0">
                <a:solidFill>
                  <a:srgbClr val="31859C"/>
                </a:solidFill>
              </a:rPr>
              <a:t>Keys and Pseudo-Keys Detection for Web Datasets Cleaning and </a:t>
            </a:r>
            <a:r>
              <a:rPr lang="en-US" dirty="0" smtClean="0">
                <a:solidFill>
                  <a:srgbClr val="31859C"/>
                </a:solidFill>
              </a:rPr>
              <a:t>Interlinking</a:t>
            </a:r>
          </a:p>
          <a:p>
            <a:pPr lvl="1"/>
            <a:endParaRPr lang="en-US" dirty="0" smtClean="0">
              <a:solidFill>
                <a:srgbClr val="31859C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F-Keys</a:t>
            </a:r>
          </a:p>
          <a:p>
            <a:pPr lvl="1"/>
            <a:r>
              <a:rPr lang="en-US" dirty="0" smtClean="0">
                <a:solidFill>
                  <a:srgbClr val="31859C"/>
                </a:solidFill>
              </a:rPr>
              <a:t>ROCKER: A Refinement Operator for Key Discovery</a:t>
            </a:r>
          </a:p>
          <a:p>
            <a:pPr marL="274320" lvl="1" indent="0">
              <a:buNone/>
            </a:pPr>
            <a:endParaRPr lang="en-US" i="1" dirty="0"/>
          </a:p>
          <a:p>
            <a:r>
              <a:rPr lang="en-US" dirty="0" smtClean="0"/>
              <a:t>S-Keys</a:t>
            </a:r>
            <a:endParaRPr lang="en-US" b="1" dirty="0" smtClean="0"/>
          </a:p>
          <a:p>
            <a:pPr lvl="1"/>
            <a:r>
              <a:rPr lang="en-US" b="1" dirty="0" smtClean="0">
                <a:solidFill>
                  <a:srgbClr val="31859C"/>
                </a:solidFill>
              </a:rPr>
              <a:t>An </a:t>
            </a:r>
            <a:r>
              <a:rPr lang="en-US" b="1" dirty="0">
                <a:solidFill>
                  <a:srgbClr val="31859C"/>
                </a:solidFill>
              </a:rPr>
              <a:t>automatic key discovery approach for data </a:t>
            </a:r>
            <a:r>
              <a:rPr lang="en-US" b="1" dirty="0" smtClean="0">
                <a:solidFill>
                  <a:srgbClr val="31859C"/>
                </a:solidFill>
              </a:rPr>
              <a:t>linking</a:t>
            </a:r>
          </a:p>
          <a:p>
            <a:pPr lvl="1"/>
            <a:r>
              <a:rPr lang="en-US" dirty="0" err="1" smtClean="0">
                <a:solidFill>
                  <a:srgbClr val="31859C"/>
                </a:solidFill>
              </a:rPr>
              <a:t>SAKey</a:t>
            </a:r>
            <a:r>
              <a:rPr lang="en-US" dirty="0">
                <a:solidFill>
                  <a:srgbClr val="31859C"/>
                </a:solidFill>
              </a:rPr>
              <a:t>: Scalable almost key discovery in RDF </a:t>
            </a:r>
            <a:r>
              <a:rPr lang="en-US" dirty="0" smtClean="0">
                <a:solidFill>
                  <a:srgbClr val="31859C"/>
                </a:solidFill>
              </a:rPr>
              <a:t>data</a:t>
            </a:r>
          </a:p>
          <a:p>
            <a:pPr lvl="1"/>
            <a:r>
              <a:rPr lang="en-US" dirty="0">
                <a:solidFill>
                  <a:srgbClr val="31859C"/>
                </a:solidFill>
              </a:rPr>
              <a:t>VICKEY: Conditional key </a:t>
            </a:r>
            <a:r>
              <a:rPr lang="en-US" dirty="0" smtClean="0">
                <a:solidFill>
                  <a:srgbClr val="31859C"/>
                </a:solidFill>
              </a:rPr>
              <a:t>discovery</a:t>
            </a:r>
            <a:endParaRPr lang="fi-FI" dirty="0" smtClean="0">
              <a:solidFill>
                <a:srgbClr val="31859C"/>
              </a:solidFill>
            </a:endParaRPr>
          </a:p>
          <a:p>
            <a:pPr lvl="1"/>
            <a:r>
              <a:rPr lang="fi-FI" dirty="0" err="1" smtClean="0">
                <a:solidFill>
                  <a:srgbClr val="31859C"/>
                </a:solidFill>
              </a:rPr>
              <a:t>Linkkey</a:t>
            </a:r>
            <a:r>
              <a:rPr lang="en-US" dirty="0" smtClean="0">
                <a:solidFill>
                  <a:srgbClr val="31859C"/>
                </a:solidFill>
              </a:rPr>
              <a:t>: Data interlinking through robust </a:t>
            </a:r>
            <a:r>
              <a:rPr lang="fi-FI" dirty="0" err="1" smtClean="0">
                <a:solidFill>
                  <a:srgbClr val="31859C"/>
                </a:solidFill>
              </a:rPr>
              <a:t>Linkkey</a:t>
            </a:r>
            <a:r>
              <a:rPr lang="en-US" dirty="0" smtClean="0">
                <a:solidFill>
                  <a:srgbClr val="31859C"/>
                </a:solidFill>
              </a:rPr>
              <a:t> extraction</a:t>
            </a:r>
          </a:p>
          <a:p>
            <a:pPr lvl="1"/>
            <a:endParaRPr lang="en-US" dirty="0" smtClean="0">
              <a:solidFill>
                <a:srgbClr val="31859C"/>
              </a:solidFill>
            </a:endParaRP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C838-C1F6-4637-8D3E-801151CF3AEF}" type="slidenum">
              <a:rPr lang="el-GR" smtClean="0"/>
              <a:pPr/>
              <a:t>37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24485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automatic key discovery approach for data </a:t>
            </a:r>
            <a:r>
              <a:rPr lang="en-US" dirty="0" smtClean="0"/>
              <a:t>linking (KD2R)</a:t>
            </a:r>
            <a:endParaRPr lang="en-US" dirty="0"/>
          </a:p>
        </p:txBody>
      </p:sp>
      <p:pic>
        <p:nvPicPr>
          <p:cNvPr id="3" name="Picture 2" descr="KeyDiscoveryIde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42" y="1131297"/>
            <a:ext cx="5370956" cy="5177416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C838-C1F6-4637-8D3E-801151CF3AEF}" type="slidenum">
              <a:rPr lang="el-GR" smtClean="0"/>
              <a:pPr/>
              <a:t>38</a:t>
            </a:fld>
            <a:endParaRPr lang="el-GR"/>
          </a:p>
        </p:txBody>
      </p:sp>
      <p:sp>
        <p:nvSpPr>
          <p:cNvPr id="5" name="TextBox 11"/>
          <p:cNvSpPr txBox="1"/>
          <p:nvPr/>
        </p:nvSpPr>
        <p:spPr>
          <a:xfrm>
            <a:off x="6694206" y="501769"/>
            <a:ext cx="240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[</a:t>
            </a:r>
            <a:r>
              <a:rPr lang="tr-TR" b="1" dirty="0" err="1" smtClean="0"/>
              <a:t>Pernelle</a:t>
            </a:r>
            <a:r>
              <a:rPr lang="tr-TR" b="1" dirty="0" smtClean="0"/>
              <a:t> </a:t>
            </a:r>
            <a:r>
              <a:rPr lang="tr-TR" b="1" dirty="0"/>
              <a:t>et al. </a:t>
            </a:r>
            <a:r>
              <a:rPr lang="tr-TR" b="1" dirty="0" smtClean="0"/>
              <a:t>2013</a:t>
            </a:r>
            <a:r>
              <a:rPr lang="en-IE" b="1" dirty="0" smtClean="0"/>
              <a:t>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733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</a:t>
            </a:r>
            <a:r>
              <a:rPr lang="en-US" dirty="0" smtClean="0"/>
              <a:t>Discovery Approaches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SF-Keys</a:t>
            </a:r>
          </a:p>
          <a:p>
            <a:pPr lvl="1"/>
            <a:r>
              <a:rPr lang="en-US" dirty="0">
                <a:solidFill>
                  <a:srgbClr val="31859C"/>
                </a:solidFill>
              </a:rPr>
              <a:t>Keys and Pseudo-Keys Detection for Web Datasets Cleaning and </a:t>
            </a:r>
            <a:r>
              <a:rPr lang="en-US" dirty="0" smtClean="0">
                <a:solidFill>
                  <a:srgbClr val="31859C"/>
                </a:solidFill>
              </a:rPr>
              <a:t>Interlinking</a:t>
            </a:r>
          </a:p>
          <a:p>
            <a:pPr lvl="1"/>
            <a:endParaRPr lang="en-US" dirty="0" smtClean="0">
              <a:solidFill>
                <a:srgbClr val="31859C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F-Keys</a:t>
            </a:r>
          </a:p>
          <a:p>
            <a:pPr lvl="1"/>
            <a:r>
              <a:rPr lang="en-US" dirty="0" smtClean="0">
                <a:solidFill>
                  <a:srgbClr val="31859C"/>
                </a:solidFill>
              </a:rPr>
              <a:t>ROCKER: A Refinement Operator for Key Discovery</a:t>
            </a:r>
          </a:p>
          <a:p>
            <a:pPr marL="274320" lvl="1" indent="0">
              <a:buNone/>
            </a:pPr>
            <a:endParaRPr lang="en-US" i="1" dirty="0"/>
          </a:p>
          <a:p>
            <a:r>
              <a:rPr lang="en-US" dirty="0" smtClean="0"/>
              <a:t>S-Keys</a:t>
            </a:r>
            <a:endParaRPr lang="en-US" b="1" dirty="0" smtClean="0"/>
          </a:p>
          <a:p>
            <a:pPr lvl="1"/>
            <a:r>
              <a:rPr lang="en-US" dirty="0">
                <a:solidFill>
                  <a:srgbClr val="31859C"/>
                </a:solidFill>
              </a:rPr>
              <a:t>An automatic key discovery approach for data linking</a:t>
            </a:r>
          </a:p>
          <a:p>
            <a:pPr lvl="1"/>
            <a:r>
              <a:rPr lang="en-US" b="1" dirty="0" err="1" smtClean="0">
                <a:solidFill>
                  <a:srgbClr val="31859C"/>
                </a:solidFill>
              </a:rPr>
              <a:t>SAKey</a:t>
            </a:r>
            <a:r>
              <a:rPr lang="en-US" b="1" dirty="0">
                <a:solidFill>
                  <a:srgbClr val="31859C"/>
                </a:solidFill>
              </a:rPr>
              <a:t>: Scalable almost key discovery in RDF </a:t>
            </a:r>
            <a:r>
              <a:rPr lang="en-US" b="1" dirty="0" smtClean="0">
                <a:solidFill>
                  <a:srgbClr val="31859C"/>
                </a:solidFill>
              </a:rPr>
              <a:t>data</a:t>
            </a:r>
          </a:p>
          <a:p>
            <a:pPr lvl="1"/>
            <a:r>
              <a:rPr lang="en-US" dirty="0">
                <a:solidFill>
                  <a:srgbClr val="31859C"/>
                </a:solidFill>
              </a:rPr>
              <a:t>VICKEY: Conditional key </a:t>
            </a:r>
            <a:r>
              <a:rPr lang="en-US" dirty="0" smtClean="0">
                <a:solidFill>
                  <a:srgbClr val="31859C"/>
                </a:solidFill>
              </a:rPr>
              <a:t>discovery</a:t>
            </a:r>
            <a:endParaRPr lang="fi-FI" dirty="0" smtClean="0">
              <a:solidFill>
                <a:srgbClr val="31859C"/>
              </a:solidFill>
            </a:endParaRPr>
          </a:p>
          <a:p>
            <a:pPr lvl="1"/>
            <a:r>
              <a:rPr lang="fi-FI" dirty="0" err="1" smtClean="0">
                <a:solidFill>
                  <a:srgbClr val="31859C"/>
                </a:solidFill>
              </a:rPr>
              <a:t>Linkkey</a:t>
            </a:r>
            <a:r>
              <a:rPr lang="en-US" dirty="0" smtClean="0">
                <a:solidFill>
                  <a:srgbClr val="31859C"/>
                </a:solidFill>
              </a:rPr>
              <a:t>: Data interlinking through robust </a:t>
            </a:r>
            <a:r>
              <a:rPr lang="fi-FI" dirty="0" err="1" smtClean="0">
                <a:solidFill>
                  <a:srgbClr val="31859C"/>
                </a:solidFill>
              </a:rPr>
              <a:t>Linkkey</a:t>
            </a:r>
            <a:r>
              <a:rPr lang="en-US" dirty="0" smtClean="0">
                <a:solidFill>
                  <a:srgbClr val="31859C"/>
                </a:solidFill>
              </a:rPr>
              <a:t> extraction</a:t>
            </a:r>
          </a:p>
          <a:p>
            <a:pPr lvl="1"/>
            <a:endParaRPr lang="en-US" dirty="0" smtClean="0">
              <a:solidFill>
                <a:srgbClr val="31859C"/>
              </a:solidFill>
            </a:endParaRP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C838-C1F6-4637-8D3E-801151CF3AEF}" type="slidenum">
              <a:rPr lang="el-GR" smtClean="0"/>
              <a:pPr/>
              <a:t>39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60058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Keys in relational Databases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Key</a:t>
            </a:r>
            <a:r>
              <a:rPr lang="en-US" sz="1800" b="0" dirty="0" smtClean="0"/>
              <a:t>: A set of properties that uniquely identifies every instance in the data </a:t>
            </a:r>
            <a:endParaRPr lang="en-US" sz="1800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C838-C1F6-4637-8D3E-801151CF3AEF}" type="slidenum">
              <a:rPr lang="el-GR" smtClean="0"/>
              <a:pPr/>
              <a:t>4</a:t>
            </a:fld>
            <a:endParaRPr lang="el-GR" dirty="0"/>
          </a:p>
        </p:txBody>
      </p:sp>
      <p:graphicFrame>
        <p:nvGraphicFramePr>
          <p:cNvPr id="6" name="Tableau 7"/>
          <p:cNvGraphicFramePr>
            <a:graphicFrameLocks noGrp="1"/>
          </p:cNvGraphicFramePr>
          <p:nvPr>
            <p:extLst/>
          </p:nvPr>
        </p:nvGraphicFramePr>
        <p:xfrm>
          <a:off x="1327355" y="2276872"/>
          <a:ext cx="4870989" cy="1440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317"/>
                <a:gridCol w="989640"/>
                <a:gridCol w="963037"/>
                <a:gridCol w="1056148"/>
                <a:gridCol w="1042847"/>
              </a:tblGrid>
              <a:tr h="144016">
                <a:tc>
                  <a:txBody>
                    <a:bodyPr/>
                    <a:lstStyle/>
                    <a:p>
                      <a:pPr algn="ctr"/>
                      <a:endParaRPr lang="fr-FR" sz="12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err="1" smtClean="0">
                          <a:solidFill>
                            <a:srgbClr val="FFFFFF"/>
                          </a:solidFill>
                        </a:rPr>
                        <a:t>FirstName</a:t>
                      </a:r>
                      <a:endParaRPr lang="fr-FR" sz="12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err="1" smtClean="0">
                          <a:solidFill>
                            <a:srgbClr val="FFFFFF"/>
                          </a:solidFill>
                        </a:rPr>
                        <a:t>LastName</a:t>
                      </a:r>
                      <a:endParaRPr lang="fr-FR" sz="12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err="1" smtClean="0">
                          <a:solidFill>
                            <a:srgbClr val="FFFFFF"/>
                          </a:solidFill>
                        </a:rPr>
                        <a:t>Birthdate</a:t>
                      </a:r>
                      <a:endParaRPr lang="fr-FR" sz="12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rgbClr val="FFFFFF"/>
                          </a:solidFill>
                        </a:rPr>
                        <a:t>Profession</a:t>
                      </a:r>
                      <a:endParaRPr lang="fr-FR" sz="12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8"/>
                    </a:solidFill>
                  </a:tcPr>
                </a:tc>
              </a:tr>
              <a:tr h="343272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rgbClr val="000000"/>
                          </a:solidFill>
                        </a:rPr>
                        <a:t>Person1</a:t>
                      </a:r>
                      <a:endParaRPr lang="fr-FR" sz="12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Anne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Tompson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15/02/88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noStrike" dirty="0" smtClean="0">
                          <a:solidFill>
                            <a:schemeClr val="tx1"/>
                          </a:solidFill>
                        </a:rPr>
                        <a:t>Actor</a:t>
                      </a:r>
                      <a:endParaRPr lang="fr-FR" sz="1200" b="1" strike="sngStrike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504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rgbClr val="000000"/>
                          </a:solidFill>
                        </a:rPr>
                        <a:t>Person2</a:t>
                      </a:r>
                      <a:endParaRPr lang="fr-FR" sz="12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Marie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Tompson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02/09/75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noStrike" dirty="0" smtClean="0">
                          <a:solidFill>
                            <a:schemeClr val="tx1"/>
                          </a:solidFill>
                        </a:rPr>
                        <a:t>Researcher</a:t>
                      </a:r>
                      <a:endParaRPr lang="fr-FR" sz="1200" b="0" strike="noStrik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264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rgbClr val="000000"/>
                          </a:solidFill>
                        </a:rPr>
                        <a:t>Person3</a:t>
                      </a:r>
                      <a:endParaRPr lang="fr-FR" sz="12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Marie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David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15/02/85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/>
                        <a:t>Teacher</a:t>
                      </a:r>
                      <a:endParaRPr lang="fr-FR" sz="1200" b="1" strike="sngStrike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952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rgbClr val="000000"/>
                          </a:solidFill>
                        </a:rPr>
                        <a:t>Person4</a:t>
                      </a:r>
                      <a:endParaRPr lang="fr-FR" sz="12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Vincent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Solgar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06/12/90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noStrike" dirty="0" smtClean="0">
                          <a:solidFill>
                            <a:srgbClr val="000000"/>
                          </a:solidFill>
                        </a:rPr>
                        <a:t>Teacher</a:t>
                      </a:r>
                      <a:endParaRPr lang="fr-FR" sz="1200" b="0" strike="noStrike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137361" y="2274297"/>
            <a:ext cx="936104" cy="908780"/>
          </a:xfrm>
          <a:prstGeom prst="rect">
            <a:avLst/>
          </a:prstGeom>
          <a:noFill/>
          <a:ln w="38100" cmpd="sng">
            <a:solidFill>
              <a:schemeClr val="accent5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5968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60721" y="2910348"/>
            <a:ext cx="936104" cy="512178"/>
          </a:xfrm>
          <a:prstGeom prst="rect">
            <a:avLst/>
          </a:prstGeom>
          <a:noFill/>
          <a:ln w="38100" cmpd="sng">
            <a:solidFill>
              <a:schemeClr val="accent5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5968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819214" y="4129662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215968"/>
                </a:solidFill>
              </a:rPr>
              <a:t>Is [</a:t>
            </a:r>
            <a:r>
              <a:rPr lang="en-US" i="1" dirty="0" err="1" smtClean="0">
                <a:solidFill>
                  <a:srgbClr val="215968"/>
                </a:solidFill>
              </a:rPr>
              <a:t>FirstName</a:t>
            </a:r>
            <a:r>
              <a:rPr lang="en-US" i="1" dirty="0" smtClean="0">
                <a:solidFill>
                  <a:srgbClr val="215968"/>
                </a:solidFill>
              </a:rPr>
              <a:t>] a key?</a:t>
            </a:r>
            <a:endParaRPr lang="en-US" i="1" dirty="0">
              <a:solidFill>
                <a:srgbClr val="215968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819214" y="4593648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215968"/>
                </a:solidFill>
              </a:rPr>
              <a:t>Is [</a:t>
            </a:r>
            <a:r>
              <a:rPr lang="en-US" i="1" dirty="0" err="1" smtClean="0">
                <a:solidFill>
                  <a:srgbClr val="215968"/>
                </a:solidFill>
              </a:rPr>
              <a:t>LastName</a:t>
            </a:r>
            <a:r>
              <a:rPr lang="en-US" i="1" dirty="0" smtClean="0">
                <a:solidFill>
                  <a:srgbClr val="215968"/>
                </a:solidFill>
              </a:rPr>
              <a:t>] a key?</a:t>
            </a:r>
            <a:endParaRPr lang="en-US" i="1" dirty="0">
              <a:solidFill>
                <a:srgbClr val="21596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52231" y="4129662"/>
            <a:ext cx="3994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D60000"/>
                </a:solidFill>
                <a:latin typeface="Zapf Dingbats"/>
                <a:ea typeface="Zapf Dingbats"/>
                <a:cs typeface="Zapf Dingbats"/>
              </a:rPr>
              <a:t>✖</a:t>
            </a:r>
            <a:endParaRPr lang="en-US" sz="2200" dirty="0">
              <a:solidFill>
                <a:srgbClr val="D6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52231" y="4489702"/>
            <a:ext cx="3994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D60000"/>
                </a:solidFill>
                <a:latin typeface="Zapf Dingbats"/>
                <a:ea typeface="Zapf Dingbats"/>
                <a:cs typeface="Zapf Dingbats"/>
              </a:rPr>
              <a:t>✖</a:t>
            </a:r>
            <a:endParaRPr lang="en-US" sz="2200" dirty="0">
              <a:solidFill>
                <a:srgbClr val="D6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60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SAKey</a:t>
            </a:r>
            <a:r>
              <a:rPr lang="en-US" sz="2200" dirty="0"/>
              <a:t>: Scalable almost key discovery in RDF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SAKey</a:t>
            </a:r>
            <a:r>
              <a:rPr lang="en-US" dirty="0"/>
              <a:t>: Scalable Almost Key discovery approach for:</a:t>
            </a:r>
          </a:p>
          <a:p>
            <a:pPr lvl="1"/>
            <a:r>
              <a:rPr lang="en-US" dirty="0" smtClean="0"/>
              <a:t>Incomplete and erroneous </a:t>
            </a:r>
            <a:r>
              <a:rPr lang="en-US" dirty="0"/>
              <a:t>data </a:t>
            </a:r>
            <a:endParaRPr lang="en-US" dirty="0" smtClean="0"/>
          </a:p>
          <a:p>
            <a:pPr lvl="1"/>
            <a:r>
              <a:rPr lang="en-US" dirty="0" smtClean="0"/>
              <a:t>Large </a:t>
            </a:r>
            <a:r>
              <a:rPr lang="en-US" dirty="0"/>
              <a:t>datasets</a:t>
            </a:r>
          </a:p>
          <a:p>
            <a:pPr lvl="1"/>
            <a:endParaRPr lang="en-US" dirty="0"/>
          </a:p>
          <a:p>
            <a:r>
              <a:rPr lang="en-US" dirty="0"/>
              <a:t>Discovers </a:t>
            </a:r>
            <a:r>
              <a:rPr lang="en-US" i="1" dirty="0">
                <a:solidFill>
                  <a:srgbClr val="31859C"/>
                </a:solidFill>
              </a:rPr>
              <a:t>almost keys</a:t>
            </a:r>
          </a:p>
          <a:p>
            <a:pPr lvl="1"/>
            <a:r>
              <a:rPr lang="en-US" dirty="0" smtClean="0"/>
              <a:t>Sets of properties that are not keys due to </a:t>
            </a:r>
            <a:r>
              <a:rPr lang="en-US" i="1" dirty="0" smtClean="0"/>
              <a:t>n </a:t>
            </a:r>
            <a:r>
              <a:rPr lang="en-US" dirty="0" smtClean="0"/>
              <a:t>exceptions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8840-4B08-6347-9483-EB92BA080F87}" type="slidenum">
              <a:rPr lang="fr-FR" smtClean="0"/>
              <a:t>40</a:t>
            </a:fld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6241118" y="501769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[</a:t>
            </a:r>
            <a:r>
              <a:rPr lang="en-IE" b="1" dirty="0" err="1" smtClean="0"/>
              <a:t>Symeonidou</a:t>
            </a:r>
            <a:r>
              <a:rPr lang="en-IE" b="1" dirty="0" smtClean="0"/>
              <a:t> et al.14]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8361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SAKey</a:t>
            </a:r>
            <a:r>
              <a:rPr lang="en-US" sz="2200" dirty="0"/>
              <a:t>: Scalable almost key discovery in RDF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SAKey</a:t>
            </a:r>
            <a:r>
              <a:rPr lang="en-US" dirty="0"/>
              <a:t>: Scalable Almost Key discovery approach for:</a:t>
            </a:r>
          </a:p>
          <a:p>
            <a:pPr lvl="1"/>
            <a:r>
              <a:rPr lang="en-US" dirty="0" smtClean="0"/>
              <a:t>Incomplete and erroneous </a:t>
            </a:r>
            <a:r>
              <a:rPr lang="en-US" dirty="0"/>
              <a:t>data </a:t>
            </a:r>
            <a:endParaRPr lang="en-US" dirty="0" smtClean="0"/>
          </a:p>
          <a:p>
            <a:pPr lvl="1"/>
            <a:r>
              <a:rPr lang="en-US" dirty="0" smtClean="0"/>
              <a:t>Large </a:t>
            </a:r>
            <a:r>
              <a:rPr lang="en-US" dirty="0"/>
              <a:t>datasets</a:t>
            </a:r>
          </a:p>
          <a:p>
            <a:pPr lvl="1"/>
            <a:endParaRPr lang="en-US" dirty="0"/>
          </a:p>
          <a:p>
            <a:r>
              <a:rPr lang="en-US" dirty="0"/>
              <a:t>Discovers </a:t>
            </a:r>
            <a:r>
              <a:rPr lang="en-US" i="1" dirty="0">
                <a:solidFill>
                  <a:srgbClr val="31859C"/>
                </a:solidFill>
              </a:rPr>
              <a:t>almost keys</a:t>
            </a:r>
          </a:p>
          <a:p>
            <a:pPr lvl="1"/>
            <a:r>
              <a:rPr lang="en-US" dirty="0" smtClean="0"/>
              <a:t>Sets of properties that are not keys due to </a:t>
            </a:r>
            <a:r>
              <a:rPr lang="en-US" i="1" dirty="0" smtClean="0"/>
              <a:t>n </a:t>
            </a:r>
            <a:r>
              <a:rPr lang="en-US" dirty="0" smtClean="0"/>
              <a:t>exceptions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8840-4B08-6347-9483-EB92BA080F87}" type="slidenum">
              <a:rPr lang="fr-FR" smtClean="0"/>
              <a:t>41</a:t>
            </a:fld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6241118" y="501769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[</a:t>
            </a:r>
            <a:r>
              <a:rPr lang="en-IE" b="1" dirty="0" err="1" smtClean="0"/>
              <a:t>Symeonidou</a:t>
            </a:r>
            <a:r>
              <a:rPr lang="en-IE" b="1" dirty="0" smtClean="0"/>
              <a:t> et al.14]</a:t>
            </a:r>
            <a:endParaRPr lang="en-US" b="1" dirty="0"/>
          </a:p>
        </p:txBody>
      </p:sp>
      <p:graphicFrame>
        <p:nvGraphicFramePr>
          <p:cNvPr id="6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6620351"/>
              </p:ext>
            </p:extLst>
          </p:nvPr>
        </p:nvGraphicFramePr>
        <p:xfrm>
          <a:off x="700409" y="3752625"/>
          <a:ext cx="5337178" cy="184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9373"/>
                <a:gridCol w="1630477"/>
                <a:gridCol w="1285569"/>
                <a:gridCol w="1081759"/>
              </a:tblGrid>
              <a:tr h="370840">
                <a:tc>
                  <a:txBody>
                    <a:bodyPr/>
                    <a:lstStyle/>
                    <a:p>
                      <a:endParaRPr lang="fr-FR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noProof="0" dirty="0" smtClean="0"/>
                        <a:t>Region</a:t>
                      </a:r>
                      <a:endParaRPr lang="en-US" sz="1800" b="1" noProof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 dirty="0" smtClean="0"/>
                        <a:t>Producer</a:t>
                      </a:r>
                      <a:endParaRPr lang="fr-FR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 dirty="0" err="1" smtClean="0"/>
                        <a:t>Colour</a:t>
                      </a:r>
                      <a:endParaRPr lang="fr-FR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smtClean="0"/>
                        <a:t>Wine</a:t>
                      </a:r>
                      <a:r>
                        <a:rPr lang="fr-FR" sz="1800" b="1" baseline="0" dirty="0" smtClean="0"/>
                        <a:t>1</a:t>
                      </a:r>
                      <a:endParaRPr lang="fr-FR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Bordeaux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 smtClean="0"/>
                        <a:t>Dupont</a:t>
                      </a:r>
                      <a:endParaRPr lang="fr-FR" sz="18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White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smtClean="0"/>
                        <a:t>Wine2</a:t>
                      </a:r>
                      <a:endParaRPr lang="fr-FR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Bordeaux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 smtClean="0"/>
                        <a:t>Baudin</a:t>
                      </a:r>
                      <a:endParaRPr lang="fr-FR" sz="18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Rose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sz="1800" b="1" dirty="0" smtClean="0"/>
                        <a:t>Wine3</a:t>
                      </a:r>
                      <a:endParaRPr lang="fr-FR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Languedoc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 smtClean="0"/>
                        <a:t>Dupont</a:t>
                      </a:r>
                      <a:endParaRPr lang="fr-FR" sz="18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err="1" smtClean="0"/>
                        <a:t>Red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smtClean="0"/>
                        <a:t>Wine4</a:t>
                      </a:r>
                      <a:endParaRPr lang="fr-FR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Languedoc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 smtClean="0"/>
                        <a:t>Faure</a:t>
                      </a:r>
                      <a:endParaRPr lang="fr-FR" sz="18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err="1" smtClean="0"/>
                        <a:t>Red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Espace réservé du contenu 2"/>
          <p:cNvSpPr txBox="1">
            <a:spLocks/>
          </p:cNvSpPr>
          <p:nvPr/>
        </p:nvSpPr>
        <p:spPr>
          <a:xfrm>
            <a:off x="6241118" y="3714139"/>
            <a:ext cx="3546655" cy="3077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 smtClean="0"/>
              <a:t>Examples of keys</a:t>
            </a:r>
          </a:p>
          <a:p>
            <a:pPr marL="0" indent="0">
              <a:buNone/>
            </a:pPr>
            <a:r>
              <a:rPr lang="en-US" sz="1700" b="1" dirty="0"/>
              <a:t>	</a:t>
            </a:r>
            <a:r>
              <a:rPr lang="en-US" sz="1700" b="1" dirty="0" smtClean="0">
                <a:solidFill>
                  <a:srgbClr val="31859C"/>
                </a:solidFill>
              </a:rPr>
              <a:t>{Region, Producer}: 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31859C"/>
                </a:solidFill>
              </a:rPr>
              <a:t>	</a:t>
            </a:r>
            <a:r>
              <a:rPr lang="en-US" sz="1700" b="1" dirty="0" smtClean="0">
                <a:solidFill>
                  <a:srgbClr val="31859C"/>
                </a:solidFill>
              </a:rPr>
              <a:t>0-almost key</a:t>
            </a:r>
          </a:p>
          <a:p>
            <a:pPr marL="0" indent="0">
              <a:buNone/>
            </a:pPr>
            <a:r>
              <a:rPr lang="en-US" sz="1700" b="1" dirty="0" smtClean="0">
                <a:solidFill>
                  <a:srgbClr val="31859C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31859C"/>
                </a:solidFill>
              </a:rPr>
              <a:t>	</a:t>
            </a:r>
            <a:endParaRPr lang="en-US" sz="17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042420" y="3768075"/>
            <a:ext cx="2943374" cy="1838750"/>
          </a:xfrm>
          <a:prstGeom prst="rect">
            <a:avLst/>
          </a:prstGeom>
          <a:noFill/>
          <a:ln w="38100" cmpd="sng"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185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611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SAKey</a:t>
            </a:r>
            <a:r>
              <a:rPr lang="en-US" sz="2200" dirty="0"/>
              <a:t>: Scalable almost key discovery in RDF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SAKey</a:t>
            </a:r>
            <a:r>
              <a:rPr lang="en-US" dirty="0"/>
              <a:t>: Scalable Almost Key discovery approach for:</a:t>
            </a:r>
          </a:p>
          <a:p>
            <a:pPr lvl="1"/>
            <a:r>
              <a:rPr lang="en-US" dirty="0" smtClean="0"/>
              <a:t>Incomplete and erroneous </a:t>
            </a:r>
            <a:r>
              <a:rPr lang="en-US" dirty="0"/>
              <a:t>data </a:t>
            </a:r>
            <a:endParaRPr lang="en-US" dirty="0" smtClean="0"/>
          </a:p>
          <a:p>
            <a:pPr lvl="1"/>
            <a:r>
              <a:rPr lang="en-US" dirty="0" smtClean="0"/>
              <a:t>Large </a:t>
            </a:r>
            <a:r>
              <a:rPr lang="en-US" dirty="0"/>
              <a:t>datasets</a:t>
            </a:r>
          </a:p>
          <a:p>
            <a:pPr lvl="1"/>
            <a:endParaRPr lang="en-US" dirty="0"/>
          </a:p>
          <a:p>
            <a:r>
              <a:rPr lang="en-US" dirty="0"/>
              <a:t>Discovers </a:t>
            </a:r>
            <a:r>
              <a:rPr lang="en-US" i="1" dirty="0">
                <a:solidFill>
                  <a:srgbClr val="31859C"/>
                </a:solidFill>
              </a:rPr>
              <a:t>almost keys</a:t>
            </a:r>
          </a:p>
          <a:p>
            <a:pPr lvl="1"/>
            <a:r>
              <a:rPr lang="en-US" dirty="0" smtClean="0"/>
              <a:t>Sets of properties that are not keys due to </a:t>
            </a:r>
            <a:r>
              <a:rPr lang="en-US" i="1" dirty="0" smtClean="0"/>
              <a:t>n </a:t>
            </a:r>
            <a:r>
              <a:rPr lang="en-US" dirty="0" smtClean="0"/>
              <a:t>exceptions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8840-4B08-6347-9483-EB92BA080F87}" type="slidenum">
              <a:rPr lang="fr-FR" smtClean="0"/>
              <a:t>42</a:t>
            </a:fld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6241118" y="501769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[</a:t>
            </a:r>
            <a:r>
              <a:rPr lang="en-IE" b="1" dirty="0" err="1" smtClean="0"/>
              <a:t>Symeonidou</a:t>
            </a:r>
            <a:r>
              <a:rPr lang="en-IE" b="1" dirty="0" smtClean="0"/>
              <a:t> et al.14]</a:t>
            </a:r>
            <a:endParaRPr lang="en-US" b="1" dirty="0"/>
          </a:p>
        </p:txBody>
      </p:sp>
      <p:graphicFrame>
        <p:nvGraphicFramePr>
          <p:cNvPr id="6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6419589"/>
              </p:ext>
            </p:extLst>
          </p:nvPr>
        </p:nvGraphicFramePr>
        <p:xfrm>
          <a:off x="700409" y="3752625"/>
          <a:ext cx="5337178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9373"/>
                <a:gridCol w="1630477"/>
                <a:gridCol w="1285569"/>
                <a:gridCol w="1081759"/>
              </a:tblGrid>
              <a:tr h="370840">
                <a:tc>
                  <a:txBody>
                    <a:bodyPr/>
                    <a:lstStyle/>
                    <a:p>
                      <a:endParaRPr lang="fr-FR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noProof="0" dirty="0" smtClean="0"/>
                        <a:t>Region</a:t>
                      </a:r>
                      <a:endParaRPr lang="en-US" sz="1800" b="1" noProof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 dirty="0" smtClean="0"/>
                        <a:t>Producer</a:t>
                      </a:r>
                      <a:endParaRPr lang="fr-FR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 dirty="0" err="1" smtClean="0"/>
                        <a:t>Colour</a:t>
                      </a:r>
                      <a:endParaRPr lang="fr-FR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smtClean="0"/>
                        <a:t>Wine</a:t>
                      </a:r>
                      <a:r>
                        <a:rPr lang="fr-FR" sz="1800" b="1" baseline="0" dirty="0" smtClean="0"/>
                        <a:t>1</a:t>
                      </a:r>
                      <a:endParaRPr lang="fr-FR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Bordeaux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 dirty="0" smtClean="0"/>
                        <a:t>Dupont</a:t>
                      </a:r>
                      <a:endParaRPr lang="fr-FR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White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smtClean="0"/>
                        <a:t>Wine2</a:t>
                      </a:r>
                      <a:endParaRPr lang="fr-FR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Bordeaux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Baudin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Rose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smtClean="0"/>
                        <a:t>Wine3</a:t>
                      </a:r>
                      <a:endParaRPr lang="fr-FR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Languedoc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 dirty="0" smtClean="0"/>
                        <a:t>Dupont</a:t>
                      </a:r>
                      <a:endParaRPr lang="fr-FR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err="1" smtClean="0"/>
                        <a:t>Red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smtClean="0"/>
                        <a:t>Wine4</a:t>
                      </a:r>
                      <a:endParaRPr lang="fr-FR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Languedoc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Faure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err="1" smtClean="0"/>
                        <a:t>Red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Espace réservé du contenu 2"/>
          <p:cNvSpPr txBox="1">
            <a:spLocks/>
          </p:cNvSpPr>
          <p:nvPr/>
        </p:nvSpPr>
        <p:spPr>
          <a:xfrm>
            <a:off x="6241118" y="3714139"/>
            <a:ext cx="3546655" cy="3077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 smtClean="0"/>
              <a:t>Examples of keys</a:t>
            </a:r>
          </a:p>
          <a:p>
            <a:pPr marL="0" indent="0">
              <a:buNone/>
            </a:pPr>
            <a:r>
              <a:rPr lang="en-US" sz="1700" b="1" dirty="0"/>
              <a:t>	</a:t>
            </a:r>
            <a:r>
              <a:rPr lang="en-US" sz="1700" b="1" dirty="0" smtClean="0">
                <a:solidFill>
                  <a:srgbClr val="31859C"/>
                </a:solidFill>
              </a:rPr>
              <a:t>{Region, Producer}: 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31859C"/>
                </a:solidFill>
              </a:rPr>
              <a:t>	</a:t>
            </a:r>
            <a:r>
              <a:rPr lang="en-US" sz="1700" b="1" dirty="0" smtClean="0">
                <a:solidFill>
                  <a:srgbClr val="31859C"/>
                </a:solidFill>
              </a:rPr>
              <a:t>0-almost key</a:t>
            </a:r>
          </a:p>
          <a:p>
            <a:pPr marL="0" indent="0">
              <a:buNone/>
            </a:pPr>
            <a:r>
              <a:rPr lang="en-US" sz="1700" b="1" dirty="0" smtClean="0">
                <a:solidFill>
                  <a:srgbClr val="31859C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31859C"/>
                </a:solidFill>
              </a:rPr>
              <a:t>	</a:t>
            </a:r>
            <a:r>
              <a:rPr lang="en-US" sz="1700" b="1" dirty="0" smtClean="0">
                <a:solidFill>
                  <a:srgbClr val="31859C"/>
                </a:solidFill>
              </a:rPr>
              <a:t>{</a:t>
            </a:r>
            <a:r>
              <a:rPr lang="en-US" sz="1700" b="1" dirty="0">
                <a:solidFill>
                  <a:srgbClr val="31859C"/>
                </a:solidFill>
              </a:rPr>
              <a:t>Producer}: 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31859C"/>
                </a:solidFill>
              </a:rPr>
              <a:t>	</a:t>
            </a:r>
            <a:r>
              <a:rPr lang="en-US" sz="1700" b="1" dirty="0">
                <a:solidFill>
                  <a:srgbClr val="31859C"/>
                </a:solidFill>
              </a:rPr>
              <a:t>2-almost key</a:t>
            </a:r>
            <a:endParaRPr lang="en-US" sz="1700" b="1" dirty="0" smtClean="0">
              <a:solidFill>
                <a:srgbClr val="31859C"/>
              </a:solidFill>
            </a:endParaRPr>
          </a:p>
          <a:p>
            <a:pPr lvl="1"/>
            <a:endParaRPr lang="en-US" sz="17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3690840" y="3768075"/>
            <a:ext cx="1284112" cy="1838750"/>
          </a:xfrm>
          <a:prstGeom prst="rect">
            <a:avLst/>
          </a:prstGeom>
          <a:noFill/>
          <a:ln w="38100" cmpd="sng"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185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500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err="1"/>
              <a:t>SAKey</a:t>
            </a:r>
            <a:r>
              <a:rPr lang="en-US" sz="2800" dirty="0"/>
              <a:t>: Scalable almost key discovery in RDF data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Non-key discovery first</a:t>
            </a:r>
          </a:p>
          <a:p>
            <a:pPr lvl="1"/>
            <a:r>
              <a:rPr lang="en-US" dirty="0" smtClean="0"/>
              <a:t>Set of properties that is not a key</a:t>
            </a:r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8840-4B08-6347-9483-EB92BA080F87}" type="slidenum">
              <a:rPr lang="fr-FR" smtClean="0"/>
              <a:pPr/>
              <a:t>43</a:t>
            </a:fld>
            <a:endParaRPr lang="fr-F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967042"/>
              </p:ext>
            </p:extLst>
          </p:nvPr>
        </p:nvGraphicFramePr>
        <p:xfrm>
          <a:off x="1266021" y="2323716"/>
          <a:ext cx="6330315" cy="2599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060"/>
                <a:gridCol w="2341900"/>
                <a:gridCol w="1934607"/>
                <a:gridCol w="1065748"/>
              </a:tblGrid>
              <a:tr h="3557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museumName</a:t>
                      </a:r>
                      <a:endParaRPr lang="fr-FR"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museumAddress</a:t>
                      </a:r>
                      <a:endParaRPr lang="fr-FR"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inCountry</a:t>
                      </a:r>
                      <a:endParaRPr lang="fr-FR"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0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Calibri"/>
                          <a:cs typeface="Calibri"/>
                        </a:rPr>
                        <a:t>Museum1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Archaeological Museum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44 </a:t>
                      </a:r>
                      <a:r>
                        <a:rPr lang="en-US" sz="1600" dirty="0" err="1" smtClean="0">
                          <a:latin typeface="Calibri"/>
                          <a:cs typeface="Calibri"/>
                        </a:rPr>
                        <a:t>Patission</a:t>
                      </a: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 Street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Greece</a:t>
                      </a:r>
                      <a:endParaRPr lang="fr-FR" sz="1600" b="1" dirty="0" smtClean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81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latin typeface="Calibri"/>
                          <a:cs typeface="Calibri"/>
                        </a:rPr>
                        <a:t>Museum2</a:t>
                      </a:r>
                      <a:endParaRPr lang="fr-FR" sz="1600" b="1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Pompidou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Calibri"/>
                          <a:ea typeface="Calibri"/>
                          <a:cs typeface="Calibri"/>
                        </a:rPr>
                        <a:t>-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France</a:t>
                      </a:r>
                      <a:endParaRPr lang="fr-FR" sz="16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61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Calibri"/>
                          <a:cs typeface="Calibri"/>
                        </a:rPr>
                        <a:t>Museum3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Calibri"/>
                          <a:cs typeface="Calibri"/>
                        </a:rPr>
                        <a:t>Musée</a:t>
                      </a: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 d’Orsay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62, rue de Lille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France</a:t>
                      </a:r>
                      <a:endParaRPr lang="fr-FR" sz="1600" b="0" dirty="0" smtClean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2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Calibri"/>
                          <a:cs typeface="Calibri"/>
                        </a:rPr>
                        <a:t>Museum4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Madame </a:t>
                      </a:r>
                      <a:r>
                        <a:rPr lang="en-US" sz="1600" dirty="0" err="1" smtClean="0">
                          <a:latin typeface="Calibri"/>
                          <a:cs typeface="Calibri"/>
                        </a:rPr>
                        <a:t>Tussauds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Marylebone Road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England</a:t>
                      </a:r>
                      <a:endParaRPr lang="fr-FR" sz="1600" b="1" dirty="0" smtClean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62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latin typeface="Calibri"/>
                          <a:cs typeface="Calibri"/>
                        </a:rPr>
                        <a:t>Museum5</a:t>
                      </a:r>
                      <a:endParaRPr lang="fr-FR" sz="1600" b="1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Vatican Museums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Piazza San Giovanni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Italy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3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latin typeface="Calibri"/>
                          <a:cs typeface="Calibri"/>
                        </a:rPr>
                        <a:t>Museum6</a:t>
                      </a:r>
                      <a:endParaRPr lang="fr-FR" sz="1600" b="1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Calibri"/>
                          <a:cs typeface="Calibri"/>
                        </a:rPr>
                        <a:t>Deutsches</a:t>
                      </a: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 Museum 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Calibri"/>
                          <a:cs typeface="Calibri"/>
                        </a:rPr>
                        <a:t>Museumsinsel</a:t>
                      </a: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 1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Germany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latin typeface="Calibri"/>
                          <a:cs typeface="Calibri"/>
                        </a:rPr>
                        <a:t>Museum7</a:t>
                      </a:r>
                      <a:endParaRPr lang="fr-FR" sz="1600" b="1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Olympia Museum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Calibri"/>
                          <a:cs typeface="Calibri"/>
                        </a:rPr>
                        <a:t>Archea</a:t>
                      </a: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 Olympia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Greece</a:t>
                      </a:r>
                      <a:endParaRPr lang="fr-FR" sz="1600" b="1" dirty="0" smtClean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08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Calibri"/>
                          <a:cs typeface="Calibri"/>
                        </a:rPr>
                        <a:t>Museum8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Calibri"/>
                          <a:cs typeface="Calibri"/>
                        </a:rPr>
                        <a:t>Dalí</a:t>
                      </a: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 museum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1, Dali Boulevard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Spain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6241118" y="501769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[</a:t>
            </a:r>
            <a:r>
              <a:rPr lang="en-IE" b="1" dirty="0" err="1" smtClean="0"/>
              <a:t>Symeonidou</a:t>
            </a:r>
            <a:r>
              <a:rPr lang="en-IE" b="1" dirty="0" smtClean="0"/>
              <a:t> et al.14]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30221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err="1"/>
              <a:t>SAKey</a:t>
            </a:r>
            <a:r>
              <a:rPr lang="en-US" sz="2800" dirty="0"/>
              <a:t>: Scalable almost key discovery in RDF data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Non-key discovery first</a:t>
            </a:r>
          </a:p>
          <a:p>
            <a:pPr lvl="1"/>
            <a:r>
              <a:rPr lang="en-US" dirty="0" smtClean="0"/>
              <a:t>Set of properties that is not a key</a:t>
            </a:r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8840-4B08-6347-9483-EB92BA080F87}" type="slidenum">
              <a:rPr lang="fr-FR" smtClean="0"/>
              <a:pPr/>
              <a:t>44</a:t>
            </a:fld>
            <a:endParaRPr lang="fr-F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657656"/>
              </p:ext>
            </p:extLst>
          </p:nvPr>
        </p:nvGraphicFramePr>
        <p:xfrm>
          <a:off x="1266021" y="2323716"/>
          <a:ext cx="6330315" cy="2599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060"/>
                <a:gridCol w="2341900"/>
                <a:gridCol w="1934607"/>
                <a:gridCol w="1065748"/>
              </a:tblGrid>
              <a:tr h="3557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museumName</a:t>
                      </a:r>
                      <a:endParaRPr lang="fr-FR"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museumAddress</a:t>
                      </a:r>
                      <a:endParaRPr lang="fr-FR"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inCountry</a:t>
                      </a:r>
                      <a:endParaRPr lang="fr-FR"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0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Calibri"/>
                          <a:cs typeface="Calibri"/>
                        </a:rPr>
                        <a:t>Museum1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Archaeological Museum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44 </a:t>
                      </a:r>
                      <a:r>
                        <a:rPr lang="en-US" sz="1600" dirty="0" err="1" smtClean="0">
                          <a:latin typeface="Calibri"/>
                          <a:cs typeface="Calibri"/>
                        </a:rPr>
                        <a:t>Patission</a:t>
                      </a: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 Street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Greece</a:t>
                      </a:r>
                      <a:endParaRPr lang="fr-FR" sz="1600" b="1" dirty="0" smtClean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81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latin typeface="Calibri"/>
                          <a:cs typeface="Calibri"/>
                        </a:rPr>
                        <a:t>Museum2</a:t>
                      </a:r>
                      <a:endParaRPr lang="fr-FR" sz="1600" b="1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Pompidou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Calibri"/>
                          <a:ea typeface="Calibri"/>
                          <a:cs typeface="Calibri"/>
                        </a:rPr>
                        <a:t>-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France</a:t>
                      </a:r>
                      <a:endParaRPr lang="fr-FR" sz="16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61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Calibri"/>
                          <a:cs typeface="Calibri"/>
                        </a:rPr>
                        <a:t>Museum3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Calibri"/>
                          <a:cs typeface="Calibri"/>
                        </a:rPr>
                        <a:t>Musée</a:t>
                      </a: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 d’Orsay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62, rue de Lille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France</a:t>
                      </a:r>
                      <a:endParaRPr lang="fr-FR" sz="1600" b="0" dirty="0" smtClean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2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Calibri"/>
                          <a:cs typeface="Calibri"/>
                        </a:rPr>
                        <a:t>Museum4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Madame </a:t>
                      </a:r>
                      <a:r>
                        <a:rPr lang="en-US" sz="1600" dirty="0" err="1" smtClean="0">
                          <a:latin typeface="Calibri"/>
                          <a:cs typeface="Calibri"/>
                        </a:rPr>
                        <a:t>Tussauds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Marylebone Road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England</a:t>
                      </a:r>
                      <a:endParaRPr lang="fr-FR" sz="1600" b="1" dirty="0" smtClean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62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latin typeface="Calibri"/>
                          <a:cs typeface="Calibri"/>
                        </a:rPr>
                        <a:t>Museum5</a:t>
                      </a:r>
                      <a:endParaRPr lang="fr-FR" sz="1600" b="1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Vatican Museums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Piazza San Giovanni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Italy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3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latin typeface="Calibri"/>
                          <a:cs typeface="Calibri"/>
                        </a:rPr>
                        <a:t>Museum6</a:t>
                      </a:r>
                      <a:endParaRPr lang="fr-FR" sz="1600" b="1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Calibri"/>
                          <a:cs typeface="Calibri"/>
                        </a:rPr>
                        <a:t>Deutsches</a:t>
                      </a: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 Museum 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Calibri"/>
                          <a:cs typeface="Calibri"/>
                        </a:rPr>
                        <a:t>Museumsinsel</a:t>
                      </a: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 1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Germany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latin typeface="Calibri"/>
                          <a:cs typeface="Calibri"/>
                        </a:rPr>
                        <a:t>Museum7</a:t>
                      </a:r>
                      <a:endParaRPr lang="fr-FR" sz="1600" b="1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Olympia Museum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Calibri"/>
                          <a:cs typeface="Calibri"/>
                        </a:rPr>
                        <a:t>Archea</a:t>
                      </a: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 Olympia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Greece</a:t>
                      </a:r>
                      <a:endParaRPr lang="fr-FR" sz="1600" b="1" dirty="0" smtClean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08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Calibri"/>
                          <a:cs typeface="Calibri"/>
                        </a:rPr>
                        <a:t>Museum8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Calibri"/>
                          <a:cs typeface="Calibri"/>
                        </a:rPr>
                        <a:t>Dalí</a:t>
                      </a: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 museum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1, Dali Boulevard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Spain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4 - Ορθογώνιο"/>
          <p:cNvSpPr/>
          <p:nvPr/>
        </p:nvSpPr>
        <p:spPr>
          <a:xfrm>
            <a:off x="2267744" y="2672920"/>
            <a:ext cx="2304256" cy="2268248"/>
          </a:xfrm>
          <a:prstGeom prst="rect">
            <a:avLst/>
          </a:prstGeom>
          <a:noFill/>
          <a:ln w="28575" cmpd="sng">
            <a:solidFill>
              <a:srgbClr val="8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800000"/>
              </a:solidFill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6241118" y="501769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[</a:t>
            </a:r>
            <a:r>
              <a:rPr lang="en-IE" b="1" dirty="0" err="1" smtClean="0"/>
              <a:t>Symeonidou</a:t>
            </a:r>
            <a:r>
              <a:rPr lang="en-IE" b="1" dirty="0" smtClean="0"/>
              <a:t> et al.14]</a:t>
            </a:r>
            <a:endParaRPr lang="en-US" b="1" dirty="0"/>
          </a:p>
        </p:txBody>
      </p:sp>
      <p:sp>
        <p:nvSpPr>
          <p:cNvPr id="10" name="TextBox 14"/>
          <p:cNvSpPr txBox="1"/>
          <p:nvPr/>
        </p:nvSpPr>
        <p:spPr>
          <a:xfrm>
            <a:off x="3140904" y="1961820"/>
            <a:ext cx="583796" cy="369332"/>
          </a:xfrm>
          <a:prstGeom prst="rect">
            <a:avLst/>
          </a:prstGeom>
          <a:solidFill>
            <a:srgbClr val="8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key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889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err="1"/>
              <a:t>SAKey</a:t>
            </a:r>
            <a:r>
              <a:rPr lang="en-US" sz="2800" dirty="0"/>
              <a:t>: Scalable almost key discovery in RDF data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</a:t>
            </a:r>
            <a:r>
              <a:rPr lang="en-US" dirty="0"/>
              <a:t>-key discovery first</a:t>
            </a:r>
          </a:p>
          <a:p>
            <a:pPr lvl="1"/>
            <a:r>
              <a:rPr lang="en-US" dirty="0" smtClean="0"/>
              <a:t>Set of properties that is not a key</a:t>
            </a:r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8840-4B08-6347-9483-EB92BA080F87}" type="slidenum">
              <a:rPr lang="fr-FR" smtClean="0"/>
              <a:pPr/>
              <a:t>45</a:t>
            </a:fld>
            <a:endParaRPr lang="fr-F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327711"/>
              </p:ext>
            </p:extLst>
          </p:nvPr>
        </p:nvGraphicFramePr>
        <p:xfrm>
          <a:off x="1266021" y="2323716"/>
          <a:ext cx="6330315" cy="2599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060"/>
                <a:gridCol w="2341900"/>
                <a:gridCol w="1934607"/>
                <a:gridCol w="1065748"/>
              </a:tblGrid>
              <a:tr h="3557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museumName</a:t>
                      </a:r>
                      <a:endParaRPr lang="fr-FR"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museumAddress</a:t>
                      </a:r>
                      <a:endParaRPr lang="fr-FR"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inCountry</a:t>
                      </a:r>
                      <a:endParaRPr lang="fr-FR"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0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Calibri"/>
                          <a:cs typeface="Calibri"/>
                        </a:rPr>
                        <a:t>Museum1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Archaeological Museum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44 </a:t>
                      </a:r>
                      <a:r>
                        <a:rPr lang="en-US" sz="1600" dirty="0" err="1" smtClean="0">
                          <a:latin typeface="Calibri"/>
                          <a:cs typeface="Calibri"/>
                        </a:rPr>
                        <a:t>Patission</a:t>
                      </a: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 Street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Greece</a:t>
                      </a:r>
                      <a:endParaRPr lang="fr-FR" sz="1600" b="1" dirty="0" smtClean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81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latin typeface="Calibri"/>
                          <a:cs typeface="Calibri"/>
                        </a:rPr>
                        <a:t>Museum2</a:t>
                      </a:r>
                      <a:endParaRPr lang="fr-FR" sz="1600" b="1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Pompidou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Calibri"/>
                          <a:ea typeface="Calibri"/>
                          <a:cs typeface="Calibri"/>
                        </a:rPr>
                        <a:t>-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France</a:t>
                      </a:r>
                      <a:endParaRPr lang="fr-FR"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61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Calibri"/>
                          <a:cs typeface="Calibri"/>
                        </a:rPr>
                        <a:t>Museum3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Calibri"/>
                          <a:cs typeface="Calibri"/>
                        </a:rPr>
                        <a:t>Musée</a:t>
                      </a: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 d’Orsay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62, rue de Lille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France</a:t>
                      </a:r>
                      <a:endParaRPr lang="fr-FR" sz="1600" b="1" dirty="0" smtClean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2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Calibri"/>
                          <a:cs typeface="Calibri"/>
                        </a:rPr>
                        <a:t>Museum4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Madame </a:t>
                      </a:r>
                      <a:r>
                        <a:rPr lang="en-US" sz="1600" dirty="0" err="1" smtClean="0">
                          <a:latin typeface="Calibri"/>
                          <a:cs typeface="Calibri"/>
                        </a:rPr>
                        <a:t>Tussauds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Marylebone Road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England</a:t>
                      </a:r>
                      <a:endParaRPr lang="fr-FR" sz="1600" b="1" dirty="0" smtClean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62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latin typeface="Calibri"/>
                          <a:cs typeface="Calibri"/>
                        </a:rPr>
                        <a:t>Museum5</a:t>
                      </a:r>
                      <a:endParaRPr lang="fr-FR" sz="1600" b="1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Vatican Museums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Piazza San Giovanni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Italy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3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latin typeface="Calibri"/>
                          <a:cs typeface="Calibri"/>
                        </a:rPr>
                        <a:t>Museum6</a:t>
                      </a:r>
                      <a:endParaRPr lang="fr-FR" sz="1600" b="1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Calibri"/>
                          <a:cs typeface="Calibri"/>
                        </a:rPr>
                        <a:t>Deutsches</a:t>
                      </a: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 Museum 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Calibri"/>
                          <a:cs typeface="Calibri"/>
                        </a:rPr>
                        <a:t>Museumsinsel</a:t>
                      </a: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 1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Germany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latin typeface="Calibri"/>
                          <a:cs typeface="Calibri"/>
                        </a:rPr>
                        <a:t>Museum7</a:t>
                      </a:r>
                      <a:endParaRPr lang="fr-FR" sz="1600" b="1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Olympia Museum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Calibri"/>
                          <a:cs typeface="Calibri"/>
                        </a:rPr>
                        <a:t>Archea</a:t>
                      </a: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 Olympia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Greece</a:t>
                      </a:r>
                      <a:endParaRPr lang="fr-FR" sz="1600" b="1" dirty="0" smtClean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08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Calibri"/>
                          <a:cs typeface="Calibri"/>
                        </a:rPr>
                        <a:t>Museum8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Calibri"/>
                          <a:cs typeface="Calibri"/>
                        </a:rPr>
                        <a:t>Dalí</a:t>
                      </a: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 museum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1, Dali Boulevard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Spain</a:t>
                      </a:r>
                      <a:endParaRPr lang="fr-FR" sz="16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14"/>
          <p:cNvSpPr txBox="1"/>
          <p:nvPr/>
        </p:nvSpPr>
        <p:spPr>
          <a:xfrm>
            <a:off x="3140904" y="1961820"/>
            <a:ext cx="583796" cy="369332"/>
          </a:xfrm>
          <a:prstGeom prst="rect">
            <a:avLst/>
          </a:prstGeom>
          <a:solidFill>
            <a:srgbClr val="8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key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4 - Ορθογώνιο"/>
          <p:cNvSpPr/>
          <p:nvPr/>
        </p:nvSpPr>
        <p:spPr>
          <a:xfrm>
            <a:off x="2267744" y="2672920"/>
            <a:ext cx="2304256" cy="2268248"/>
          </a:xfrm>
          <a:prstGeom prst="rect">
            <a:avLst/>
          </a:prstGeom>
          <a:noFill/>
          <a:ln w="28575" cmpd="sng">
            <a:solidFill>
              <a:srgbClr val="8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800000"/>
              </a:solidFill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6485584" y="1961820"/>
            <a:ext cx="1120734" cy="369332"/>
          </a:xfrm>
          <a:prstGeom prst="rect">
            <a:avLst/>
          </a:prstGeom>
          <a:solidFill>
            <a:srgbClr val="8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Non-key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4 - Ορθογώνιο"/>
          <p:cNvSpPr/>
          <p:nvPr/>
        </p:nvSpPr>
        <p:spPr>
          <a:xfrm>
            <a:off x="6526120" y="2674656"/>
            <a:ext cx="1070216" cy="837937"/>
          </a:xfrm>
          <a:prstGeom prst="rect">
            <a:avLst/>
          </a:prstGeom>
          <a:noFill/>
          <a:ln w="28575" cmpd="sng">
            <a:solidFill>
              <a:srgbClr val="8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800000"/>
              </a:solidFill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6241118" y="501769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[</a:t>
            </a:r>
            <a:r>
              <a:rPr lang="en-IE" b="1" dirty="0" err="1" smtClean="0"/>
              <a:t>Symeonidou</a:t>
            </a:r>
            <a:r>
              <a:rPr lang="en-IE" b="1" dirty="0" smtClean="0"/>
              <a:t> et al.14]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2363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n</a:t>
            </a:r>
            <a:r>
              <a:rPr lang="en-US" dirty="0"/>
              <a:t>-almost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</a:t>
            </a:r>
            <a:r>
              <a:rPr lang="en-US" dirty="0"/>
              <a:t>Set E</a:t>
            </a:r>
            <a:r>
              <a:rPr lang="en-US" i="1" baseline="-25000" dirty="0"/>
              <a:t>P</a:t>
            </a:r>
            <a:r>
              <a:rPr lang="en-US" dirty="0"/>
              <a:t>: </a:t>
            </a:r>
            <a:r>
              <a:rPr lang="en-US" b="0" dirty="0"/>
              <a:t>set of </a:t>
            </a:r>
            <a:r>
              <a:rPr lang="en-US" b="0" dirty="0" smtClean="0"/>
              <a:t>instances that share values for the set of properties </a:t>
            </a:r>
            <a:r>
              <a:rPr lang="en-US" b="0" i="1" dirty="0" smtClean="0"/>
              <a:t>P</a:t>
            </a:r>
            <a:endParaRPr lang="en-US" b="0" dirty="0" smtClean="0"/>
          </a:p>
          <a:p>
            <a:r>
              <a:rPr lang="en-US" dirty="0" smtClean="0"/>
              <a:t>n</a:t>
            </a:r>
            <a:r>
              <a:rPr lang="en-US" dirty="0"/>
              <a:t>-almost key: a set of properties where |E</a:t>
            </a:r>
            <a:r>
              <a:rPr lang="en-US" i="1" baseline="-25000" dirty="0"/>
              <a:t>P</a:t>
            </a:r>
            <a:r>
              <a:rPr lang="en-US" dirty="0"/>
              <a:t>|≤ </a:t>
            </a:r>
            <a:r>
              <a:rPr lang="en-US" dirty="0" smtClean="0"/>
              <a:t>n</a:t>
            </a:r>
          </a:p>
          <a:p>
            <a:pPr lvl="1"/>
            <a:endParaRPr lang="en-US" dirty="0"/>
          </a:p>
          <a:p>
            <a:r>
              <a:rPr lang="en-US" dirty="0" smtClean="0"/>
              <a:t>n-non </a:t>
            </a:r>
            <a:r>
              <a:rPr lang="en-US" dirty="0"/>
              <a:t>key: a set of properties where |E</a:t>
            </a:r>
            <a:r>
              <a:rPr lang="en-US" i="1" baseline="-25000" dirty="0"/>
              <a:t>P</a:t>
            </a:r>
            <a:r>
              <a:rPr lang="en-US" dirty="0"/>
              <a:t>|≥ </a:t>
            </a:r>
            <a:r>
              <a:rPr lang="en-US" dirty="0" smtClean="0"/>
              <a:t>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8840-4B08-6347-9483-EB92BA080F87}" type="slidenum">
              <a:rPr lang="fr-FR" smtClean="0"/>
              <a:t>46</a:t>
            </a:fld>
            <a:endParaRPr lang="fr-FR"/>
          </a:p>
        </p:txBody>
      </p:sp>
      <p:sp>
        <p:nvSpPr>
          <p:cNvPr id="6" name="ZoneTexte 10"/>
          <p:cNvSpPr txBox="1"/>
          <p:nvPr/>
        </p:nvSpPr>
        <p:spPr>
          <a:xfrm>
            <a:off x="236498" y="5661248"/>
            <a:ext cx="2124000" cy="9360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All </a:t>
            </a:r>
            <a:r>
              <a:rPr lang="en-US" sz="1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combinations </a:t>
            </a:r>
          </a:p>
          <a:p>
            <a:pPr algn="ctr"/>
            <a:r>
              <a:rPr lang="en-US" sz="1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 properties</a:t>
            </a:r>
            <a:endParaRPr lang="en-US" sz="1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3768" y="3789040"/>
            <a:ext cx="4320480" cy="14401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41118" y="501769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[</a:t>
            </a:r>
            <a:r>
              <a:rPr lang="en-IE" b="1" dirty="0" err="1" smtClean="0"/>
              <a:t>Symeonidou</a:t>
            </a:r>
            <a:r>
              <a:rPr lang="en-IE" b="1" dirty="0" smtClean="0"/>
              <a:t> et al.14]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5131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n</a:t>
            </a:r>
            <a:r>
              <a:rPr lang="en-US" dirty="0"/>
              <a:t>-almost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</a:t>
            </a:r>
            <a:r>
              <a:rPr lang="en-US" dirty="0"/>
              <a:t>Set E</a:t>
            </a:r>
            <a:r>
              <a:rPr lang="en-US" i="1" baseline="-25000" dirty="0"/>
              <a:t>P</a:t>
            </a:r>
            <a:r>
              <a:rPr lang="en-US" dirty="0"/>
              <a:t>: </a:t>
            </a:r>
            <a:r>
              <a:rPr lang="en-US" b="0" dirty="0"/>
              <a:t>set of </a:t>
            </a:r>
            <a:r>
              <a:rPr lang="en-US" b="0" dirty="0" smtClean="0"/>
              <a:t>instances that share values for the set of properties </a:t>
            </a:r>
            <a:r>
              <a:rPr lang="en-US" b="0" i="1" dirty="0" smtClean="0"/>
              <a:t>P</a:t>
            </a:r>
            <a:endParaRPr lang="en-US" b="0" dirty="0" smtClean="0"/>
          </a:p>
          <a:p>
            <a:r>
              <a:rPr lang="en-US" dirty="0" smtClean="0"/>
              <a:t>n</a:t>
            </a:r>
            <a:r>
              <a:rPr lang="en-US" dirty="0"/>
              <a:t>-almost key: a set of properties where |E</a:t>
            </a:r>
            <a:r>
              <a:rPr lang="en-US" i="1" baseline="-25000" dirty="0"/>
              <a:t>P</a:t>
            </a:r>
            <a:r>
              <a:rPr lang="en-US" dirty="0"/>
              <a:t>|≤ </a:t>
            </a:r>
            <a:r>
              <a:rPr lang="en-US" dirty="0" smtClean="0"/>
              <a:t>n</a:t>
            </a:r>
          </a:p>
          <a:p>
            <a:pPr lvl="1"/>
            <a:endParaRPr lang="en-US" dirty="0"/>
          </a:p>
          <a:p>
            <a:r>
              <a:rPr lang="en-US" dirty="0" smtClean="0"/>
              <a:t>n-non </a:t>
            </a:r>
            <a:r>
              <a:rPr lang="en-US" dirty="0"/>
              <a:t>key: a set of properties where |E</a:t>
            </a:r>
            <a:r>
              <a:rPr lang="en-US" i="1" baseline="-25000" dirty="0"/>
              <a:t>P</a:t>
            </a:r>
            <a:r>
              <a:rPr lang="en-US" dirty="0"/>
              <a:t>|≥ </a:t>
            </a:r>
            <a:r>
              <a:rPr lang="en-US" dirty="0" smtClean="0"/>
              <a:t>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8840-4B08-6347-9483-EB92BA080F87}" type="slidenum">
              <a:rPr lang="fr-FR" smtClean="0"/>
              <a:t>47</a:t>
            </a:fld>
            <a:endParaRPr lang="fr-FR"/>
          </a:p>
        </p:txBody>
      </p:sp>
      <p:sp>
        <p:nvSpPr>
          <p:cNvPr id="5" name="ZoneTexte 6"/>
          <p:cNvSpPr txBox="1"/>
          <p:nvPr/>
        </p:nvSpPr>
        <p:spPr>
          <a:xfrm>
            <a:off x="2525486" y="5661248"/>
            <a:ext cx="2697088" cy="969496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1859C"/>
            </a:solidFill>
            <a:prstDash val="sys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All sets </a:t>
            </a:r>
            <a:r>
              <a:rPr lang="en-US" sz="1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 properties</a:t>
            </a:r>
          </a:p>
          <a:p>
            <a:pPr algn="ctr"/>
            <a:r>
              <a:rPr lang="en-US" sz="1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that contain at least 5 exceptions</a:t>
            </a:r>
            <a:endParaRPr lang="en-US" sz="1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oneTexte 10"/>
          <p:cNvSpPr txBox="1"/>
          <p:nvPr/>
        </p:nvSpPr>
        <p:spPr>
          <a:xfrm>
            <a:off x="236498" y="5661248"/>
            <a:ext cx="2124000" cy="9360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All </a:t>
            </a:r>
            <a:r>
              <a:rPr lang="en-US" sz="1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combinations </a:t>
            </a:r>
          </a:p>
          <a:p>
            <a:pPr algn="ctr"/>
            <a:r>
              <a:rPr lang="en-US" sz="1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 properties</a:t>
            </a:r>
            <a:endParaRPr lang="en-US" sz="1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3768" y="3789040"/>
            <a:ext cx="4320480" cy="14401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5776" y="3861048"/>
            <a:ext cx="1872208" cy="1296144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5-non </a:t>
            </a:r>
            <a:r>
              <a:rPr lang="en-US" sz="2800" dirty="0" smtClean="0"/>
              <a:t>keys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241118" y="501769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[</a:t>
            </a:r>
            <a:r>
              <a:rPr lang="en-IE" b="1" dirty="0" err="1" smtClean="0"/>
              <a:t>Symeonidou</a:t>
            </a:r>
            <a:r>
              <a:rPr lang="en-IE" b="1" dirty="0" smtClean="0"/>
              <a:t> et al.14]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7905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n</a:t>
            </a:r>
            <a:r>
              <a:rPr lang="en-US" dirty="0"/>
              <a:t>-almost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</a:t>
            </a:r>
            <a:r>
              <a:rPr lang="en-US" dirty="0"/>
              <a:t>Set E</a:t>
            </a:r>
            <a:r>
              <a:rPr lang="en-US" i="1" baseline="-25000" dirty="0"/>
              <a:t>P</a:t>
            </a:r>
            <a:r>
              <a:rPr lang="en-US" dirty="0"/>
              <a:t>: </a:t>
            </a:r>
            <a:r>
              <a:rPr lang="en-US" b="0" dirty="0"/>
              <a:t>set of </a:t>
            </a:r>
            <a:r>
              <a:rPr lang="en-US" b="0" dirty="0" smtClean="0"/>
              <a:t>instances that share values for the set of properties </a:t>
            </a:r>
            <a:r>
              <a:rPr lang="en-US" b="0" i="1" dirty="0" smtClean="0"/>
              <a:t>P</a:t>
            </a:r>
            <a:endParaRPr lang="en-US" b="0" dirty="0" smtClean="0"/>
          </a:p>
          <a:p>
            <a:r>
              <a:rPr lang="en-US" dirty="0" smtClean="0"/>
              <a:t>n</a:t>
            </a:r>
            <a:r>
              <a:rPr lang="en-US" dirty="0"/>
              <a:t>-almost key: a set of properties where |E</a:t>
            </a:r>
            <a:r>
              <a:rPr lang="en-US" i="1" baseline="-25000" dirty="0"/>
              <a:t>P</a:t>
            </a:r>
            <a:r>
              <a:rPr lang="en-US" dirty="0"/>
              <a:t>|≤ </a:t>
            </a:r>
            <a:r>
              <a:rPr lang="en-US" dirty="0" smtClean="0"/>
              <a:t>n</a:t>
            </a:r>
          </a:p>
          <a:p>
            <a:pPr lvl="1"/>
            <a:endParaRPr lang="en-US" dirty="0"/>
          </a:p>
          <a:p>
            <a:r>
              <a:rPr lang="en-US" dirty="0" smtClean="0"/>
              <a:t>n-non </a:t>
            </a:r>
            <a:r>
              <a:rPr lang="en-US" dirty="0"/>
              <a:t>key: a set of properties where |E</a:t>
            </a:r>
            <a:r>
              <a:rPr lang="en-US" i="1" baseline="-25000" dirty="0"/>
              <a:t>P</a:t>
            </a:r>
            <a:r>
              <a:rPr lang="en-US" dirty="0"/>
              <a:t>|≥ </a:t>
            </a:r>
            <a:r>
              <a:rPr lang="en-US" dirty="0" smtClean="0"/>
              <a:t>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8840-4B08-6347-9483-EB92BA080F87}" type="slidenum">
              <a:rPr lang="fr-FR" smtClean="0"/>
              <a:t>48</a:t>
            </a:fld>
            <a:endParaRPr lang="fr-FR"/>
          </a:p>
        </p:txBody>
      </p:sp>
      <p:sp>
        <p:nvSpPr>
          <p:cNvPr id="5" name="ZoneTexte 6"/>
          <p:cNvSpPr txBox="1"/>
          <p:nvPr/>
        </p:nvSpPr>
        <p:spPr>
          <a:xfrm>
            <a:off x="2525486" y="5661248"/>
            <a:ext cx="2697088" cy="969496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1859C"/>
            </a:solidFill>
            <a:prstDash val="sys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All sets </a:t>
            </a:r>
            <a:r>
              <a:rPr lang="en-US" sz="1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 properties</a:t>
            </a:r>
          </a:p>
          <a:p>
            <a:pPr algn="ctr"/>
            <a:r>
              <a:rPr lang="en-US" sz="1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that contain at least 5 exceptions</a:t>
            </a:r>
            <a:endParaRPr lang="en-US" sz="1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oneTexte 10"/>
          <p:cNvSpPr txBox="1"/>
          <p:nvPr/>
        </p:nvSpPr>
        <p:spPr>
          <a:xfrm>
            <a:off x="236498" y="5661248"/>
            <a:ext cx="2124000" cy="9360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All </a:t>
            </a:r>
            <a:r>
              <a:rPr lang="en-US" sz="1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combinations </a:t>
            </a:r>
          </a:p>
          <a:p>
            <a:pPr algn="ctr"/>
            <a:r>
              <a:rPr lang="en-US" sz="1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 properties</a:t>
            </a:r>
            <a:endParaRPr lang="en-US" sz="1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ZoneTexte 12"/>
          <p:cNvSpPr txBox="1"/>
          <p:nvPr/>
        </p:nvSpPr>
        <p:spPr>
          <a:xfrm>
            <a:off x="5442789" y="5661248"/>
            <a:ext cx="2634412" cy="969496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800000"/>
            </a:solidFill>
            <a:prstDash val="sys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All sets </a:t>
            </a:r>
            <a:r>
              <a:rPr lang="en-US" sz="1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 properties</a:t>
            </a:r>
          </a:p>
          <a:p>
            <a:pPr algn="ctr"/>
            <a:r>
              <a:rPr lang="en-US" sz="1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that contain at most 4 exceptions</a:t>
            </a:r>
            <a:endParaRPr lang="en-US" sz="1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3768" y="3789040"/>
            <a:ext cx="4320480" cy="14401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5776" y="3861048"/>
            <a:ext cx="1872208" cy="1296144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5-non </a:t>
            </a:r>
            <a:r>
              <a:rPr lang="en-US" sz="2800" dirty="0" smtClean="0"/>
              <a:t>keys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499992" y="3861048"/>
            <a:ext cx="2232248" cy="1296144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4-almost keys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241118" y="501769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[</a:t>
            </a:r>
            <a:r>
              <a:rPr lang="en-IE" b="1" dirty="0" err="1" smtClean="0"/>
              <a:t>Symeonidou</a:t>
            </a:r>
            <a:r>
              <a:rPr lang="en-IE" b="1" dirty="0" smtClean="0"/>
              <a:t> et al.14]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7905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Linking using almost keys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Goal</a:t>
            </a:r>
            <a:r>
              <a:rPr lang="en-US" dirty="0" smtClean="0"/>
              <a:t>: Compare linking results using almost keys with different </a:t>
            </a:r>
            <a:r>
              <a:rPr lang="en-US" i="1" dirty="0" smtClean="0"/>
              <a:t>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Evaluation of linking using</a:t>
            </a:r>
          </a:p>
          <a:p>
            <a:pPr lvl="1"/>
            <a:r>
              <a:rPr lang="en-US" dirty="0"/>
              <a:t>Recall</a:t>
            </a:r>
          </a:p>
          <a:p>
            <a:pPr lvl="1"/>
            <a:r>
              <a:rPr lang="en-US" dirty="0"/>
              <a:t>Precision</a:t>
            </a:r>
          </a:p>
          <a:p>
            <a:pPr lvl="1"/>
            <a:r>
              <a:rPr lang="en-US" dirty="0"/>
              <a:t>F-</a:t>
            </a:r>
            <a:r>
              <a:rPr lang="en-US" dirty="0" smtClean="0"/>
              <a:t>Measure</a:t>
            </a:r>
          </a:p>
          <a:p>
            <a:pPr lvl="1"/>
            <a:endParaRPr lang="en-US" dirty="0"/>
          </a:p>
          <a:p>
            <a:r>
              <a:rPr lang="en-US" dirty="0" smtClean="0"/>
              <a:t>Datasets </a:t>
            </a:r>
          </a:p>
          <a:p>
            <a:pPr lvl="1"/>
            <a:r>
              <a:rPr lang="en-US" dirty="0" smtClean="0"/>
              <a:t>OAEI 2010 </a:t>
            </a:r>
          </a:p>
          <a:p>
            <a:pPr lvl="1"/>
            <a:r>
              <a:rPr lang="en-US" dirty="0" smtClean="0"/>
              <a:t>OAEI 2013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C838-C1F6-4637-8D3E-801151CF3AEF}" type="slidenum">
              <a:rPr lang="el-GR" smtClean="0"/>
              <a:pPr/>
              <a:t>49</a:t>
            </a:fld>
            <a:endParaRPr lang="el-GR"/>
          </a:p>
        </p:txBody>
      </p:sp>
      <p:sp>
        <p:nvSpPr>
          <p:cNvPr id="6" name="TextBox 10"/>
          <p:cNvSpPr txBox="1"/>
          <p:nvPr/>
        </p:nvSpPr>
        <p:spPr>
          <a:xfrm>
            <a:off x="6241118" y="501769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[</a:t>
            </a:r>
            <a:r>
              <a:rPr lang="en-IE" b="1" dirty="0" err="1" smtClean="0"/>
              <a:t>Symeonidou</a:t>
            </a:r>
            <a:r>
              <a:rPr lang="en-IE" b="1" dirty="0" smtClean="0"/>
              <a:t> et al.14]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260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Keys in relational Databases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Key</a:t>
            </a:r>
            <a:r>
              <a:rPr lang="en-US" sz="1800" b="0" dirty="0" smtClean="0"/>
              <a:t>: A set of properties that uniquely identifies every instance in the data </a:t>
            </a:r>
            <a:endParaRPr lang="en-US" sz="1800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C838-C1F6-4637-8D3E-801151CF3AEF}" type="slidenum">
              <a:rPr lang="el-GR" smtClean="0"/>
              <a:pPr/>
              <a:t>5</a:t>
            </a:fld>
            <a:endParaRPr lang="el-GR" dirty="0"/>
          </a:p>
        </p:txBody>
      </p:sp>
      <p:graphicFrame>
        <p:nvGraphicFramePr>
          <p:cNvPr id="6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946873"/>
              </p:ext>
            </p:extLst>
          </p:nvPr>
        </p:nvGraphicFramePr>
        <p:xfrm>
          <a:off x="1327355" y="2276872"/>
          <a:ext cx="4870989" cy="1440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317"/>
                <a:gridCol w="989640"/>
                <a:gridCol w="963037"/>
                <a:gridCol w="1056148"/>
                <a:gridCol w="1042847"/>
              </a:tblGrid>
              <a:tr h="144016">
                <a:tc>
                  <a:txBody>
                    <a:bodyPr/>
                    <a:lstStyle/>
                    <a:p>
                      <a:pPr algn="ctr"/>
                      <a:endParaRPr lang="fr-FR" sz="12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err="1" smtClean="0">
                          <a:solidFill>
                            <a:srgbClr val="FFFFFF"/>
                          </a:solidFill>
                        </a:rPr>
                        <a:t>FirstName</a:t>
                      </a:r>
                      <a:endParaRPr lang="fr-FR" sz="12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err="1" smtClean="0">
                          <a:solidFill>
                            <a:srgbClr val="FFFFFF"/>
                          </a:solidFill>
                        </a:rPr>
                        <a:t>LastName</a:t>
                      </a:r>
                      <a:endParaRPr lang="fr-FR" sz="12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err="1" smtClean="0">
                          <a:solidFill>
                            <a:srgbClr val="FFFFFF"/>
                          </a:solidFill>
                        </a:rPr>
                        <a:t>Birthdate</a:t>
                      </a:r>
                      <a:endParaRPr lang="fr-FR" sz="12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rgbClr val="FFFFFF"/>
                          </a:solidFill>
                        </a:rPr>
                        <a:t>Profession</a:t>
                      </a:r>
                      <a:endParaRPr lang="fr-FR" sz="12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8"/>
                    </a:solidFill>
                  </a:tcPr>
                </a:tc>
              </a:tr>
              <a:tr h="343272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rgbClr val="000000"/>
                          </a:solidFill>
                        </a:rPr>
                        <a:t>Person1</a:t>
                      </a:r>
                      <a:endParaRPr lang="fr-FR" sz="12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Anne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Tompson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15/02/88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noStrike" dirty="0" smtClean="0">
                          <a:solidFill>
                            <a:schemeClr val="tx1"/>
                          </a:solidFill>
                        </a:rPr>
                        <a:t>Actor</a:t>
                      </a:r>
                      <a:endParaRPr lang="fr-FR" sz="1200" b="1" strike="sngStrike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504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rgbClr val="000000"/>
                          </a:solidFill>
                        </a:rPr>
                        <a:t>Person2</a:t>
                      </a:r>
                      <a:endParaRPr lang="fr-FR" sz="12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Marie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Tompson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02/09/75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noStrike" dirty="0" smtClean="0">
                          <a:solidFill>
                            <a:schemeClr val="tx1"/>
                          </a:solidFill>
                        </a:rPr>
                        <a:t>Researcher</a:t>
                      </a:r>
                      <a:endParaRPr lang="fr-FR" sz="1200" b="0" strike="noStrik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264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rgbClr val="000000"/>
                          </a:solidFill>
                        </a:rPr>
                        <a:t>Person3</a:t>
                      </a:r>
                      <a:endParaRPr lang="fr-FR" sz="12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Marie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David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15/02/85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/>
                        <a:t>Teacher</a:t>
                      </a:r>
                      <a:endParaRPr lang="fr-FR" sz="1200" b="1" strike="sngStrike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952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rgbClr val="000000"/>
                          </a:solidFill>
                        </a:rPr>
                        <a:t>Person4</a:t>
                      </a:r>
                      <a:endParaRPr lang="fr-FR" sz="12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Vincent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Solgar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06/12/90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noStrike" dirty="0" smtClean="0">
                          <a:solidFill>
                            <a:srgbClr val="000000"/>
                          </a:solidFill>
                        </a:rPr>
                        <a:t>Teacher</a:t>
                      </a:r>
                      <a:endParaRPr lang="fr-FR" sz="1200" b="0" strike="noStrike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819214" y="4129662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215968"/>
                </a:solidFill>
              </a:rPr>
              <a:t>Is [</a:t>
            </a:r>
            <a:r>
              <a:rPr lang="en-US" i="1" dirty="0" err="1" smtClean="0">
                <a:solidFill>
                  <a:srgbClr val="215968"/>
                </a:solidFill>
              </a:rPr>
              <a:t>FirstName</a:t>
            </a:r>
            <a:r>
              <a:rPr lang="en-US" i="1" dirty="0" smtClean="0">
                <a:solidFill>
                  <a:srgbClr val="215968"/>
                </a:solidFill>
              </a:rPr>
              <a:t>] a key?</a:t>
            </a:r>
            <a:endParaRPr lang="en-US" i="1" dirty="0">
              <a:solidFill>
                <a:srgbClr val="215968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52231" y="4129662"/>
            <a:ext cx="3994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D60000"/>
                </a:solidFill>
                <a:latin typeface="Zapf Dingbats"/>
                <a:ea typeface="Zapf Dingbats"/>
                <a:cs typeface="Zapf Dingbats"/>
              </a:rPr>
              <a:t>✖</a:t>
            </a:r>
            <a:endParaRPr lang="en-US" sz="2200" dirty="0">
              <a:solidFill>
                <a:srgbClr val="D6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819214" y="4593648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215968"/>
                </a:solidFill>
              </a:rPr>
              <a:t>Is [</a:t>
            </a:r>
            <a:r>
              <a:rPr lang="en-US" i="1" dirty="0" err="1" smtClean="0">
                <a:solidFill>
                  <a:srgbClr val="215968"/>
                </a:solidFill>
              </a:rPr>
              <a:t>LastName</a:t>
            </a:r>
            <a:r>
              <a:rPr lang="en-US" i="1" dirty="0" smtClean="0">
                <a:solidFill>
                  <a:srgbClr val="215968"/>
                </a:solidFill>
              </a:rPr>
              <a:t>] a key?</a:t>
            </a:r>
            <a:endParaRPr lang="en-US" i="1" dirty="0">
              <a:solidFill>
                <a:srgbClr val="215968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52231" y="4489702"/>
            <a:ext cx="3994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D60000"/>
                </a:solidFill>
                <a:latin typeface="Zapf Dingbats"/>
                <a:ea typeface="Zapf Dingbats"/>
                <a:cs typeface="Zapf Dingbats"/>
              </a:rPr>
              <a:t>✖</a:t>
            </a:r>
            <a:endParaRPr lang="en-US" sz="2200" dirty="0">
              <a:solidFill>
                <a:srgbClr val="D6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83472" y="2276871"/>
            <a:ext cx="1872208" cy="1440553"/>
          </a:xfrm>
          <a:prstGeom prst="rect">
            <a:avLst/>
          </a:prstGeom>
          <a:noFill/>
          <a:ln w="38100" cmpd="sng">
            <a:solidFill>
              <a:schemeClr val="accent5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5968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747206" y="5025696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215968"/>
                </a:solidFill>
              </a:rPr>
              <a:t>Is [</a:t>
            </a:r>
            <a:r>
              <a:rPr lang="en-US" i="1" dirty="0" err="1" smtClean="0">
                <a:solidFill>
                  <a:srgbClr val="215968"/>
                </a:solidFill>
              </a:rPr>
              <a:t>FirstName,LastName</a:t>
            </a:r>
            <a:r>
              <a:rPr lang="en-US" i="1" dirty="0" smtClean="0">
                <a:solidFill>
                  <a:srgbClr val="215968"/>
                </a:solidFill>
              </a:rPr>
              <a:t>] a key?</a:t>
            </a:r>
            <a:endParaRPr lang="en-US" i="1" dirty="0">
              <a:solidFill>
                <a:srgbClr val="215968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28261" y="4921750"/>
            <a:ext cx="42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Zapf Dingbats"/>
                <a:ea typeface="Zapf Dingbats"/>
                <a:cs typeface="Zapf Dingbats"/>
              </a:rPr>
              <a:t>✔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98612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Data Linking using almost keys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OAEI 2013 - Person </a:t>
            </a:r>
          </a:p>
          <a:p>
            <a:pPr lvl="1"/>
            <a:endParaRPr lang="en-US" sz="16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159921"/>
              </p:ext>
            </p:extLst>
          </p:nvPr>
        </p:nvGraphicFramePr>
        <p:xfrm>
          <a:off x="978698" y="1963346"/>
          <a:ext cx="704314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9582"/>
                <a:gridCol w="1911295"/>
                <a:gridCol w="910873"/>
                <a:gridCol w="1296077"/>
                <a:gridCol w="1445315"/>
              </a:tblGrid>
              <a:tr h="370840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Almost keys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Recall 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Precision 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F-Measure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b="1" dirty="0" smtClean="0">
                          <a:solidFill>
                            <a:srgbClr val="000000"/>
                          </a:solidFill>
                          <a:effectLst/>
                        </a:rPr>
                        <a:t>0-almost</a:t>
                      </a:r>
                      <a:r>
                        <a:rPr lang="tr-TR" sz="1600" b="1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tr-TR" sz="1600" b="1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key</a:t>
                      </a:r>
                      <a:endParaRPr lang="tr-TR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>
                          <a:effectLst/>
                        </a:rPr>
                        <a:t>{</a:t>
                      </a:r>
                      <a:r>
                        <a:rPr lang="tr-TR" sz="1600" dirty="0" err="1" smtClean="0">
                          <a:effectLst/>
                        </a:rPr>
                        <a:t>BirthDate</a:t>
                      </a:r>
                      <a:r>
                        <a:rPr lang="tr-TR" sz="1600" dirty="0" smtClean="0">
                          <a:effectLst/>
                        </a:rPr>
                        <a:t>,</a:t>
                      </a:r>
                      <a:r>
                        <a:rPr lang="tr-TR" sz="1600" baseline="0" dirty="0" smtClean="0">
                          <a:effectLst/>
                        </a:rPr>
                        <a:t> </a:t>
                      </a:r>
                      <a:r>
                        <a:rPr lang="tr-TR" sz="1600" baseline="0" dirty="0" err="1" smtClean="0">
                          <a:effectLst/>
                        </a:rPr>
                        <a:t>award</a:t>
                      </a:r>
                      <a:r>
                        <a:rPr lang="tr-TR" sz="1600" dirty="0" smtClean="0">
                          <a:effectLst/>
                        </a:rPr>
                        <a:t>} </a:t>
                      </a:r>
                      <a:endParaRPr lang="tr-TR" sz="1600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effectLst/>
                        </a:rPr>
                        <a:t>9.3% 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effectLst/>
                        </a:rPr>
                        <a:t>100% 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effectLst/>
                        </a:rPr>
                        <a:t>17% 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b="1" dirty="0" smtClean="0">
                          <a:solidFill>
                            <a:srgbClr val="000000"/>
                          </a:solidFill>
                          <a:effectLst/>
                        </a:rPr>
                        <a:t>2-almost</a:t>
                      </a:r>
                      <a:r>
                        <a:rPr lang="tr-TR" sz="1600" b="1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tr-TR" sz="1600" b="1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key</a:t>
                      </a:r>
                      <a:endParaRPr lang="tr-TR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>
                          <a:effectLst/>
                        </a:rPr>
                        <a:t>{</a:t>
                      </a:r>
                      <a:r>
                        <a:rPr lang="tr-TR" sz="1600" dirty="0" err="1" smtClean="0">
                          <a:effectLst/>
                        </a:rPr>
                        <a:t>BirthDate</a:t>
                      </a:r>
                      <a:r>
                        <a:rPr lang="tr-TR" sz="1600" dirty="0">
                          <a:effectLst/>
                        </a:rPr>
                        <a:t>}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32.5%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98.6%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49%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3945669"/>
              </p:ext>
            </p:extLst>
          </p:nvPr>
        </p:nvGraphicFramePr>
        <p:xfrm>
          <a:off x="1750732" y="3676367"/>
          <a:ext cx="5282889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7045"/>
                <a:gridCol w="1153556"/>
                <a:gridCol w="1296144"/>
                <a:gridCol w="129614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</a:rPr>
                        <a:t># exceptions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Recall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Precision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F-measure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0, 1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25.6%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100%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41%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2, 3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47.6%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98.1%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64.2%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4, 5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47.9%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96.3%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63.9%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6, ..., 16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48.1%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96.3%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64.1%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17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49.3%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82.8%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61.8%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C838-C1F6-4637-8D3E-801151CF3AEF}" type="slidenum">
              <a:rPr lang="el-GR" smtClean="0"/>
              <a:pPr/>
              <a:t>50</a:t>
            </a:fld>
            <a:endParaRPr lang="el-GR"/>
          </a:p>
        </p:txBody>
      </p:sp>
      <p:sp>
        <p:nvSpPr>
          <p:cNvPr id="8" name="TextBox 10"/>
          <p:cNvSpPr txBox="1"/>
          <p:nvPr/>
        </p:nvSpPr>
        <p:spPr>
          <a:xfrm>
            <a:off x="6241118" y="501769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[</a:t>
            </a:r>
            <a:r>
              <a:rPr lang="en-IE" b="1" dirty="0" err="1" smtClean="0"/>
              <a:t>Symeonidou</a:t>
            </a:r>
            <a:r>
              <a:rPr lang="en-IE" b="1" dirty="0" smtClean="0"/>
              <a:t> et al.14]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596715" y="6275199"/>
            <a:ext cx="52976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/>
              <a:t>Tool available in </a:t>
            </a:r>
            <a:r>
              <a:rPr lang="en-US" sz="2000" i="1" dirty="0" smtClean="0">
                <a:hlinkClick r:id="rId3"/>
              </a:rPr>
              <a:t>https</a:t>
            </a:r>
            <a:r>
              <a:rPr lang="en-US" sz="2000" i="1" dirty="0">
                <a:hlinkClick r:id="rId3"/>
              </a:rPr>
              <a:t>://www.lri.fr/</a:t>
            </a:r>
            <a:r>
              <a:rPr lang="en-US" sz="2000" i="1" dirty="0" smtClean="0">
                <a:hlinkClick r:id="rId3"/>
              </a:rPr>
              <a:t>sakey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91085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issues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Key limitations	</a:t>
            </a:r>
          </a:p>
          <a:p>
            <a:pPr lvl="1"/>
            <a:r>
              <a:rPr lang="en-US" dirty="0"/>
              <a:t>Cases of datasets having no keys</a:t>
            </a:r>
          </a:p>
          <a:p>
            <a:pPr lvl="1"/>
            <a:r>
              <a:rPr lang="en-US" dirty="0"/>
              <a:t>Keys are generic, i.e., they are true for every instance of a class in a </a:t>
            </a:r>
            <a:r>
              <a:rPr lang="en-US" dirty="0" smtClean="0"/>
              <a:t>dataset</a:t>
            </a:r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Motivating example</a:t>
            </a:r>
            <a:endParaRPr lang="en-US" dirty="0" smtClean="0"/>
          </a:p>
          <a:p>
            <a:pPr lvl="1"/>
            <a:r>
              <a:rPr lang="en-US" dirty="0"/>
              <a:t>In </a:t>
            </a:r>
            <a:r>
              <a:rPr lang="en-US" dirty="0" smtClean="0"/>
              <a:t>many countries, </a:t>
            </a:r>
            <a:r>
              <a:rPr lang="en-US" dirty="0"/>
              <a:t>a student can be supervised by multiple </a:t>
            </a:r>
            <a:r>
              <a:rPr lang="en-US" dirty="0" smtClean="0"/>
              <a:t>supervisors</a:t>
            </a:r>
          </a:p>
          <a:p>
            <a:pPr lvl="1"/>
            <a:r>
              <a:rPr lang="en-US" dirty="0" smtClean="0"/>
              <a:t>In German Universities, a student can be supervised by only one professor </a:t>
            </a:r>
          </a:p>
          <a:p>
            <a:pPr lvl="2"/>
            <a:r>
              <a:rPr lang="en-US" dirty="0" smtClean="0"/>
              <a:t>{supervises} key for the instances of the class Professor with condition that they are in a German university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Almost keys </a:t>
            </a:r>
            <a:r>
              <a:rPr lang="en-US" dirty="0" smtClean="0"/>
              <a:t>express keys that </a:t>
            </a:r>
            <a:r>
              <a:rPr lang="en-US" u="sng" dirty="0" smtClean="0"/>
              <a:t>do not uniquely identify</a:t>
            </a:r>
            <a:r>
              <a:rPr lang="en-US" dirty="0" smtClean="0"/>
              <a:t> </a:t>
            </a:r>
            <a:r>
              <a:rPr lang="en-US" u="sng" dirty="0" smtClean="0"/>
              <a:t>every instance</a:t>
            </a:r>
            <a:r>
              <a:rPr lang="en-US" dirty="0" smtClean="0"/>
              <a:t> of a class in a dataset</a:t>
            </a:r>
          </a:p>
          <a:p>
            <a:endParaRPr lang="en-US" dirty="0" smtClean="0"/>
          </a:p>
          <a:p>
            <a:endParaRPr lang="en-US" b="1" dirty="0" smtClean="0"/>
          </a:p>
          <a:p>
            <a:pPr marL="685800" lvl="2" indent="0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685800" lvl="2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685800" lvl="2" indent="0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685800" lvl="2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685800" lvl="2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685800" lvl="2" indent="0">
              <a:buNone/>
            </a:pP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C838-C1F6-4637-8D3E-801151CF3AEF}" type="slidenum">
              <a:rPr lang="el-GR" smtClean="0"/>
              <a:pPr/>
              <a:t>51</a:t>
            </a:fld>
            <a:endParaRPr lang="el-GR" dirty="0"/>
          </a:p>
        </p:txBody>
      </p:sp>
      <p:sp>
        <p:nvSpPr>
          <p:cNvPr id="5" name="ZoneTexte 4"/>
          <p:cNvSpPr txBox="1"/>
          <p:nvPr/>
        </p:nvSpPr>
        <p:spPr>
          <a:xfrm>
            <a:off x="-248088" y="6327353"/>
            <a:ext cx="9772925" cy="575999"/>
          </a:xfrm>
          <a:prstGeom prst="rect">
            <a:avLst/>
          </a:prstGeom>
          <a:solidFill>
            <a:srgbClr val="8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solidFill>
                  <a:schemeClr val="bg1"/>
                </a:solidFill>
              </a:rPr>
              <a:t>Approximate keys do not express the conditions under which they are true</a:t>
            </a:r>
          </a:p>
        </p:txBody>
      </p:sp>
    </p:spTree>
    <p:extLst>
      <p:ext uri="{BB962C8B-B14F-4D97-AF65-F5344CB8AC3E}">
        <p14:creationId xmlns:p14="http://schemas.microsoft.com/office/powerpoint/2010/main" val="2088808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</a:t>
            </a:r>
            <a:r>
              <a:rPr lang="en-US" dirty="0" smtClean="0"/>
              <a:t>Discovery Approaches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SF-Keys</a:t>
            </a:r>
          </a:p>
          <a:p>
            <a:pPr lvl="1"/>
            <a:r>
              <a:rPr lang="en-US" dirty="0">
                <a:solidFill>
                  <a:srgbClr val="31859C"/>
                </a:solidFill>
              </a:rPr>
              <a:t>Keys and Pseudo-Keys Detection for Web Datasets Cleaning and </a:t>
            </a:r>
            <a:r>
              <a:rPr lang="en-US" dirty="0" smtClean="0">
                <a:solidFill>
                  <a:srgbClr val="31859C"/>
                </a:solidFill>
              </a:rPr>
              <a:t>Interlinking</a:t>
            </a:r>
          </a:p>
          <a:p>
            <a:pPr lvl="1"/>
            <a:endParaRPr lang="en-US" dirty="0" smtClean="0">
              <a:solidFill>
                <a:srgbClr val="31859C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F-Keys</a:t>
            </a:r>
          </a:p>
          <a:p>
            <a:pPr lvl="1"/>
            <a:r>
              <a:rPr lang="en-US" dirty="0" smtClean="0">
                <a:solidFill>
                  <a:srgbClr val="31859C"/>
                </a:solidFill>
              </a:rPr>
              <a:t>ROCKER: A Refinement Operator for Key Discovery</a:t>
            </a:r>
          </a:p>
          <a:p>
            <a:pPr marL="274320" lvl="1" indent="0">
              <a:buNone/>
            </a:pPr>
            <a:endParaRPr lang="en-US" i="1" dirty="0"/>
          </a:p>
          <a:p>
            <a:r>
              <a:rPr lang="en-US" dirty="0" smtClean="0"/>
              <a:t>S-Keys</a:t>
            </a:r>
            <a:endParaRPr lang="en-US" b="1" dirty="0" smtClean="0"/>
          </a:p>
          <a:p>
            <a:pPr lvl="1"/>
            <a:r>
              <a:rPr lang="en-US" dirty="0">
                <a:solidFill>
                  <a:srgbClr val="31859C"/>
                </a:solidFill>
              </a:rPr>
              <a:t>An automatic key discovery approach for data linking</a:t>
            </a:r>
          </a:p>
          <a:p>
            <a:pPr lvl="1"/>
            <a:r>
              <a:rPr lang="en-US" dirty="0" err="1" smtClean="0">
                <a:solidFill>
                  <a:srgbClr val="31859C"/>
                </a:solidFill>
              </a:rPr>
              <a:t>SAKey</a:t>
            </a:r>
            <a:r>
              <a:rPr lang="en-US" dirty="0">
                <a:solidFill>
                  <a:srgbClr val="31859C"/>
                </a:solidFill>
              </a:rPr>
              <a:t>: Scalable almost key discovery in RDF </a:t>
            </a:r>
            <a:r>
              <a:rPr lang="en-US" dirty="0" smtClean="0">
                <a:solidFill>
                  <a:srgbClr val="31859C"/>
                </a:solidFill>
              </a:rPr>
              <a:t>data</a:t>
            </a:r>
          </a:p>
          <a:p>
            <a:pPr lvl="1"/>
            <a:r>
              <a:rPr lang="en-US" b="1" dirty="0">
                <a:solidFill>
                  <a:srgbClr val="31859C"/>
                </a:solidFill>
              </a:rPr>
              <a:t>VICKEY: Conditional key </a:t>
            </a:r>
            <a:r>
              <a:rPr lang="en-US" b="1" dirty="0" smtClean="0">
                <a:solidFill>
                  <a:srgbClr val="31859C"/>
                </a:solidFill>
              </a:rPr>
              <a:t>discovery</a:t>
            </a:r>
          </a:p>
          <a:p>
            <a:pPr lvl="1"/>
            <a:r>
              <a:rPr lang="fi-FI" dirty="0" err="1">
                <a:solidFill>
                  <a:srgbClr val="31859C"/>
                </a:solidFill>
              </a:rPr>
              <a:t>Linkkey</a:t>
            </a:r>
            <a:r>
              <a:rPr lang="en-US" dirty="0">
                <a:solidFill>
                  <a:srgbClr val="31859C"/>
                </a:solidFill>
              </a:rPr>
              <a:t>: Data interlinking through robust </a:t>
            </a:r>
            <a:r>
              <a:rPr lang="fi-FI" dirty="0" err="1">
                <a:solidFill>
                  <a:srgbClr val="31859C"/>
                </a:solidFill>
              </a:rPr>
              <a:t>Linkkey</a:t>
            </a:r>
            <a:r>
              <a:rPr lang="en-US" dirty="0">
                <a:solidFill>
                  <a:srgbClr val="31859C"/>
                </a:solidFill>
              </a:rPr>
              <a:t> extraction</a:t>
            </a:r>
          </a:p>
          <a:p>
            <a:pPr lvl="1"/>
            <a:endParaRPr lang="fi-FI" b="1" dirty="0" smtClean="0">
              <a:solidFill>
                <a:srgbClr val="31859C"/>
              </a:solidFill>
            </a:endParaRPr>
          </a:p>
          <a:p>
            <a:pPr lvl="1"/>
            <a:endParaRPr lang="en-US" dirty="0" smtClean="0">
              <a:solidFill>
                <a:srgbClr val="31859C"/>
              </a:solidFill>
            </a:endParaRP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C838-C1F6-4637-8D3E-801151CF3AEF}" type="slidenum">
              <a:rPr lang="el-GR" smtClean="0"/>
              <a:pPr/>
              <a:t>52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9580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VICKEY: Mining Conditional Keys on RDF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key: </a:t>
            </a:r>
            <a:r>
              <a:rPr lang="en-US" b="0" dirty="0"/>
              <a:t>a key, valid for instances of a class satisfying a specific condition</a:t>
            </a:r>
          </a:p>
          <a:p>
            <a:pPr lvl="1"/>
            <a:r>
              <a:rPr lang="en-US" b="1" dirty="0">
                <a:solidFill>
                  <a:srgbClr val="AA0001"/>
                </a:solidFill>
              </a:rPr>
              <a:t>Condition part:</a:t>
            </a:r>
            <a:r>
              <a:rPr lang="en-US" dirty="0"/>
              <a:t> pairs of property and value 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. {Lab=INRA}, {Gender=Male}, {Gender=Female ^ Lab=INRA} etc.</a:t>
            </a:r>
          </a:p>
          <a:p>
            <a:pPr lvl="1"/>
            <a:r>
              <a:rPr lang="en-US" b="1" dirty="0">
                <a:solidFill>
                  <a:srgbClr val="AA0001"/>
                </a:solidFill>
              </a:rPr>
              <a:t>Key part: </a:t>
            </a:r>
            <a:r>
              <a:rPr lang="en-US" dirty="0"/>
              <a:t>a set of </a:t>
            </a:r>
            <a:r>
              <a:rPr lang="en-US" dirty="0" smtClean="0"/>
              <a:t>properties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. {</a:t>
            </a:r>
            <a:r>
              <a:rPr lang="en-US" dirty="0" err="1" smtClean="0"/>
              <a:t>FirstName</a:t>
            </a:r>
            <a:r>
              <a:rPr lang="en-US" dirty="0" smtClean="0"/>
              <a:t>}, {</a:t>
            </a:r>
            <a:r>
              <a:rPr lang="en-US" dirty="0" err="1" smtClean="0"/>
              <a:t>LastName</a:t>
            </a:r>
            <a:r>
              <a:rPr lang="en-US" dirty="0" smtClean="0"/>
              <a:t>}, {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} etc.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8840-4B08-6347-9483-EB92BA080F87}" type="slidenum">
              <a:rPr lang="fr-FR" smtClean="0"/>
              <a:t>53</a:t>
            </a:fld>
            <a:endParaRPr lang="fr-FR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136825"/>
              </p:ext>
            </p:extLst>
          </p:nvPr>
        </p:nvGraphicFramePr>
        <p:xfrm>
          <a:off x="1877020" y="3717155"/>
          <a:ext cx="5431284" cy="1860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772"/>
                <a:gridCol w="792088"/>
                <a:gridCol w="936104"/>
                <a:gridCol w="720080"/>
                <a:gridCol w="864096"/>
                <a:gridCol w="1296144"/>
              </a:tblGrid>
              <a:tr h="232559"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FirstName</a:t>
                      </a:r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LastName</a:t>
                      </a:r>
                      <a:r>
                        <a:rPr lang="en-US" sz="13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Gender 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Lab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Nationality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763" marR="4763" marT="4763" marB="0" anchor="b"/>
                </a:tc>
              </a:tr>
              <a:tr h="232559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instance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Claude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Dupont</a:t>
                      </a:r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Female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Paris-</a:t>
                      </a:r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Sud</a:t>
                      </a:r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France </a:t>
                      </a:r>
                    </a:p>
                  </a:txBody>
                  <a:tcPr marL="4763" marR="4763" marT="4763" marB="0" anchor="b"/>
                </a:tc>
              </a:tr>
              <a:tr h="232559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instance2</a:t>
                      </a:r>
                      <a:endParaRPr lang="ru-RU" sz="13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Claude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Dupont</a:t>
                      </a:r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Male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Paris-</a:t>
                      </a:r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Sud</a:t>
                      </a:r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Belgium </a:t>
                      </a:r>
                    </a:p>
                  </a:txBody>
                  <a:tcPr marL="4763" marR="4763" marT="4763" marB="0" anchor="b"/>
                </a:tc>
              </a:tr>
              <a:tr h="232559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instance</a:t>
                      </a:r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Juan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Rodríguez 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Male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INRA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Spain, Italy </a:t>
                      </a:r>
                    </a:p>
                  </a:txBody>
                  <a:tcPr marL="4763" marR="4763" marT="4763" marB="0" anchor="b"/>
                </a:tc>
              </a:tr>
              <a:tr h="232559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instance</a:t>
                      </a:r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Juan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Salvez</a:t>
                      </a:r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Male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INRA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Spain </a:t>
                      </a:r>
                    </a:p>
                  </a:txBody>
                  <a:tcPr marL="4763" marR="4763" marT="4763" marB="0" anchor="b"/>
                </a:tc>
              </a:tr>
              <a:tr h="232559"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instance</a:t>
                      </a:r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Anna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Georgiou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Female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INRA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Greece, France </a:t>
                      </a:r>
                    </a:p>
                  </a:txBody>
                  <a:tcPr marL="4763" marR="4763" marT="4763" marB="0" anchor="b"/>
                </a:tc>
              </a:tr>
              <a:tr h="232559"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instance</a:t>
                      </a:r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Pavlos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Markou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Male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Paris-</a:t>
                      </a:r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Sud</a:t>
                      </a:r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Greece </a:t>
                      </a:r>
                    </a:p>
                  </a:txBody>
                  <a:tcPr marL="4763" marR="4763" marT="4763" marB="0" anchor="b"/>
                </a:tc>
              </a:tr>
              <a:tr h="232559"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instance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7 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Marie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Legendre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Female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INRA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France  </a:t>
                      </a:r>
                    </a:p>
                  </a:txBody>
                  <a:tcPr marL="4763" marR="4763" marT="4763" marB="0" anchor="b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042858" y="5706397"/>
            <a:ext cx="5990799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500" b="1" dirty="0">
                <a:solidFill>
                  <a:srgbClr val="C00000"/>
                </a:solidFill>
              </a:rPr>
              <a:t>{</a:t>
            </a:r>
            <a:r>
              <a:rPr lang="en-US" sz="1500" b="1" dirty="0" err="1">
                <a:solidFill>
                  <a:srgbClr val="C00000"/>
                </a:solidFill>
              </a:rPr>
              <a:t>LastName</a:t>
            </a:r>
            <a:r>
              <a:rPr lang="en-US" sz="1500" b="1" dirty="0">
                <a:solidFill>
                  <a:srgbClr val="C00000"/>
                </a:solidFill>
              </a:rPr>
              <a:t>} </a:t>
            </a:r>
            <a:r>
              <a:rPr lang="en-US" sz="1500" dirty="0"/>
              <a:t>is a </a:t>
            </a:r>
            <a:r>
              <a:rPr lang="en-US" sz="1500" i="1" dirty="0"/>
              <a:t>key</a:t>
            </a:r>
            <a:r>
              <a:rPr lang="en-US" sz="1500" dirty="0"/>
              <a:t> under the </a:t>
            </a:r>
            <a:r>
              <a:rPr lang="en-US" sz="1500" i="1" dirty="0"/>
              <a:t>condition</a:t>
            </a:r>
            <a:r>
              <a:rPr lang="en-US" sz="1500" b="1" dirty="0">
                <a:solidFill>
                  <a:srgbClr val="C00000"/>
                </a:solidFill>
              </a:rPr>
              <a:t> {Lab=INRA}</a:t>
            </a:r>
          </a:p>
          <a:p>
            <a:pPr lvl="1"/>
            <a:r>
              <a:rPr lang="en-US" sz="1350" b="1" dirty="0">
                <a:solidFill>
                  <a:srgbClr val="C00000"/>
                </a:solidFill>
              </a:rPr>
              <a:t> 	</a:t>
            </a:r>
          </a:p>
        </p:txBody>
      </p:sp>
      <p:sp>
        <p:nvSpPr>
          <p:cNvPr id="9" name="Rectangle 8"/>
          <p:cNvSpPr/>
          <p:nvPr/>
        </p:nvSpPr>
        <p:spPr>
          <a:xfrm>
            <a:off x="1877020" y="3964433"/>
            <a:ext cx="5431284" cy="455422"/>
          </a:xfrm>
          <a:prstGeom prst="rect">
            <a:avLst/>
          </a:prstGeom>
          <a:solidFill>
            <a:schemeClr val="bg1">
              <a:alpha val="76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77020" y="5121308"/>
            <a:ext cx="5436000" cy="216031"/>
          </a:xfrm>
          <a:prstGeom prst="rect">
            <a:avLst/>
          </a:prstGeom>
          <a:solidFill>
            <a:schemeClr val="bg1">
              <a:alpha val="76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91881" y="3717155"/>
            <a:ext cx="936104" cy="1860468"/>
          </a:xfrm>
          <a:prstGeom prst="rect">
            <a:avLst/>
          </a:prstGeom>
          <a:noFill/>
          <a:ln w="38100">
            <a:solidFill>
              <a:srgbClr val="AA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Left Brace 9"/>
          <p:cNvSpPr/>
          <p:nvPr/>
        </p:nvSpPr>
        <p:spPr>
          <a:xfrm>
            <a:off x="1701522" y="4026177"/>
            <a:ext cx="175498" cy="1539000"/>
          </a:xfrm>
          <a:prstGeom prst="leftBrace">
            <a:avLst>
              <a:gd name="adj1" fmla="val 8333"/>
              <a:gd name="adj2" fmla="val 50518"/>
            </a:avLst>
          </a:prstGeom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>
              <a:ln>
                <a:solidFill>
                  <a:schemeClr val="tx1"/>
                </a:solidFill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505521" y="4553302"/>
            <a:ext cx="1122423" cy="438582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25" b="1" i="1" dirty="0">
                <a:solidFill>
                  <a:schemeClr val="bg2">
                    <a:lumMod val="50000"/>
                  </a:schemeClr>
                </a:solidFill>
              </a:rPr>
              <a:t>Instances of the</a:t>
            </a:r>
          </a:p>
          <a:p>
            <a:pPr algn="ctr"/>
            <a:r>
              <a:rPr lang="en-US" sz="1125" b="1" i="1" dirty="0">
                <a:solidFill>
                  <a:schemeClr val="bg2">
                    <a:lumMod val="50000"/>
                  </a:schemeClr>
                </a:solidFill>
              </a:rPr>
              <a:t> class Person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91492" y="590686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[</a:t>
            </a:r>
            <a:r>
              <a:rPr lang="en-IE" b="1" dirty="0" err="1" smtClean="0"/>
              <a:t>Symeonidou</a:t>
            </a:r>
            <a:r>
              <a:rPr lang="en-IE" b="1" dirty="0" smtClean="0"/>
              <a:t> et al.17]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2525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key quality measures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7019106" y="2852936"/>
            <a:ext cx="1925562" cy="507831"/>
          </a:xfrm>
          <a:prstGeom prst="rect">
            <a:avLst/>
          </a:prstGeom>
          <a:noFill/>
          <a:ln w="38100" cmpd="dbl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b="1" dirty="0"/>
              <a:t>Support:</a:t>
            </a:r>
            <a:r>
              <a:rPr lang="en-US" sz="1350" dirty="0"/>
              <a:t> 4</a:t>
            </a:r>
          </a:p>
          <a:p>
            <a:r>
              <a:rPr lang="en-US" sz="1350" b="1" dirty="0"/>
              <a:t>Coverage:</a:t>
            </a:r>
            <a:r>
              <a:rPr lang="en-US" sz="1350" dirty="0"/>
              <a:t> 4/7 = 0.57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770715" y="4842178"/>
            <a:ext cx="429912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350" b="1" dirty="0">
                <a:solidFill>
                  <a:srgbClr val="C00000"/>
                </a:solidFill>
              </a:rPr>
              <a:t>{</a:t>
            </a:r>
            <a:r>
              <a:rPr lang="en-US" sz="1350" b="1" dirty="0" err="1">
                <a:solidFill>
                  <a:srgbClr val="C00000"/>
                </a:solidFill>
              </a:rPr>
              <a:t>LastName</a:t>
            </a:r>
            <a:r>
              <a:rPr lang="en-US" sz="1350" b="1" dirty="0">
                <a:solidFill>
                  <a:srgbClr val="C00000"/>
                </a:solidFill>
              </a:rPr>
              <a:t>} </a:t>
            </a:r>
            <a:r>
              <a:rPr lang="en-US" sz="1350" dirty="0"/>
              <a:t>is a </a:t>
            </a:r>
            <a:r>
              <a:rPr lang="en-US" sz="1350" i="1" dirty="0"/>
              <a:t>key</a:t>
            </a:r>
            <a:r>
              <a:rPr lang="en-US" sz="1350" dirty="0"/>
              <a:t> under the </a:t>
            </a:r>
            <a:r>
              <a:rPr lang="en-US" sz="1350" i="1" dirty="0"/>
              <a:t>condition</a:t>
            </a:r>
            <a:r>
              <a:rPr lang="en-US" sz="1350" b="1" dirty="0">
                <a:solidFill>
                  <a:srgbClr val="C00000"/>
                </a:solidFill>
              </a:rPr>
              <a:t> {Lab=INRA}</a:t>
            </a:r>
          </a:p>
          <a:p>
            <a:pPr lvl="1"/>
            <a:r>
              <a:rPr lang="en-US" sz="1350" b="1" dirty="0">
                <a:solidFill>
                  <a:srgbClr val="C00000"/>
                </a:solidFill>
              </a:rPr>
              <a:t> 	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550447" y="3100214"/>
            <a:ext cx="4887000" cy="455422"/>
          </a:xfrm>
          <a:prstGeom prst="rect">
            <a:avLst/>
          </a:prstGeom>
          <a:solidFill>
            <a:schemeClr val="bg1">
              <a:alpha val="76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50447" y="4248039"/>
            <a:ext cx="4887000" cy="243000"/>
          </a:xfrm>
          <a:prstGeom prst="rect">
            <a:avLst/>
          </a:prstGeom>
          <a:solidFill>
            <a:schemeClr val="bg1">
              <a:alpha val="76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" name="Left Brace 9"/>
          <p:cNvSpPr/>
          <p:nvPr/>
        </p:nvSpPr>
        <p:spPr>
          <a:xfrm>
            <a:off x="1374949" y="3161958"/>
            <a:ext cx="175498" cy="1539000"/>
          </a:xfrm>
          <a:prstGeom prst="leftBrace">
            <a:avLst>
              <a:gd name="adj1" fmla="val 8333"/>
              <a:gd name="adj2" fmla="val 50518"/>
            </a:avLst>
          </a:prstGeom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>
              <a:ln>
                <a:solidFill>
                  <a:schemeClr val="tx1"/>
                </a:solidFill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TextBox 10"/>
          <p:cNvSpPr txBox="1"/>
          <p:nvPr/>
        </p:nvSpPr>
        <p:spPr>
          <a:xfrm>
            <a:off x="178948" y="3689083"/>
            <a:ext cx="1122423" cy="438582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25" b="1" i="1" dirty="0">
                <a:solidFill>
                  <a:schemeClr val="bg2">
                    <a:lumMod val="50000"/>
                  </a:schemeClr>
                </a:solidFill>
              </a:rPr>
              <a:t>Instances of the</a:t>
            </a:r>
          </a:p>
          <a:p>
            <a:pPr algn="ctr"/>
            <a:r>
              <a:rPr lang="en-US" sz="1125" b="1" i="1" dirty="0">
                <a:solidFill>
                  <a:schemeClr val="bg2">
                    <a:lumMod val="50000"/>
                  </a:schemeClr>
                </a:solidFill>
              </a:rPr>
              <a:t> class Person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Support: </a:t>
            </a:r>
            <a:r>
              <a:rPr lang="en-US" b="0" dirty="0"/>
              <a:t>#instances both satisfying condition part and instantiating key part</a:t>
            </a:r>
          </a:p>
          <a:p>
            <a:r>
              <a:rPr lang="en-US" b="1" dirty="0"/>
              <a:t>Coverage: </a:t>
            </a:r>
            <a:r>
              <a:rPr lang="en-US" b="0" dirty="0"/>
              <a:t>Support/#</a:t>
            </a:r>
            <a:r>
              <a:rPr lang="en-US" b="0" dirty="0" err="1"/>
              <a:t>all_Instances</a:t>
            </a:r>
            <a:endParaRPr lang="en-US" b="0" dirty="0"/>
          </a:p>
          <a:p>
            <a:endParaRPr lang="en-US" dirty="0"/>
          </a:p>
        </p:txBody>
      </p:sp>
      <p:graphicFrame>
        <p:nvGraphicFramePr>
          <p:cNvPr id="20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23398"/>
              </p:ext>
            </p:extLst>
          </p:nvPr>
        </p:nvGraphicFramePr>
        <p:xfrm>
          <a:off x="1550447" y="2864672"/>
          <a:ext cx="5431284" cy="1860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772"/>
                <a:gridCol w="792088"/>
                <a:gridCol w="936104"/>
                <a:gridCol w="720080"/>
                <a:gridCol w="864096"/>
                <a:gridCol w="1296144"/>
              </a:tblGrid>
              <a:tr h="232559"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FirstName</a:t>
                      </a:r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LastName</a:t>
                      </a:r>
                      <a:r>
                        <a:rPr lang="en-US" sz="13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Gender 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Lab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Nationality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763" marR="4763" marT="4763" marB="0" anchor="b"/>
                </a:tc>
              </a:tr>
              <a:tr h="232559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instance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Claude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Dupont</a:t>
                      </a:r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Female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Paris-</a:t>
                      </a:r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Sud</a:t>
                      </a:r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France </a:t>
                      </a:r>
                    </a:p>
                  </a:txBody>
                  <a:tcPr marL="4763" marR="4763" marT="4763" marB="0" anchor="b"/>
                </a:tc>
              </a:tr>
              <a:tr h="232559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instance2</a:t>
                      </a:r>
                      <a:endParaRPr lang="ru-RU" sz="13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Claude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Dupont</a:t>
                      </a:r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Male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Paris-</a:t>
                      </a:r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Sud</a:t>
                      </a:r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Belgium </a:t>
                      </a:r>
                    </a:p>
                  </a:txBody>
                  <a:tcPr marL="4763" marR="4763" marT="4763" marB="0" anchor="b"/>
                </a:tc>
              </a:tr>
              <a:tr h="232559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instance</a:t>
                      </a:r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Juan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Rodríguez </a:t>
                      </a:r>
                      <a:endParaRPr lang="en-US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Male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INRA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Spain, Italy </a:t>
                      </a:r>
                    </a:p>
                  </a:txBody>
                  <a:tcPr marL="4763" marR="4763" marT="4763" marB="0" anchor="b"/>
                </a:tc>
              </a:tr>
              <a:tr h="232559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instance</a:t>
                      </a:r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Juan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Salvez</a:t>
                      </a:r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Male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INRA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Spain </a:t>
                      </a:r>
                    </a:p>
                  </a:txBody>
                  <a:tcPr marL="4763" marR="4763" marT="4763" marB="0" anchor="b"/>
                </a:tc>
              </a:tr>
              <a:tr h="232559"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instance</a:t>
                      </a:r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Anna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Georgiou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Female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INRA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Greece, France </a:t>
                      </a:r>
                    </a:p>
                  </a:txBody>
                  <a:tcPr marL="4763" marR="4763" marT="4763" marB="0" anchor="b"/>
                </a:tc>
              </a:tr>
              <a:tr h="232559"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instance</a:t>
                      </a:r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Pavlos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Markou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Male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Paris-</a:t>
                      </a:r>
                      <a:r>
                        <a:rPr lang="en-US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Sud</a:t>
                      </a:r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Greece </a:t>
                      </a:r>
                    </a:p>
                  </a:txBody>
                  <a:tcPr marL="4763" marR="4763" marT="4763" marB="0" anchor="b"/>
                </a:tc>
              </a:tr>
              <a:tr h="232559">
                <a:tc>
                  <a:txBody>
                    <a:bodyPr/>
                    <a:lstStyle/>
                    <a:p>
                      <a:pPr algn="ctr" fontAlgn="b"/>
                      <a:r>
                        <a:rPr lang="en-IE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instance</a:t>
                      </a:r>
                      <a:r>
                        <a:rPr lang="ru-RU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7 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Marie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Legendre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Female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INRA 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France  </a:t>
                      </a:r>
                    </a:p>
                  </a:txBody>
                  <a:tcPr marL="4763" marR="4763" marT="4763" marB="0" anchor="b"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1545731" y="3140968"/>
            <a:ext cx="5431284" cy="455422"/>
          </a:xfrm>
          <a:prstGeom prst="rect">
            <a:avLst/>
          </a:prstGeom>
          <a:solidFill>
            <a:schemeClr val="bg1">
              <a:alpha val="76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45731" y="4297843"/>
            <a:ext cx="5436000" cy="216031"/>
          </a:xfrm>
          <a:prstGeom prst="rect">
            <a:avLst/>
          </a:prstGeom>
          <a:solidFill>
            <a:schemeClr val="bg1">
              <a:alpha val="76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165307" y="2852936"/>
            <a:ext cx="936104" cy="1872208"/>
          </a:xfrm>
          <a:prstGeom prst="rect">
            <a:avLst/>
          </a:prstGeom>
          <a:noFill/>
          <a:ln w="38100">
            <a:solidFill>
              <a:srgbClr val="AA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C838-C1F6-4637-8D3E-801151CF3AEF}" type="slidenum">
              <a:rPr lang="el-GR" smtClean="0"/>
              <a:pPr/>
              <a:t>54</a:t>
            </a:fld>
            <a:endParaRPr lang="el-GR" dirty="0"/>
          </a:p>
        </p:txBody>
      </p:sp>
      <p:sp>
        <p:nvSpPr>
          <p:cNvPr id="24" name="TextBox 23"/>
          <p:cNvSpPr txBox="1"/>
          <p:nvPr/>
        </p:nvSpPr>
        <p:spPr>
          <a:xfrm>
            <a:off x="6491492" y="590686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[</a:t>
            </a:r>
            <a:r>
              <a:rPr lang="en-IE" b="1" dirty="0" err="1" smtClean="0"/>
              <a:t>Symeonidou</a:t>
            </a:r>
            <a:r>
              <a:rPr lang="en-IE" b="1" dirty="0" smtClean="0"/>
              <a:t> et al.17]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4611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VICKEY: Mining efficiently conditional keys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Goal of VICKEY</a:t>
            </a:r>
          </a:p>
          <a:p>
            <a:pPr lvl="1"/>
            <a:r>
              <a:rPr lang="en-US" dirty="0" smtClean="0"/>
              <a:t>Given all instances of a class in a dataset and </a:t>
            </a:r>
            <a:r>
              <a:rPr lang="en-US" dirty="0"/>
              <a:t>a </a:t>
            </a:r>
            <a:r>
              <a:rPr lang="en-US" dirty="0" err="1"/>
              <a:t>min_support</a:t>
            </a:r>
            <a:r>
              <a:rPr lang="en-US" dirty="0"/>
              <a:t>/</a:t>
            </a:r>
            <a:r>
              <a:rPr lang="en-US" dirty="0" err="1"/>
              <a:t>min_coverage</a:t>
            </a:r>
            <a:r>
              <a:rPr lang="en-US" dirty="0"/>
              <a:t>, </a:t>
            </a:r>
            <a:r>
              <a:rPr lang="en-US" b="1" dirty="0" smtClean="0"/>
              <a:t>mine all minimal conditional keys with </a:t>
            </a:r>
          </a:p>
          <a:p>
            <a:pPr lvl="2"/>
            <a:r>
              <a:rPr lang="en-US" b="1" dirty="0">
                <a:solidFill>
                  <a:srgbClr val="AA0001"/>
                </a:solidFill>
              </a:rPr>
              <a:t>support/coverage ≥ </a:t>
            </a:r>
            <a:r>
              <a:rPr lang="en-US" b="1" dirty="0" err="1">
                <a:solidFill>
                  <a:srgbClr val="AA0001"/>
                </a:solidFill>
              </a:rPr>
              <a:t>min_support</a:t>
            </a:r>
            <a:r>
              <a:rPr lang="en-US" b="1" dirty="0">
                <a:solidFill>
                  <a:srgbClr val="AA0001"/>
                </a:solidFill>
              </a:rPr>
              <a:t>/</a:t>
            </a:r>
            <a:r>
              <a:rPr lang="en-US" b="1" dirty="0" err="1" smtClean="0">
                <a:solidFill>
                  <a:srgbClr val="AA0001"/>
                </a:solidFill>
              </a:rPr>
              <a:t>min_coverage</a:t>
            </a:r>
            <a:endParaRPr lang="en-US" b="1" dirty="0" smtClean="0">
              <a:solidFill>
                <a:srgbClr val="AA0001"/>
              </a:solidFill>
            </a:endParaRPr>
          </a:p>
          <a:p>
            <a:pPr lvl="2"/>
            <a:endParaRPr lang="en-US" b="1" dirty="0">
              <a:solidFill>
                <a:srgbClr val="AA0001"/>
              </a:solidFill>
            </a:endParaRPr>
          </a:p>
          <a:p>
            <a:endParaRPr lang="en-US" b="1" dirty="0" smtClean="0">
              <a:solidFill>
                <a:srgbClr val="AA0001"/>
              </a:solidFill>
            </a:endParaRPr>
          </a:p>
          <a:p>
            <a:pPr lvl="2"/>
            <a:endParaRPr lang="en-US" b="1" dirty="0">
              <a:solidFill>
                <a:srgbClr val="AA0001"/>
              </a:solidFill>
            </a:endParaRPr>
          </a:p>
          <a:p>
            <a:endParaRPr lang="el-GR" b="1" dirty="0">
              <a:solidFill>
                <a:srgbClr val="000000"/>
              </a:solidFill>
            </a:endParaRPr>
          </a:p>
          <a:p>
            <a:pPr lvl="2"/>
            <a:endParaRPr lang="el-GR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C838-C1F6-4637-8D3E-801151CF3AEF}" type="slidenum">
              <a:rPr lang="el-GR" smtClean="0"/>
              <a:pPr/>
              <a:t>55</a:t>
            </a:fld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6491492" y="590686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[</a:t>
            </a:r>
            <a:r>
              <a:rPr lang="en-IE" b="1" dirty="0" err="1" smtClean="0"/>
              <a:t>Symeonidou</a:t>
            </a:r>
            <a:r>
              <a:rPr lang="en-IE" b="1" dirty="0" smtClean="0"/>
              <a:t> et al.17]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514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</a:t>
            </a:r>
            <a:r>
              <a:rPr lang="en-US" dirty="0"/>
              <a:t>key </a:t>
            </a:r>
            <a:r>
              <a:rPr lang="en-US" dirty="0" smtClean="0"/>
              <a:t>graph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572"/>
            <a:ext cx="8892852" cy="5037592"/>
          </a:xfrm>
        </p:spPr>
        <p:txBody>
          <a:bodyPr/>
          <a:lstStyle/>
          <a:p>
            <a:pPr marL="285750" lvl="1" indent="-285750">
              <a:spcBef>
                <a:spcPts val="750"/>
              </a:spcBef>
            </a:pPr>
            <a:r>
              <a:rPr lang="en-US" b="1" dirty="0"/>
              <a:t>Step 1: Discover all minimal conditional keys with condition {p=a}</a:t>
            </a:r>
          </a:p>
          <a:p>
            <a:pPr marL="0" lvl="1" indent="-400050">
              <a:spcBef>
                <a:spcPts val="750"/>
              </a:spcBef>
            </a:pPr>
            <a:r>
              <a:rPr lang="en-US" dirty="0"/>
              <a:t>Step 2: Discover all minimal</a:t>
            </a:r>
            <a:r>
              <a:rPr lang="en-US" b="1" dirty="0"/>
              <a:t> </a:t>
            </a:r>
            <a:r>
              <a:rPr lang="en-US" dirty="0"/>
              <a:t>conditional keys with condition {p</a:t>
            </a:r>
            <a:r>
              <a:rPr lang="en-US" baseline="-25000" dirty="0"/>
              <a:t>1</a:t>
            </a:r>
            <a:r>
              <a:rPr lang="en-US" dirty="0"/>
              <a:t>=a</a:t>
            </a:r>
            <a:r>
              <a:rPr lang="en-US" baseline="-25000" dirty="0"/>
              <a:t>1</a:t>
            </a:r>
            <a:r>
              <a:rPr lang="en-US" dirty="0"/>
              <a:t>^p</a:t>
            </a:r>
            <a:r>
              <a:rPr lang="en-US" baseline="-25000" dirty="0"/>
              <a:t>2</a:t>
            </a:r>
            <a:r>
              <a:rPr lang="en-US" dirty="0"/>
              <a:t>=a</a:t>
            </a:r>
            <a:r>
              <a:rPr lang="en-US" baseline="-25000" dirty="0"/>
              <a:t>2</a:t>
            </a:r>
            <a:r>
              <a:rPr lang="en-US" dirty="0"/>
              <a:t>}</a:t>
            </a:r>
          </a:p>
          <a:p>
            <a:pPr marL="0" lvl="1" indent="-400050">
              <a:spcBef>
                <a:spcPts val="750"/>
              </a:spcBef>
            </a:pPr>
            <a:r>
              <a:rPr lang="is-IS" dirty="0"/>
              <a:t>…</a:t>
            </a:r>
            <a:endParaRPr lang="en-US" dirty="0"/>
          </a:p>
          <a:p>
            <a:pPr marL="0" lvl="1" indent="-400050">
              <a:spcBef>
                <a:spcPts val="750"/>
              </a:spcBef>
            </a:pPr>
            <a:r>
              <a:rPr lang="en-US" dirty="0"/>
              <a:t>Step n: Discover all minimal</a:t>
            </a:r>
            <a:r>
              <a:rPr lang="en-US" b="1" dirty="0"/>
              <a:t> </a:t>
            </a:r>
            <a:r>
              <a:rPr lang="en-US" dirty="0"/>
              <a:t>conditional keys with condition {p</a:t>
            </a:r>
            <a:r>
              <a:rPr lang="en-US" baseline="-25000" dirty="0"/>
              <a:t>1</a:t>
            </a:r>
            <a:r>
              <a:rPr lang="en-US" dirty="0"/>
              <a:t>=a</a:t>
            </a:r>
            <a:r>
              <a:rPr lang="en-US" baseline="-25000" dirty="0"/>
              <a:t>1</a:t>
            </a:r>
            <a:r>
              <a:rPr lang="en-US" dirty="0"/>
              <a:t>^</a:t>
            </a:r>
            <a:r>
              <a:rPr lang="is-IS" dirty="0"/>
              <a:t>…^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=a</a:t>
            </a:r>
            <a:r>
              <a:rPr lang="en-US" baseline="-25000" dirty="0"/>
              <a:t>n</a:t>
            </a:r>
            <a:r>
              <a:rPr lang="en-US" dirty="0"/>
              <a:t>}</a:t>
            </a:r>
          </a:p>
          <a:p>
            <a:pPr marL="514350" lvl="2">
              <a:spcBef>
                <a:spcPts val="750"/>
              </a:spcBef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C838-C1F6-4637-8D3E-801151CF3AEF}" type="slidenum">
              <a:rPr lang="el-GR" smtClean="0"/>
              <a:pPr/>
              <a:t>56</a:t>
            </a:fld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6491492" y="590686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[</a:t>
            </a:r>
            <a:r>
              <a:rPr lang="en-IE" b="1" dirty="0" err="1" smtClean="0"/>
              <a:t>Symeonidou</a:t>
            </a:r>
            <a:r>
              <a:rPr lang="en-IE" b="1" dirty="0" smtClean="0"/>
              <a:t> et al.17]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3017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</a:t>
            </a:r>
            <a:r>
              <a:rPr lang="en-US" dirty="0"/>
              <a:t>key </a:t>
            </a:r>
            <a:r>
              <a:rPr lang="en-US" dirty="0" smtClean="0"/>
              <a:t>graph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572"/>
            <a:ext cx="8683648" cy="5037592"/>
          </a:xfrm>
        </p:spPr>
        <p:txBody>
          <a:bodyPr/>
          <a:lstStyle/>
          <a:p>
            <a:pPr marL="285750" lvl="1" indent="-285750">
              <a:spcBef>
                <a:spcPts val="750"/>
              </a:spcBef>
            </a:pPr>
            <a:r>
              <a:rPr lang="en-US" b="1" dirty="0" smtClean="0"/>
              <a:t>Step </a:t>
            </a:r>
            <a:r>
              <a:rPr lang="en-US" b="1" dirty="0"/>
              <a:t>1: Discover all minimal conditional keys with condition </a:t>
            </a:r>
            <a:r>
              <a:rPr lang="en-US" b="1" dirty="0" smtClean="0"/>
              <a:t>{p=a}</a:t>
            </a:r>
            <a:endParaRPr lang="en-US" b="1" dirty="0"/>
          </a:p>
          <a:p>
            <a:pPr marL="0" lvl="1" indent="-400050">
              <a:spcBef>
                <a:spcPts val="750"/>
              </a:spcBef>
            </a:pPr>
            <a:r>
              <a:rPr lang="en-US" dirty="0"/>
              <a:t>Step 2: Discover all minimal</a:t>
            </a:r>
            <a:r>
              <a:rPr lang="en-US" b="1" dirty="0"/>
              <a:t> </a:t>
            </a:r>
            <a:r>
              <a:rPr lang="en-US" dirty="0"/>
              <a:t>conditional keys with condition </a:t>
            </a:r>
            <a:r>
              <a:rPr lang="en-US" dirty="0" smtClean="0"/>
              <a:t>{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=a</a:t>
            </a:r>
            <a:r>
              <a:rPr lang="en-US" baseline="-25000" dirty="0"/>
              <a:t>1</a:t>
            </a:r>
            <a:r>
              <a:rPr lang="en-US" dirty="0"/>
              <a:t>^p</a:t>
            </a:r>
            <a:r>
              <a:rPr lang="en-US" baseline="-25000" dirty="0"/>
              <a:t>2</a:t>
            </a:r>
            <a:r>
              <a:rPr lang="en-US" dirty="0"/>
              <a:t>=a</a:t>
            </a:r>
            <a:r>
              <a:rPr lang="en-US" baseline="-25000" dirty="0"/>
              <a:t>2</a:t>
            </a:r>
            <a:r>
              <a:rPr lang="en-US" dirty="0"/>
              <a:t>}</a:t>
            </a:r>
          </a:p>
          <a:p>
            <a:pPr marL="0" lvl="1" indent="-400050">
              <a:spcBef>
                <a:spcPts val="750"/>
              </a:spcBef>
            </a:pPr>
            <a:r>
              <a:rPr lang="is-IS" dirty="0" smtClean="0"/>
              <a:t>…</a:t>
            </a:r>
            <a:endParaRPr lang="en-US" dirty="0"/>
          </a:p>
          <a:p>
            <a:pPr marL="0" lvl="1" indent="-400050">
              <a:spcBef>
                <a:spcPts val="750"/>
              </a:spcBef>
            </a:pPr>
            <a:r>
              <a:rPr lang="en-US" dirty="0"/>
              <a:t>Step n: Discover all minimal</a:t>
            </a:r>
            <a:r>
              <a:rPr lang="en-US" b="1" dirty="0"/>
              <a:t> </a:t>
            </a:r>
            <a:r>
              <a:rPr lang="en-US" dirty="0"/>
              <a:t>conditional keys with condition </a:t>
            </a:r>
            <a:r>
              <a:rPr lang="en-US" dirty="0" smtClean="0"/>
              <a:t>{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=a</a:t>
            </a:r>
            <a:r>
              <a:rPr lang="en-US" baseline="-25000" dirty="0"/>
              <a:t>1</a:t>
            </a:r>
            <a:r>
              <a:rPr lang="en-US" dirty="0" smtClean="0"/>
              <a:t>^</a:t>
            </a:r>
            <a:r>
              <a:rPr lang="is-IS" dirty="0" smtClean="0"/>
              <a:t>…^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=a</a:t>
            </a:r>
            <a:r>
              <a:rPr lang="en-US" baseline="-25000" dirty="0" smtClean="0"/>
              <a:t>n</a:t>
            </a:r>
            <a:r>
              <a:rPr lang="en-US" dirty="0" smtClean="0"/>
              <a:t>}</a:t>
            </a:r>
            <a:endParaRPr lang="en-US" dirty="0"/>
          </a:p>
          <a:p>
            <a:pPr marL="514350" lvl="2">
              <a:spcBef>
                <a:spcPts val="750"/>
              </a:spcBef>
            </a:pP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198727" y="4156102"/>
            <a:ext cx="1155469" cy="242675"/>
          </a:xfrm>
          <a:prstGeom prst="ellips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25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FirstName</a:t>
            </a:r>
            <a:endParaRPr lang="en-US" sz="1125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99507" y="4133264"/>
            <a:ext cx="1085848" cy="265513"/>
          </a:xfrm>
          <a:prstGeom prst="ellips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25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Lab</a:t>
            </a:r>
          </a:p>
        </p:txBody>
      </p:sp>
      <p:sp>
        <p:nvSpPr>
          <p:cNvPr id="27" name="Oval 26"/>
          <p:cNvSpPr/>
          <p:nvPr/>
        </p:nvSpPr>
        <p:spPr>
          <a:xfrm>
            <a:off x="2440721" y="4783200"/>
            <a:ext cx="1125900" cy="430751"/>
          </a:xfrm>
          <a:prstGeom prst="ellips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25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FirstName</a:t>
            </a:r>
            <a:endParaRPr lang="en-US" sz="1125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sz="1125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Lab</a:t>
            </a:r>
          </a:p>
        </p:txBody>
      </p:sp>
      <p:sp>
        <p:nvSpPr>
          <p:cNvPr id="28" name="Oval 27"/>
          <p:cNvSpPr/>
          <p:nvPr/>
        </p:nvSpPr>
        <p:spPr>
          <a:xfrm>
            <a:off x="3899506" y="4666822"/>
            <a:ext cx="1214953" cy="553338"/>
          </a:xfrm>
          <a:prstGeom prst="ellips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25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FirstName</a:t>
            </a:r>
            <a:endParaRPr lang="en-US" sz="1125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sz="1125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Nationality</a:t>
            </a:r>
          </a:p>
        </p:txBody>
      </p:sp>
      <p:sp>
        <p:nvSpPr>
          <p:cNvPr id="29" name="Oval 28"/>
          <p:cNvSpPr/>
          <p:nvPr/>
        </p:nvSpPr>
        <p:spPr>
          <a:xfrm>
            <a:off x="5357906" y="4783200"/>
            <a:ext cx="1308159" cy="430751"/>
          </a:xfrm>
          <a:prstGeom prst="ellips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25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Lab</a:t>
            </a:r>
          </a:p>
          <a:p>
            <a:pPr algn="ctr"/>
            <a:r>
              <a:rPr lang="en-US" sz="1125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Nationality</a:t>
            </a:r>
          </a:p>
        </p:txBody>
      </p:sp>
      <p:cxnSp>
        <p:nvCxnSpPr>
          <p:cNvPr id="31" name="Straight Arrow Connector 30"/>
          <p:cNvCxnSpPr>
            <a:endCxn id="37" idx="0"/>
          </p:cNvCxnSpPr>
          <p:nvPr/>
        </p:nvCxnSpPr>
        <p:spPr>
          <a:xfrm>
            <a:off x="2807190" y="4430584"/>
            <a:ext cx="196481" cy="352616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9" idx="0"/>
          </p:cNvCxnSpPr>
          <p:nvPr/>
        </p:nvCxnSpPr>
        <p:spPr>
          <a:xfrm>
            <a:off x="4442431" y="4419486"/>
            <a:ext cx="1455823" cy="36371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4"/>
            <a:endCxn id="28" idx="1"/>
          </p:cNvCxnSpPr>
          <p:nvPr/>
        </p:nvCxnSpPr>
        <p:spPr>
          <a:xfrm>
            <a:off x="2776462" y="4398777"/>
            <a:ext cx="1300970" cy="34907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62457" y="5220159"/>
            <a:ext cx="0" cy="20082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7" idx="0"/>
          </p:cNvCxnSpPr>
          <p:nvPr/>
        </p:nvCxnSpPr>
        <p:spPr>
          <a:xfrm flipH="1">
            <a:off x="3003671" y="4419485"/>
            <a:ext cx="1438760" cy="363714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46013" y="4120379"/>
            <a:ext cx="1311109" cy="342094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charset="0"/>
                <a:ea typeface="Calibri" charset="0"/>
                <a:cs typeface="Calibri" charset="0"/>
              </a:rPr>
              <a:t>Gender=Female</a:t>
            </a:r>
          </a:p>
        </p:txBody>
      </p:sp>
      <p:sp>
        <p:nvSpPr>
          <p:cNvPr id="44" name="Oval 43"/>
          <p:cNvSpPr/>
          <p:nvPr/>
        </p:nvSpPr>
        <p:spPr>
          <a:xfrm>
            <a:off x="5528279" y="4151442"/>
            <a:ext cx="1166106" cy="270574"/>
          </a:xfrm>
          <a:prstGeom prst="ellips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25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Nationality</a:t>
            </a:r>
          </a:p>
        </p:txBody>
      </p:sp>
      <p:cxnSp>
        <p:nvCxnSpPr>
          <p:cNvPr id="45" name="Straight Arrow Connector 44"/>
          <p:cNvCxnSpPr>
            <a:stCxn id="44" idx="4"/>
            <a:endCxn id="29" idx="0"/>
          </p:cNvCxnSpPr>
          <p:nvPr/>
        </p:nvCxnSpPr>
        <p:spPr>
          <a:xfrm flipH="1">
            <a:off x="6011986" y="4422016"/>
            <a:ext cx="99346" cy="361184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4"/>
            <a:endCxn id="28" idx="7"/>
          </p:cNvCxnSpPr>
          <p:nvPr/>
        </p:nvCxnSpPr>
        <p:spPr>
          <a:xfrm flipH="1">
            <a:off x="4936533" y="4422016"/>
            <a:ext cx="1174799" cy="32584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2598" y="3804050"/>
            <a:ext cx="103105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Condition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65183" y="3802941"/>
            <a:ext cx="211032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Conditional key graph</a:t>
            </a:r>
          </a:p>
        </p:txBody>
      </p:sp>
      <p:sp>
        <p:nvSpPr>
          <p:cNvPr id="33" name="Oval 29"/>
          <p:cNvSpPr/>
          <p:nvPr/>
        </p:nvSpPr>
        <p:spPr>
          <a:xfrm>
            <a:off x="3919531" y="5420982"/>
            <a:ext cx="1187999" cy="611999"/>
          </a:xfrm>
          <a:prstGeom prst="ellips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25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FirstName</a:t>
            </a:r>
            <a:endParaRPr lang="en-US" sz="1125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sz="1125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Nationality</a:t>
            </a:r>
          </a:p>
          <a:p>
            <a:pPr algn="ctr"/>
            <a:r>
              <a:rPr lang="en-US" sz="1125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Lab</a:t>
            </a:r>
          </a:p>
        </p:txBody>
      </p:sp>
      <p:cxnSp>
        <p:nvCxnSpPr>
          <p:cNvPr id="191" name="Straight Arrow Connector 44"/>
          <p:cNvCxnSpPr>
            <a:stCxn id="29" idx="4"/>
            <a:endCxn id="33" idx="6"/>
          </p:cNvCxnSpPr>
          <p:nvPr/>
        </p:nvCxnSpPr>
        <p:spPr>
          <a:xfrm flipH="1">
            <a:off x="5107530" y="5213951"/>
            <a:ext cx="904456" cy="51303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44"/>
          <p:cNvCxnSpPr>
            <a:stCxn id="27" idx="4"/>
            <a:endCxn id="33" idx="2"/>
          </p:cNvCxnSpPr>
          <p:nvPr/>
        </p:nvCxnSpPr>
        <p:spPr>
          <a:xfrm>
            <a:off x="3003671" y="5213951"/>
            <a:ext cx="915860" cy="51303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C838-C1F6-4637-8D3E-801151CF3AEF}" type="slidenum">
              <a:rPr lang="el-GR" smtClean="0"/>
              <a:pPr/>
              <a:t>57</a:t>
            </a:fld>
            <a:endParaRPr lang="el-GR" dirty="0"/>
          </a:p>
        </p:txBody>
      </p:sp>
      <p:sp>
        <p:nvSpPr>
          <p:cNvPr id="30" name="TextBox 29"/>
          <p:cNvSpPr txBox="1"/>
          <p:nvPr/>
        </p:nvSpPr>
        <p:spPr>
          <a:xfrm>
            <a:off x="6491492" y="590686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[</a:t>
            </a:r>
            <a:r>
              <a:rPr lang="en-IE" b="1" dirty="0" err="1" smtClean="0"/>
              <a:t>Symeonidou</a:t>
            </a:r>
            <a:r>
              <a:rPr lang="en-IE" b="1" dirty="0" smtClean="0"/>
              <a:t> et al.17]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8207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</a:t>
            </a:r>
            <a:r>
              <a:rPr lang="en-US" dirty="0"/>
              <a:t>key </a:t>
            </a:r>
            <a:r>
              <a:rPr lang="en-US" dirty="0" smtClean="0"/>
              <a:t>graph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88572"/>
            <a:ext cx="8811783" cy="5037592"/>
          </a:xfrm>
        </p:spPr>
        <p:txBody>
          <a:bodyPr/>
          <a:lstStyle/>
          <a:p>
            <a:pPr marL="285750" lvl="1" indent="-285750">
              <a:spcBef>
                <a:spcPts val="750"/>
              </a:spcBef>
            </a:pPr>
            <a:r>
              <a:rPr lang="en-US" b="1" dirty="0"/>
              <a:t>Step 1: Discover all minimal conditional keys with condition {p=a}</a:t>
            </a:r>
          </a:p>
          <a:p>
            <a:pPr marL="0" lvl="1" indent="-400050">
              <a:spcBef>
                <a:spcPts val="750"/>
              </a:spcBef>
            </a:pPr>
            <a:r>
              <a:rPr lang="en-US" dirty="0"/>
              <a:t>Step 2: Discover all minimal</a:t>
            </a:r>
            <a:r>
              <a:rPr lang="en-US" b="1" dirty="0"/>
              <a:t> </a:t>
            </a:r>
            <a:r>
              <a:rPr lang="en-US" dirty="0"/>
              <a:t>conditional keys with condition {p</a:t>
            </a:r>
            <a:r>
              <a:rPr lang="en-US" baseline="-25000" dirty="0"/>
              <a:t>1</a:t>
            </a:r>
            <a:r>
              <a:rPr lang="en-US" dirty="0"/>
              <a:t>=a</a:t>
            </a:r>
            <a:r>
              <a:rPr lang="en-US" baseline="-25000" dirty="0"/>
              <a:t>1</a:t>
            </a:r>
            <a:r>
              <a:rPr lang="en-US" dirty="0"/>
              <a:t>^p</a:t>
            </a:r>
            <a:r>
              <a:rPr lang="en-US" baseline="-25000" dirty="0"/>
              <a:t>2</a:t>
            </a:r>
            <a:r>
              <a:rPr lang="en-US" dirty="0"/>
              <a:t>=a</a:t>
            </a:r>
            <a:r>
              <a:rPr lang="en-US" baseline="-25000" dirty="0"/>
              <a:t>2</a:t>
            </a:r>
            <a:r>
              <a:rPr lang="en-US" dirty="0"/>
              <a:t>}</a:t>
            </a:r>
          </a:p>
          <a:p>
            <a:pPr marL="0" lvl="1" indent="-400050">
              <a:spcBef>
                <a:spcPts val="750"/>
              </a:spcBef>
            </a:pPr>
            <a:r>
              <a:rPr lang="is-IS" dirty="0"/>
              <a:t>…</a:t>
            </a:r>
            <a:endParaRPr lang="en-US" dirty="0"/>
          </a:p>
          <a:p>
            <a:pPr marL="0" lvl="1" indent="-400050">
              <a:spcBef>
                <a:spcPts val="750"/>
              </a:spcBef>
            </a:pPr>
            <a:r>
              <a:rPr lang="en-US" dirty="0"/>
              <a:t>Step n: Discover all minimal</a:t>
            </a:r>
            <a:r>
              <a:rPr lang="en-US" b="1" dirty="0"/>
              <a:t> </a:t>
            </a:r>
            <a:r>
              <a:rPr lang="en-US" dirty="0"/>
              <a:t>conditional keys with condition {p</a:t>
            </a:r>
            <a:r>
              <a:rPr lang="en-US" baseline="-25000" dirty="0"/>
              <a:t>1</a:t>
            </a:r>
            <a:r>
              <a:rPr lang="en-US" dirty="0"/>
              <a:t>=a</a:t>
            </a:r>
            <a:r>
              <a:rPr lang="en-US" baseline="-25000" dirty="0"/>
              <a:t>1</a:t>
            </a:r>
            <a:r>
              <a:rPr lang="en-US" dirty="0"/>
              <a:t>^</a:t>
            </a:r>
            <a:r>
              <a:rPr lang="is-IS" dirty="0"/>
              <a:t>…^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=a</a:t>
            </a:r>
            <a:r>
              <a:rPr lang="en-US" baseline="-25000" dirty="0"/>
              <a:t>n</a:t>
            </a:r>
            <a:r>
              <a:rPr lang="en-US" dirty="0"/>
              <a:t>}</a:t>
            </a:r>
          </a:p>
          <a:p>
            <a:pPr marL="514350" lvl="2">
              <a:spcBef>
                <a:spcPts val="750"/>
              </a:spcBef>
            </a:pP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46013" y="4120379"/>
            <a:ext cx="1311109" cy="342094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charset="0"/>
                <a:ea typeface="Calibri" charset="0"/>
                <a:cs typeface="Calibri" charset="0"/>
              </a:rPr>
              <a:t>Gender=Female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598" y="3804050"/>
            <a:ext cx="103105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Condition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65183" y="3802941"/>
            <a:ext cx="211032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Conditional key graph</a:t>
            </a:r>
          </a:p>
        </p:txBody>
      </p:sp>
      <p:sp>
        <p:nvSpPr>
          <p:cNvPr id="439" name="Rectangle 438"/>
          <p:cNvSpPr/>
          <p:nvPr/>
        </p:nvSpPr>
        <p:spPr>
          <a:xfrm>
            <a:off x="2605784" y="6363846"/>
            <a:ext cx="362911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sz="1500" b="1" dirty="0">
                <a:solidFill>
                  <a:srgbClr val="C00000"/>
                </a:solidFill>
              </a:rPr>
              <a:t>Key {</a:t>
            </a:r>
            <a:r>
              <a:rPr lang="en-US" sz="1500" b="1" dirty="0" err="1">
                <a:solidFill>
                  <a:srgbClr val="C00000"/>
                </a:solidFill>
              </a:rPr>
              <a:t>FirstName</a:t>
            </a:r>
            <a:r>
              <a:rPr lang="en-US" sz="1500" b="1" dirty="0">
                <a:solidFill>
                  <a:srgbClr val="C00000"/>
                </a:solidFill>
              </a:rPr>
              <a:t>} for </a:t>
            </a:r>
            <a:r>
              <a:rPr lang="en-US" sz="1500" b="1" dirty="0" err="1">
                <a:solidFill>
                  <a:srgbClr val="C00000"/>
                </a:solidFill>
              </a:rPr>
              <a:t>cond</a:t>
            </a:r>
            <a:r>
              <a:rPr lang="en-US" sz="1500" b="1" dirty="0">
                <a:solidFill>
                  <a:srgbClr val="C00000"/>
                </a:solidFill>
              </a:rPr>
              <a:t> {Gender=Female}</a:t>
            </a:r>
          </a:p>
        </p:txBody>
      </p:sp>
      <p:sp>
        <p:nvSpPr>
          <p:cNvPr id="33" name="Oval 23"/>
          <p:cNvSpPr/>
          <p:nvPr/>
        </p:nvSpPr>
        <p:spPr>
          <a:xfrm>
            <a:off x="2198727" y="4156102"/>
            <a:ext cx="1155469" cy="242675"/>
          </a:xfrm>
          <a:prstGeom prst="ellipse">
            <a:avLst/>
          </a:prstGeom>
          <a:ln w="19050">
            <a:solidFill>
              <a:srgbClr val="9E281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25" b="1" dirty="0" err="1">
                <a:solidFill>
                  <a:srgbClr val="9E281E"/>
                </a:solidFill>
                <a:latin typeface="Calibri" charset="0"/>
                <a:ea typeface="Calibri" charset="0"/>
                <a:cs typeface="Calibri" charset="0"/>
              </a:rPr>
              <a:t>FirstName</a:t>
            </a:r>
            <a:endParaRPr lang="en-US" sz="1125" b="1" dirty="0">
              <a:solidFill>
                <a:srgbClr val="9E281E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5" name="Oval 24"/>
          <p:cNvSpPr/>
          <p:nvPr/>
        </p:nvSpPr>
        <p:spPr>
          <a:xfrm>
            <a:off x="3899507" y="4133264"/>
            <a:ext cx="1085848" cy="265513"/>
          </a:xfrm>
          <a:prstGeom prst="ellips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25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Lab</a:t>
            </a:r>
          </a:p>
        </p:txBody>
      </p:sp>
      <p:sp>
        <p:nvSpPr>
          <p:cNvPr id="40" name="Oval 26"/>
          <p:cNvSpPr/>
          <p:nvPr/>
        </p:nvSpPr>
        <p:spPr>
          <a:xfrm>
            <a:off x="2440721" y="4783200"/>
            <a:ext cx="1125900" cy="430751"/>
          </a:xfrm>
          <a:prstGeom prst="ellips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25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FirstName</a:t>
            </a:r>
            <a:endParaRPr lang="en-US" sz="1125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sz="1125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Lab</a:t>
            </a:r>
          </a:p>
        </p:txBody>
      </p:sp>
      <p:sp>
        <p:nvSpPr>
          <p:cNvPr id="42" name="Oval 27"/>
          <p:cNvSpPr/>
          <p:nvPr/>
        </p:nvSpPr>
        <p:spPr>
          <a:xfrm>
            <a:off x="3899506" y="4666822"/>
            <a:ext cx="1214953" cy="553338"/>
          </a:xfrm>
          <a:prstGeom prst="ellips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25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FirstName</a:t>
            </a:r>
            <a:endParaRPr lang="en-US" sz="1125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sz="1125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Nationality</a:t>
            </a:r>
          </a:p>
        </p:txBody>
      </p:sp>
      <p:sp>
        <p:nvSpPr>
          <p:cNvPr id="43" name="Oval 28"/>
          <p:cNvSpPr/>
          <p:nvPr/>
        </p:nvSpPr>
        <p:spPr>
          <a:xfrm>
            <a:off x="5357906" y="4783200"/>
            <a:ext cx="1308159" cy="430751"/>
          </a:xfrm>
          <a:prstGeom prst="ellips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25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Lab</a:t>
            </a:r>
          </a:p>
          <a:p>
            <a:pPr algn="ctr"/>
            <a:r>
              <a:rPr lang="en-US" sz="1125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Nationality</a:t>
            </a:r>
          </a:p>
        </p:txBody>
      </p:sp>
      <p:cxnSp>
        <p:nvCxnSpPr>
          <p:cNvPr id="46" name="Straight Arrow Connector 30"/>
          <p:cNvCxnSpPr>
            <a:endCxn id="50" idx="0"/>
          </p:cNvCxnSpPr>
          <p:nvPr/>
        </p:nvCxnSpPr>
        <p:spPr>
          <a:xfrm>
            <a:off x="2807190" y="4430584"/>
            <a:ext cx="196481" cy="352616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1"/>
          <p:cNvCxnSpPr>
            <a:endCxn id="51" idx="0"/>
          </p:cNvCxnSpPr>
          <p:nvPr/>
        </p:nvCxnSpPr>
        <p:spPr>
          <a:xfrm>
            <a:off x="4442431" y="4419486"/>
            <a:ext cx="1455823" cy="36371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33"/>
          <p:cNvCxnSpPr>
            <a:stCxn id="33" idx="4"/>
            <a:endCxn id="42" idx="1"/>
          </p:cNvCxnSpPr>
          <p:nvPr/>
        </p:nvCxnSpPr>
        <p:spPr>
          <a:xfrm>
            <a:off x="2776462" y="4398777"/>
            <a:ext cx="1300970" cy="34907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6"/>
          <p:cNvCxnSpPr/>
          <p:nvPr/>
        </p:nvCxnSpPr>
        <p:spPr>
          <a:xfrm>
            <a:off x="4462457" y="5220159"/>
            <a:ext cx="0" cy="20082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8"/>
          <p:cNvCxnSpPr>
            <a:endCxn id="50" idx="0"/>
          </p:cNvCxnSpPr>
          <p:nvPr/>
        </p:nvCxnSpPr>
        <p:spPr>
          <a:xfrm flipH="1">
            <a:off x="3003671" y="4419485"/>
            <a:ext cx="1438760" cy="363714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43"/>
          <p:cNvSpPr/>
          <p:nvPr/>
        </p:nvSpPr>
        <p:spPr>
          <a:xfrm>
            <a:off x="5528279" y="4151442"/>
            <a:ext cx="1166106" cy="270574"/>
          </a:xfrm>
          <a:prstGeom prst="ellips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25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Nationality</a:t>
            </a:r>
          </a:p>
        </p:txBody>
      </p:sp>
      <p:cxnSp>
        <p:nvCxnSpPr>
          <p:cNvPr id="53" name="Straight Arrow Connector 44"/>
          <p:cNvCxnSpPr>
            <a:stCxn id="52" idx="4"/>
            <a:endCxn id="43" idx="0"/>
          </p:cNvCxnSpPr>
          <p:nvPr/>
        </p:nvCxnSpPr>
        <p:spPr>
          <a:xfrm flipH="1">
            <a:off x="6011986" y="4422016"/>
            <a:ext cx="99346" cy="361184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47"/>
          <p:cNvCxnSpPr>
            <a:stCxn id="52" idx="4"/>
            <a:endCxn id="42" idx="7"/>
          </p:cNvCxnSpPr>
          <p:nvPr/>
        </p:nvCxnSpPr>
        <p:spPr>
          <a:xfrm flipH="1">
            <a:off x="4936533" y="4422016"/>
            <a:ext cx="1174799" cy="32584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29"/>
          <p:cNvSpPr/>
          <p:nvPr/>
        </p:nvSpPr>
        <p:spPr>
          <a:xfrm>
            <a:off x="3919531" y="5420982"/>
            <a:ext cx="1187999" cy="611999"/>
          </a:xfrm>
          <a:prstGeom prst="ellips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25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FirstName</a:t>
            </a:r>
            <a:endParaRPr lang="en-US" sz="1125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sz="1125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Nationality</a:t>
            </a:r>
          </a:p>
          <a:p>
            <a:pPr algn="ctr"/>
            <a:r>
              <a:rPr lang="en-US" sz="1125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Lab</a:t>
            </a:r>
          </a:p>
        </p:txBody>
      </p:sp>
      <p:cxnSp>
        <p:nvCxnSpPr>
          <p:cNvPr id="56" name="Straight Arrow Connector 44"/>
          <p:cNvCxnSpPr>
            <a:stCxn id="43" idx="4"/>
            <a:endCxn id="55" idx="6"/>
          </p:cNvCxnSpPr>
          <p:nvPr/>
        </p:nvCxnSpPr>
        <p:spPr>
          <a:xfrm flipH="1">
            <a:off x="5107530" y="5213951"/>
            <a:ext cx="904456" cy="51303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44"/>
          <p:cNvCxnSpPr>
            <a:stCxn id="40" idx="4"/>
            <a:endCxn id="55" idx="2"/>
          </p:cNvCxnSpPr>
          <p:nvPr/>
        </p:nvCxnSpPr>
        <p:spPr>
          <a:xfrm>
            <a:off x="3003671" y="5213951"/>
            <a:ext cx="915860" cy="51303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C838-C1F6-4637-8D3E-801151CF3AEF}" type="slidenum">
              <a:rPr lang="el-GR" smtClean="0"/>
              <a:pPr/>
              <a:t>58</a:t>
            </a:fld>
            <a:endParaRPr lang="el-GR" dirty="0"/>
          </a:p>
        </p:txBody>
      </p:sp>
      <p:sp>
        <p:nvSpPr>
          <p:cNvPr id="25" name="TextBox 24"/>
          <p:cNvSpPr txBox="1"/>
          <p:nvPr/>
        </p:nvSpPr>
        <p:spPr>
          <a:xfrm>
            <a:off x="6491492" y="590686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[</a:t>
            </a:r>
            <a:r>
              <a:rPr lang="en-IE" b="1" dirty="0" err="1" smtClean="0"/>
              <a:t>Symeonidou</a:t>
            </a:r>
            <a:r>
              <a:rPr lang="en-IE" b="1" dirty="0" smtClean="0"/>
              <a:t> et al.17]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0602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</a:t>
            </a:r>
            <a:r>
              <a:rPr lang="en-US" dirty="0"/>
              <a:t>key </a:t>
            </a:r>
            <a:r>
              <a:rPr lang="en-US" dirty="0" smtClean="0"/>
              <a:t>graph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572"/>
            <a:ext cx="8919876" cy="5037592"/>
          </a:xfrm>
        </p:spPr>
        <p:txBody>
          <a:bodyPr/>
          <a:lstStyle/>
          <a:p>
            <a:pPr marL="285750" lvl="1" indent="-285750">
              <a:spcBef>
                <a:spcPts val="750"/>
              </a:spcBef>
            </a:pPr>
            <a:r>
              <a:rPr lang="en-US" b="1" dirty="0"/>
              <a:t>Step 1: Discover all minimal conditional keys with condition {p=a}</a:t>
            </a:r>
          </a:p>
          <a:p>
            <a:pPr marL="0" lvl="1" indent="-400050">
              <a:spcBef>
                <a:spcPts val="750"/>
              </a:spcBef>
            </a:pPr>
            <a:r>
              <a:rPr lang="en-US" dirty="0"/>
              <a:t>Step 2: Discover all minimal</a:t>
            </a:r>
            <a:r>
              <a:rPr lang="en-US" b="1" dirty="0"/>
              <a:t> </a:t>
            </a:r>
            <a:r>
              <a:rPr lang="en-US" dirty="0"/>
              <a:t>conditional keys with condition {p</a:t>
            </a:r>
            <a:r>
              <a:rPr lang="en-US" baseline="-25000" dirty="0"/>
              <a:t>1</a:t>
            </a:r>
            <a:r>
              <a:rPr lang="en-US" dirty="0"/>
              <a:t>=a</a:t>
            </a:r>
            <a:r>
              <a:rPr lang="en-US" baseline="-25000" dirty="0"/>
              <a:t>1</a:t>
            </a:r>
            <a:r>
              <a:rPr lang="en-US" dirty="0"/>
              <a:t>^p</a:t>
            </a:r>
            <a:r>
              <a:rPr lang="en-US" baseline="-25000" dirty="0"/>
              <a:t>2</a:t>
            </a:r>
            <a:r>
              <a:rPr lang="en-US" dirty="0"/>
              <a:t>=a</a:t>
            </a:r>
            <a:r>
              <a:rPr lang="en-US" baseline="-25000" dirty="0"/>
              <a:t>2</a:t>
            </a:r>
            <a:r>
              <a:rPr lang="en-US" dirty="0"/>
              <a:t>}</a:t>
            </a:r>
          </a:p>
          <a:p>
            <a:pPr marL="0" lvl="1" indent="-400050">
              <a:spcBef>
                <a:spcPts val="750"/>
              </a:spcBef>
            </a:pPr>
            <a:r>
              <a:rPr lang="is-IS" dirty="0"/>
              <a:t>…</a:t>
            </a:r>
            <a:endParaRPr lang="en-US" dirty="0"/>
          </a:p>
          <a:p>
            <a:pPr marL="0" lvl="1" indent="-400050">
              <a:spcBef>
                <a:spcPts val="750"/>
              </a:spcBef>
            </a:pPr>
            <a:r>
              <a:rPr lang="en-US" dirty="0"/>
              <a:t>Step n: Discover all minimal</a:t>
            </a:r>
            <a:r>
              <a:rPr lang="en-US" b="1" dirty="0"/>
              <a:t> </a:t>
            </a:r>
            <a:r>
              <a:rPr lang="en-US" dirty="0"/>
              <a:t>conditional keys with condition {p</a:t>
            </a:r>
            <a:r>
              <a:rPr lang="en-US" baseline="-25000" dirty="0"/>
              <a:t>1</a:t>
            </a:r>
            <a:r>
              <a:rPr lang="en-US" dirty="0"/>
              <a:t>=a</a:t>
            </a:r>
            <a:r>
              <a:rPr lang="en-US" baseline="-25000" dirty="0"/>
              <a:t>1</a:t>
            </a:r>
            <a:r>
              <a:rPr lang="en-US" dirty="0"/>
              <a:t>^</a:t>
            </a:r>
            <a:r>
              <a:rPr lang="is-IS" dirty="0"/>
              <a:t>…^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=a</a:t>
            </a:r>
            <a:r>
              <a:rPr lang="en-US" baseline="-25000" dirty="0"/>
              <a:t>n</a:t>
            </a:r>
            <a:r>
              <a:rPr lang="en-US" dirty="0"/>
              <a:t>}</a:t>
            </a:r>
          </a:p>
          <a:p>
            <a:pPr marL="514350" lvl="2">
              <a:spcBef>
                <a:spcPts val="750"/>
              </a:spcBef>
            </a:pP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46013" y="4120379"/>
            <a:ext cx="1311109" cy="342094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charset="0"/>
                <a:ea typeface="Calibri" charset="0"/>
                <a:cs typeface="Calibri" charset="0"/>
              </a:rPr>
              <a:t>Gender=Female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598" y="3804050"/>
            <a:ext cx="103105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Condition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65183" y="3802941"/>
            <a:ext cx="211032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Conditional key graph</a:t>
            </a:r>
          </a:p>
        </p:txBody>
      </p:sp>
      <p:sp>
        <p:nvSpPr>
          <p:cNvPr id="36" name="Oval 23"/>
          <p:cNvSpPr/>
          <p:nvPr/>
        </p:nvSpPr>
        <p:spPr>
          <a:xfrm>
            <a:off x="2198727" y="4156102"/>
            <a:ext cx="1155469" cy="242675"/>
          </a:xfrm>
          <a:prstGeom prst="ellips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25" dirty="0" err="1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FirstName</a:t>
            </a:r>
            <a:endParaRPr lang="en-US" sz="1125" dirty="0">
              <a:solidFill>
                <a:schemeClr val="bg1">
                  <a:lumMod val="6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" name="Oval 24"/>
          <p:cNvSpPr/>
          <p:nvPr/>
        </p:nvSpPr>
        <p:spPr>
          <a:xfrm>
            <a:off x="3899507" y="4133264"/>
            <a:ext cx="1085848" cy="265513"/>
          </a:xfrm>
          <a:prstGeom prst="ellips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25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Lab</a:t>
            </a:r>
          </a:p>
        </p:txBody>
      </p:sp>
      <p:sp>
        <p:nvSpPr>
          <p:cNvPr id="38" name="Oval 26"/>
          <p:cNvSpPr/>
          <p:nvPr/>
        </p:nvSpPr>
        <p:spPr>
          <a:xfrm>
            <a:off x="2440721" y="4783200"/>
            <a:ext cx="1125900" cy="430751"/>
          </a:xfrm>
          <a:prstGeom prst="ellips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25" dirty="0" err="1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FirstName</a:t>
            </a:r>
            <a:endParaRPr lang="en-US" sz="1125" dirty="0">
              <a:solidFill>
                <a:schemeClr val="bg1">
                  <a:lumMod val="6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sz="1125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Lab</a:t>
            </a:r>
          </a:p>
        </p:txBody>
      </p:sp>
      <p:sp>
        <p:nvSpPr>
          <p:cNvPr id="39" name="Oval 27"/>
          <p:cNvSpPr/>
          <p:nvPr/>
        </p:nvSpPr>
        <p:spPr>
          <a:xfrm>
            <a:off x="3899506" y="4666822"/>
            <a:ext cx="1214953" cy="553338"/>
          </a:xfrm>
          <a:prstGeom prst="ellipse">
            <a:avLst/>
          </a:prstGeom>
          <a:ln w="19050"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25" dirty="0" err="1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FirstName</a:t>
            </a:r>
            <a:endParaRPr lang="en-US" sz="1125" dirty="0">
              <a:solidFill>
                <a:schemeClr val="bg1">
                  <a:lumMod val="6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sz="1125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Nationality</a:t>
            </a:r>
          </a:p>
        </p:txBody>
      </p:sp>
      <p:sp>
        <p:nvSpPr>
          <p:cNvPr id="40" name="Oval 28"/>
          <p:cNvSpPr/>
          <p:nvPr/>
        </p:nvSpPr>
        <p:spPr>
          <a:xfrm>
            <a:off x="5357906" y="4783200"/>
            <a:ext cx="1308159" cy="430751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25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Lab</a:t>
            </a:r>
          </a:p>
          <a:p>
            <a:pPr algn="ctr"/>
            <a:r>
              <a:rPr lang="en-US" sz="1125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Nationality</a:t>
            </a:r>
          </a:p>
        </p:txBody>
      </p:sp>
      <p:cxnSp>
        <p:nvCxnSpPr>
          <p:cNvPr id="42" name="Straight Arrow Connector 30"/>
          <p:cNvCxnSpPr>
            <a:endCxn id="45" idx="0"/>
          </p:cNvCxnSpPr>
          <p:nvPr/>
        </p:nvCxnSpPr>
        <p:spPr>
          <a:xfrm>
            <a:off x="2807190" y="4430584"/>
            <a:ext cx="196481" cy="352616"/>
          </a:xfrm>
          <a:prstGeom prst="straightConnector1">
            <a:avLst/>
          </a:prstGeom>
          <a:ln w="19050">
            <a:solidFill>
              <a:srgbClr val="A6A6A6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3"/>
          <p:cNvCxnSpPr>
            <a:stCxn id="36" idx="4"/>
            <a:endCxn id="39" idx="1"/>
          </p:cNvCxnSpPr>
          <p:nvPr/>
        </p:nvCxnSpPr>
        <p:spPr>
          <a:xfrm>
            <a:off x="2776462" y="4398777"/>
            <a:ext cx="1300970" cy="349079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36"/>
          <p:cNvCxnSpPr/>
          <p:nvPr/>
        </p:nvCxnSpPr>
        <p:spPr>
          <a:xfrm>
            <a:off x="4462457" y="5220159"/>
            <a:ext cx="0" cy="200823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38"/>
          <p:cNvCxnSpPr>
            <a:endCxn id="45" idx="0"/>
          </p:cNvCxnSpPr>
          <p:nvPr/>
        </p:nvCxnSpPr>
        <p:spPr>
          <a:xfrm flipH="1">
            <a:off x="3003671" y="4419485"/>
            <a:ext cx="1438760" cy="363714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3"/>
          <p:cNvSpPr/>
          <p:nvPr/>
        </p:nvSpPr>
        <p:spPr>
          <a:xfrm>
            <a:off x="5528279" y="4151442"/>
            <a:ext cx="1166106" cy="270574"/>
          </a:xfrm>
          <a:prstGeom prst="ellips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25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Nationality</a:t>
            </a:r>
          </a:p>
        </p:txBody>
      </p:sp>
      <p:cxnSp>
        <p:nvCxnSpPr>
          <p:cNvPr id="48" name="Straight Arrow Connector 44"/>
          <p:cNvCxnSpPr>
            <a:stCxn id="47" idx="4"/>
            <a:endCxn id="40" idx="0"/>
          </p:cNvCxnSpPr>
          <p:nvPr/>
        </p:nvCxnSpPr>
        <p:spPr>
          <a:xfrm flipH="1">
            <a:off x="6011986" y="4422016"/>
            <a:ext cx="99346" cy="361184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7"/>
          <p:cNvCxnSpPr>
            <a:stCxn id="47" idx="4"/>
            <a:endCxn id="39" idx="7"/>
          </p:cNvCxnSpPr>
          <p:nvPr/>
        </p:nvCxnSpPr>
        <p:spPr>
          <a:xfrm flipH="1">
            <a:off x="4936533" y="4422016"/>
            <a:ext cx="1174799" cy="32584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29"/>
          <p:cNvSpPr/>
          <p:nvPr/>
        </p:nvSpPr>
        <p:spPr>
          <a:xfrm>
            <a:off x="3919531" y="5420982"/>
            <a:ext cx="1187999" cy="611999"/>
          </a:xfrm>
          <a:prstGeom prst="ellips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25" dirty="0" err="1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FirstName</a:t>
            </a:r>
            <a:endParaRPr lang="en-US" sz="1125" dirty="0">
              <a:solidFill>
                <a:schemeClr val="bg1">
                  <a:lumMod val="6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sz="1125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Nationality</a:t>
            </a:r>
          </a:p>
          <a:p>
            <a:pPr algn="ctr"/>
            <a:r>
              <a:rPr lang="en-US" sz="1125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Lab</a:t>
            </a:r>
          </a:p>
        </p:txBody>
      </p:sp>
      <p:cxnSp>
        <p:nvCxnSpPr>
          <p:cNvPr id="51" name="Straight Arrow Connector 44"/>
          <p:cNvCxnSpPr>
            <a:stCxn id="40" idx="4"/>
            <a:endCxn id="50" idx="6"/>
          </p:cNvCxnSpPr>
          <p:nvPr/>
        </p:nvCxnSpPr>
        <p:spPr>
          <a:xfrm flipH="1">
            <a:off x="5107530" y="5213951"/>
            <a:ext cx="904456" cy="51303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44"/>
          <p:cNvCxnSpPr>
            <a:stCxn id="38" idx="4"/>
            <a:endCxn id="50" idx="2"/>
          </p:cNvCxnSpPr>
          <p:nvPr/>
        </p:nvCxnSpPr>
        <p:spPr>
          <a:xfrm>
            <a:off x="3003671" y="5213951"/>
            <a:ext cx="915860" cy="513031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31"/>
          <p:cNvCxnSpPr>
            <a:endCxn id="46" idx="0"/>
          </p:cNvCxnSpPr>
          <p:nvPr/>
        </p:nvCxnSpPr>
        <p:spPr>
          <a:xfrm>
            <a:off x="4442431" y="4419486"/>
            <a:ext cx="1455823" cy="36371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C838-C1F6-4637-8D3E-801151CF3AEF}" type="slidenum">
              <a:rPr lang="el-GR" smtClean="0"/>
              <a:pPr/>
              <a:t>59</a:t>
            </a:fld>
            <a:endParaRPr lang="el-GR" dirty="0"/>
          </a:p>
        </p:txBody>
      </p:sp>
      <p:sp>
        <p:nvSpPr>
          <p:cNvPr id="25" name="Rectangle 24"/>
          <p:cNvSpPr/>
          <p:nvPr/>
        </p:nvSpPr>
        <p:spPr>
          <a:xfrm>
            <a:off x="2605784" y="6363846"/>
            <a:ext cx="362911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sz="1500" b="1" dirty="0">
                <a:solidFill>
                  <a:srgbClr val="C00000"/>
                </a:solidFill>
              </a:rPr>
              <a:t>Key {</a:t>
            </a:r>
            <a:r>
              <a:rPr lang="en-US" sz="1500" b="1" dirty="0" err="1">
                <a:solidFill>
                  <a:srgbClr val="C00000"/>
                </a:solidFill>
              </a:rPr>
              <a:t>FirstName</a:t>
            </a:r>
            <a:r>
              <a:rPr lang="en-US" sz="1500" b="1" dirty="0">
                <a:solidFill>
                  <a:srgbClr val="C00000"/>
                </a:solidFill>
              </a:rPr>
              <a:t>} for </a:t>
            </a:r>
            <a:r>
              <a:rPr lang="en-US" sz="1500" b="1" dirty="0" err="1">
                <a:solidFill>
                  <a:srgbClr val="C00000"/>
                </a:solidFill>
              </a:rPr>
              <a:t>cond</a:t>
            </a:r>
            <a:r>
              <a:rPr lang="en-US" sz="1500" b="1" dirty="0">
                <a:solidFill>
                  <a:srgbClr val="C00000"/>
                </a:solidFill>
              </a:rPr>
              <a:t> {Gender=Female}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91492" y="590686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[</a:t>
            </a:r>
            <a:r>
              <a:rPr lang="en-IE" b="1" dirty="0" err="1" smtClean="0"/>
              <a:t>Symeonidou</a:t>
            </a:r>
            <a:r>
              <a:rPr lang="en-IE" b="1" dirty="0" smtClean="0"/>
              <a:t> et al.17]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2355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Keys: Databases VS. Semantic Web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88572"/>
            <a:ext cx="8284028" cy="52873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RDF data conform to ontologies</a:t>
            </a:r>
          </a:p>
          <a:p>
            <a:pPr lvl="1"/>
            <a:r>
              <a:rPr lang="en-US" dirty="0" smtClean="0"/>
              <a:t>Key discovery </a:t>
            </a:r>
            <a:r>
              <a:rPr lang="en-US" b="1" dirty="0" smtClean="0">
                <a:solidFill>
                  <a:srgbClr val="31859C"/>
                </a:solidFill>
              </a:rPr>
              <a:t>on a given class</a:t>
            </a:r>
          </a:p>
          <a:p>
            <a:pPr lvl="1"/>
            <a:r>
              <a:rPr lang="en-US" dirty="0" smtClean="0"/>
              <a:t>Data inference =&gt; obtain a more complete information about the data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Key heritage</a:t>
            </a:r>
          </a:p>
          <a:p>
            <a:pPr lvl="2"/>
            <a:r>
              <a:rPr lang="en-US" dirty="0" smtClean="0"/>
              <a:t>{SSN}: key for all the instances of the class Person</a:t>
            </a:r>
          </a:p>
          <a:p>
            <a:pPr lvl="2"/>
            <a:r>
              <a:rPr lang="en-US" dirty="0" smtClean="0"/>
              <a:t>{SSN}: key for all subclasses of the class Person (ex. Researcher, Professor etc.)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RDF data completeness</a:t>
            </a:r>
          </a:p>
          <a:p>
            <a:pPr lvl="1"/>
            <a:r>
              <a:rPr lang="en-US" dirty="0" smtClean="0"/>
              <a:t>Interpretation of no values</a:t>
            </a:r>
          </a:p>
          <a:p>
            <a:pPr lvl="1"/>
            <a:endParaRPr lang="en-US" dirty="0"/>
          </a:p>
          <a:p>
            <a:r>
              <a:rPr lang="en-US" dirty="0" smtClean="0"/>
              <a:t>RDF data quality</a:t>
            </a:r>
          </a:p>
          <a:p>
            <a:pPr lvl="1"/>
            <a:r>
              <a:rPr lang="en-US" dirty="0" smtClean="0"/>
              <a:t>Deal with erroneous data</a:t>
            </a:r>
          </a:p>
          <a:p>
            <a:pPr lvl="1"/>
            <a:endParaRPr lang="en-US" dirty="0"/>
          </a:p>
          <a:p>
            <a:r>
              <a:rPr lang="en-US" dirty="0" smtClean="0"/>
              <a:t>Volume of RDF datasets</a:t>
            </a:r>
          </a:p>
          <a:p>
            <a:pPr lvl="2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8840-4B08-6347-9483-EB92BA080F87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707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Linking - VICKEY vs. </a:t>
            </a:r>
            <a:r>
              <a:rPr lang="en-US" dirty="0" err="1" smtClean="0"/>
              <a:t>SAKey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Goal: link two datasets using</a:t>
            </a:r>
          </a:p>
          <a:p>
            <a:pPr lvl="1"/>
            <a:r>
              <a:rPr lang="en-US" dirty="0" smtClean="0"/>
              <a:t>Classical keys discovered by </a:t>
            </a:r>
            <a:r>
              <a:rPr lang="en-US" dirty="0" err="1" smtClean="0"/>
              <a:t>SAKey</a:t>
            </a:r>
            <a:endParaRPr lang="en-US" dirty="0" smtClean="0"/>
          </a:p>
          <a:p>
            <a:pPr lvl="1"/>
            <a:r>
              <a:rPr lang="en-US" dirty="0" smtClean="0"/>
              <a:t>Conditional keys discovered by VICKEY </a:t>
            </a:r>
            <a:endParaRPr lang="en-US" dirty="0"/>
          </a:p>
          <a:p>
            <a:pPr lvl="1"/>
            <a:r>
              <a:rPr lang="en-US" dirty="0" smtClean="0"/>
              <a:t>Both </a:t>
            </a:r>
            <a:r>
              <a:rPr lang="en-US" dirty="0"/>
              <a:t>c</a:t>
            </a:r>
            <a:r>
              <a:rPr lang="en-US" dirty="0" smtClean="0"/>
              <a:t>lassical keys and conditional keys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Evaluate obtained links using the existing goal-standard with </a:t>
            </a:r>
          </a:p>
          <a:p>
            <a:pPr lvl="1"/>
            <a:r>
              <a:rPr lang="en-US" dirty="0" smtClean="0"/>
              <a:t>Recall </a:t>
            </a:r>
          </a:p>
          <a:p>
            <a:pPr lvl="1"/>
            <a:r>
              <a:rPr lang="en-US" dirty="0" smtClean="0"/>
              <a:t>Precision </a:t>
            </a:r>
          </a:p>
          <a:p>
            <a:pPr lvl="1"/>
            <a:r>
              <a:rPr lang="en-US" dirty="0" smtClean="0"/>
              <a:t>F-Measure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C838-C1F6-4637-8D3E-801151CF3AEF}" type="slidenum">
              <a:rPr lang="el-GR" smtClean="0"/>
              <a:pPr/>
              <a:t>60</a:t>
            </a:fld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6491492" y="590686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[</a:t>
            </a:r>
            <a:r>
              <a:rPr lang="en-IE" b="1" dirty="0" err="1" smtClean="0"/>
              <a:t>Symeonidou</a:t>
            </a:r>
            <a:r>
              <a:rPr lang="en-IE" b="1" dirty="0" smtClean="0"/>
              <a:t> et al.17]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2659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Linking - VICKEY vs. </a:t>
            </a:r>
            <a:r>
              <a:rPr lang="en-US" dirty="0" err="1" smtClean="0"/>
              <a:t>SAKey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Link two knowledge bases containing information of Wikipedia </a:t>
            </a:r>
          </a:p>
          <a:p>
            <a:pPr lvl="1"/>
            <a:r>
              <a:rPr lang="en-IE" dirty="0" err="1" smtClean="0"/>
              <a:t>Yago</a:t>
            </a:r>
            <a:r>
              <a:rPr lang="en-IE" dirty="0" smtClean="0"/>
              <a:t>[3]</a:t>
            </a:r>
          </a:p>
          <a:p>
            <a:pPr lvl="1"/>
            <a:r>
              <a:rPr lang="en-IE" dirty="0" err="1" smtClean="0"/>
              <a:t>DBpedia</a:t>
            </a:r>
            <a:r>
              <a:rPr lang="en-IE" dirty="0" smtClean="0"/>
              <a:t>[4]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b="1" dirty="0" smtClean="0"/>
              <a:t>Used classes of </a:t>
            </a:r>
            <a:r>
              <a:rPr lang="en-US" b="1" dirty="0" err="1" smtClean="0"/>
              <a:t>DBpedia</a:t>
            </a:r>
            <a:r>
              <a:rPr lang="en-US" b="1" dirty="0" smtClean="0"/>
              <a:t> and </a:t>
            </a:r>
            <a:r>
              <a:rPr lang="en-US" b="1" dirty="0" err="1" smtClean="0"/>
              <a:t>Yago</a:t>
            </a:r>
            <a:endParaRPr lang="en-US" b="1" dirty="0" smtClean="0"/>
          </a:p>
          <a:p>
            <a:pPr lvl="1"/>
            <a:r>
              <a:rPr lang="en-US" dirty="0" smtClean="0"/>
              <a:t>Actor</a:t>
            </a:r>
          </a:p>
          <a:p>
            <a:pPr lvl="1"/>
            <a:r>
              <a:rPr lang="en-US" dirty="0" smtClean="0"/>
              <a:t>Album</a:t>
            </a:r>
          </a:p>
          <a:p>
            <a:pPr lvl="1"/>
            <a:r>
              <a:rPr lang="en-US" dirty="0" smtClean="0"/>
              <a:t>Book</a:t>
            </a:r>
          </a:p>
          <a:p>
            <a:pPr lvl="1"/>
            <a:r>
              <a:rPr lang="en-US" dirty="0" smtClean="0"/>
              <a:t>Film</a:t>
            </a:r>
          </a:p>
          <a:p>
            <a:pPr lvl="1"/>
            <a:r>
              <a:rPr lang="en-US" dirty="0" smtClean="0"/>
              <a:t>Mountain</a:t>
            </a:r>
          </a:p>
          <a:p>
            <a:pPr lvl="1"/>
            <a:r>
              <a:rPr lang="en-US" dirty="0" smtClean="0"/>
              <a:t>Museum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Scientist</a:t>
            </a:r>
          </a:p>
          <a:p>
            <a:pPr lvl="1"/>
            <a:r>
              <a:rPr lang="en-US" dirty="0" smtClean="0"/>
              <a:t>University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C838-C1F6-4637-8D3E-801151CF3AEF}" type="slidenum">
              <a:rPr lang="el-GR" smtClean="0"/>
              <a:pPr/>
              <a:t>61</a:t>
            </a:fld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6491492" y="590686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[</a:t>
            </a:r>
            <a:r>
              <a:rPr lang="en-IE" b="1" dirty="0" err="1" smtClean="0"/>
              <a:t>Symeonidou</a:t>
            </a:r>
            <a:r>
              <a:rPr lang="en-IE" b="1" dirty="0" smtClean="0"/>
              <a:t> et al.17]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1548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Linking - VICKEY vs. </a:t>
            </a:r>
            <a:r>
              <a:rPr lang="en-US" dirty="0" err="1" smtClean="0"/>
              <a:t>SAKey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355216"/>
              </p:ext>
            </p:extLst>
          </p:nvPr>
        </p:nvGraphicFramePr>
        <p:xfrm>
          <a:off x="859999" y="1862912"/>
          <a:ext cx="6572250" cy="38709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618"/>
                <a:gridCol w="1613282"/>
                <a:gridCol w="1314450"/>
                <a:gridCol w="1314450"/>
                <a:gridCol w="1314450"/>
              </a:tblGrid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Recall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Precision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</a:rPr>
                        <a:t>F-Measure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763" marR="4763" marT="4763" marB="0" anchor="b"/>
                </a:tc>
              </a:tr>
              <a:tr h="27813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Actor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763" marR="4763" marT="4763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Keys[1]</a:t>
                      </a:r>
                      <a:r>
                        <a:rPr lang="en-US" sz="1100" u="none" strike="noStrike" baseline="30000" dirty="0" smtClean="0">
                          <a:effectLst/>
                        </a:rPr>
                        <a:t>*</a:t>
                      </a:r>
                      <a:endParaRPr lang="en-US" sz="11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0.27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0.99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 smtClean="0">
                          <a:effectLst/>
                        </a:rPr>
                        <a:t>0.43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763" marR="4763" marT="4763" marB="0" anchor="b"/>
                </a:tc>
              </a:tr>
              <a:tr h="278130">
                <a:tc vMerge="1">
                  <a:txBody>
                    <a:bodyPr/>
                    <a:lstStyle/>
                    <a:p>
                      <a:pPr algn="l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Conditional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k</a:t>
                      </a:r>
                      <a:r>
                        <a:rPr lang="en-US" sz="1100" u="none" strike="noStrike" dirty="0" smtClean="0">
                          <a:effectLst/>
                        </a:rPr>
                        <a:t>eys</a:t>
                      </a:r>
                      <a:r>
                        <a:rPr lang="en-US" sz="1100" u="none" strike="noStrike" baseline="30000" dirty="0" smtClean="0">
                          <a:effectLst/>
                        </a:rPr>
                        <a:t>**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0.57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0.99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0.73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763" marR="4763" marT="4763" marB="0" anchor="b"/>
                </a:tc>
              </a:tr>
              <a:tr h="278130">
                <a:tc vMerge="1">
                  <a:txBody>
                    <a:bodyPr/>
                    <a:lstStyle/>
                    <a:p>
                      <a:pPr algn="l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solidFill>
                            <a:srgbClr val="AA0001"/>
                          </a:solidFill>
                          <a:effectLst/>
                        </a:rPr>
                        <a:t>Keys[1]+Conditional</a:t>
                      </a:r>
                      <a:r>
                        <a:rPr lang="en-US" sz="1100" b="1" u="none" strike="noStrike" baseline="0" dirty="0" smtClean="0">
                          <a:solidFill>
                            <a:srgbClr val="AA0001"/>
                          </a:solidFill>
                          <a:effectLst/>
                        </a:rPr>
                        <a:t> k</a:t>
                      </a:r>
                      <a:r>
                        <a:rPr lang="en-US" sz="1100" b="1" u="none" strike="noStrike" dirty="0" smtClean="0">
                          <a:solidFill>
                            <a:srgbClr val="AA0001"/>
                          </a:solidFill>
                          <a:effectLst/>
                        </a:rPr>
                        <a:t>eys</a:t>
                      </a:r>
                      <a:endParaRPr lang="en-US" sz="1100" b="1" i="0" u="none" strike="noStrike" dirty="0">
                        <a:solidFill>
                          <a:srgbClr val="AA0001"/>
                        </a:solidFill>
                        <a:effectLst/>
                        <a:latin typeface="Calibri" charset="0"/>
                      </a:endParaRPr>
                    </a:p>
                  </a:txBody>
                  <a:tcPr marL="4763" marR="4763" marT="4763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0.6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763" marR="4763" marT="4763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0.99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763" marR="4763" marT="4763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 smtClean="0">
                          <a:effectLst/>
                        </a:rPr>
                        <a:t>0.75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763" marR="4763" marT="4763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Album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763" marR="4763" marT="4763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Keys[1]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763" marR="4763" marT="4763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763" marR="4763" marT="4763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763" marR="4763" marT="4763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 smtClean="0">
                          <a:effectLst/>
                        </a:rPr>
                        <a:t>0.00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763" marR="4763" marT="4763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78130">
                <a:tc vMerge="1">
                  <a:txBody>
                    <a:bodyPr/>
                    <a:lstStyle/>
                    <a:p>
                      <a:pPr algn="ctr" fontAlgn="b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Conditional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k</a:t>
                      </a:r>
                      <a:r>
                        <a:rPr lang="en-US" sz="1100" u="none" strike="noStrike" dirty="0" smtClean="0">
                          <a:effectLst/>
                        </a:rPr>
                        <a:t>eys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0.15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0.99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400" u="none" strike="noStrike" dirty="0">
                          <a:effectLst/>
                        </a:rPr>
                        <a:t>0.26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763" marR="4763" marT="4763" marB="0" anchor="b"/>
                </a:tc>
              </a:tr>
              <a:tr h="278130">
                <a:tc vMerge="1">
                  <a:txBody>
                    <a:bodyPr/>
                    <a:lstStyle/>
                    <a:p>
                      <a:pPr algn="ctr" fontAlgn="b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solidFill>
                            <a:srgbClr val="AA0001"/>
                          </a:solidFill>
                          <a:effectLst/>
                        </a:rPr>
                        <a:t>Keys[1]+Conditional</a:t>
                      </a:r>
                      <a:r>
                        <a:rPr lang="en-US" sz="1100" b="1" u="none" strike="noStrike" baseline="0" dirty="0" smtClean="0">
                          <a:solidFill>
                            <a:srgbClr val="AA0001"/>
                          </a:solidFill>
                          <a:effectLst/>
                        </a:rPr>
                        <a:t> k</a:t>
                      </a:r>
                      <a:r>
                        <a:rPr lang="en-US" sz="1100" b="1" u="none" strike="noStrike" dirty="0" smtClean="0">
                          <a:solidFill>
                            <a:srgbClr val="AA0001"/>
                          </a:solidFill>
                          <a:effectLst/>
                        </a:rPr>
                        <a:t>eys</a:t>
                      </a:r>
                      <a:endParaRPr lang="en-US" sz="1100" b="1" i="0" u="none" strike="noStrike" dirty="0">
                        <a:solidFill>
                          <a:srgbClr val="AA0001"/>
                        </a:solidFill>
                        <a:effectLst/>
                        <a:latin typeface="Calibri" charset="0"/>
                      </a:endParaRPr>
                    </a:p>
                  </a:txBody>
                  <a:tcPr marL="4763" marR="4763" marT="4763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0.15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763" marR="4763" marT="4763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0.99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763" marR="4763" marT="4763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u="none" strike="noStrike" dirty="0" smtClean="0">
                          <a:effectLst/>
                        </a:rPr>
                        <a:t>0.26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763" marR="4763" marT="4763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Film</a:t>
                      </a:r>
                    </a:p>
                  </a:txBody>
                  <a:tcPr marL="4763" marR="4763" marT="4763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Keys[1]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763" marR="4763" marT="4763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0.04</a:t>
                      </a:r>
                    </a:p>
                  </a:txBody>
                  <a:tcPr marL="4763" marR="4763" marT="4763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0.99</a:t>
                      </a:r>
                    </a:p>
                  </a:txBody>
                  <a:tcPr marL="4763" marR="4763" marT="4763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0.08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763" marR="4763" marT="4763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78130"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Conditional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k</a:t>
                      </a:r>
                      <a:r>
                        <a:rPr lang="en-US" sz="1100" u="none" strike="noStrike" dirty="0" smtClean="0">
                          <a:effectLst/>
                        </a:rPr>
                        <a:t>eys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0.38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0.96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0.54</a:t>
                      </a:r>
                    </a:p>
                  </a:txBody>
                  <a:tcPr marL="4763" marR="4763" marT="4763" marB="0" anchor="b"/>
                </a:tc>
              </a:tr>
              <a:tr h="278130"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solidFill>
                            <a:srgbClr val="AA0001"/>
                          </a:solidFill>
                          <a:effectLst/>
                        </a:rPr>
                        <a:t>Keys[1]+Conditional</a:t>
                      </a:r>
                      <a:r>
                        <a:rPr lang="en-US" sz="1100" b="1" u="none" strike="noStrike" baseline="0" dirty="0" smtClean="0">
                          <a:solidFill>
                            <a:srgbClr val="AA0001"/>
                          </a:solidFill>
                          <a:effectLst/>
                        </a:rPr>
                        <a:t> k</a:t>
                      </a:r>
                      <a:r>
                        <a:rPr lang="en-US" sz="1100" b="1" u="none" strike="noStrike" dirty="0" smtClean="0">
                          <a:solidFill>
                            <a:srgbClr val="AA0001"/>
                          </a:solidFill>
                          <a:effectLst/>
                        </a:rPr>
                        <a:t>eys</a:t>
                      </a:r>
                      <a:endParaRPr lang="en-US" sz="1100" b="1" i="0" u="none" strike="noStrike" dirty="0">
                        <a:solidFill>
                          <a:srgbClr val="AA0001"/>
                        </a:solidFill>
                        <a:effectLst/>
                        <a:latin typeface="Calibri" charset="0"/>
                      </a:endParaRPr>
                    </a:p>
                  </a:txBody>
                  <a:tcPr marL="4763" marR="4763" marT="4763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0.39</a:t>
                      </a:r>
                    </a:p>
                  </a:txBody>
                  <a:tcPr marL="4763" marR="4763" marT="4763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0.98</a:t>
                      </a:r>
                    </a:p>
                  </a:txBody>
                  <a:tcPr marL="4763" marR="4763" marT="4763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0.55</a:t>
                      </a:r>
                    </a:p>
                  </a:txBody>
                  <a:tcPr marL="4763" marR="4763" marT="4763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Museum</a:t>
                      </a:r>
                      <a:endParaRPr lang="en-US" sz="1100" b="1" dirty="0"/>
                    </a:p>
                  </a:txBody>
                  <a:tcPr marL="68580" marR="68580" marT="34290" marB="3429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Keys[1]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763" marR="4763" marT="4763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0.12</a:t>
                      </a:r>
                      <a:endParaRPr lang="en-US" sz="1400" dirty="0"/>
                    </a:p>
                  </a:txBody>
                  <a:tcPr marL="68580" marR="68580" marT="34290" marB="3429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</a:p>
                  </a:txBody>
                  <a:tcPr marL="68580" marR="68580" marT="34290" marB="3429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0.21</a:t>
                      </a:r>
                      <a:endParaRPr lang="en-US" sz="1400" b="1" dirty="0"/>
                    </a:p>
                  </a:txBody>
                  <a:tcPr marL="68580" marR="68580" marT="34290" marB="3429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78130">
                <a:tc vMerge="1"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Conditional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k</a:t>
                      </a:r>
                      <a:r>
                        <a:rPr lang="en-US" sz="1100" u="none" strike="noStrike" dirty="0" smtClean="0">
                          <a:effectLst/>
                        </a:rPr>
                        <a:t>eys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0.25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 vMerge="1"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solidFill>
                            <a:srgbClr val="AA0001"/>
                          </a:solidFill>
                          <a:effectLst/>
                        </a:rPr>
                        <a:t>Keys[1]+Conditional</a:t>
                      </a:r>
                      <a:r>
                        <a:rPr lang="en-US" sz="1100" b="1" u="none" strike="noStrike" baseline="0" dirty="0" smtClean="0">
                          <a:solidFill>
                            <a:srgbClr val="AA0001"/>
                          </a:solidFill>
                          <a:effectLst/>
                        </a:rPr>
                        <a:t> k</a:t>
                      </a:r>
                      <a:r>
                        <a:rPr lang="en-US" sz="1100" b="1" u="none" strike="noStrike" dirty="0" smtClean="0">
                          <a:solidFill>
                            <a:srgbClr val="AA0001"/>
                          </a:solidFill>
                          <a:effectLst/>
                        </a:rPr>
                        <a:t>eys</a:t>
                      </a:r>
                      <a:endParaRPr lang="en-US" sz="1100" b="1" i="0" u="none" strike="noStrike" dirty="0">
                        <a:solidFill>
                          <a:srgbClr val="AA0001"/>
                        </a:solidFill>
                        <a:effectLst/>
                        <a:latin typeface="Calibri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0.47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0" name="Curved Left Arrow 9"/>
          <p:cNvSpPr/>
          <p:nvPr/>
        </p:nvSpPr>
        <p:spPr>
          <a:xfrm>
            <a:off x="7440512" y="2253638"/>
            <a:ext cx="276799" cy="652749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1" name="Curved Left Arrow 10"/>
          <p:cNvSpPr/>
          <p:nvPr/>
        </p:nvSpPr>
        <p:spPr>
          <a:xfrm>
            <a:off x="7440512" y="3153001"/>
            <a:ext cx="276799" cy="652749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2" name="Curved Left Arrow 11"/>
          <p:cNvSpPr/>
          <p:nvPr/>
        </p:nvSpPr>
        <p:spPr>
          <a:xfrm>
            <a:off x="7440512" y="4008732"/>
            <a:ext cx="276799" cy="652749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24195" y="3317658"/>
            <a:ext cx="567784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5" b="1" dirty="0"/>
              <a:t>x   869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24195" y="2410017"/>
            <a:ext cx="606256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5" b="1" dirty="0"/>
              <a:t>x   1.75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24195" y="4170374"/>
            <a:ext cx="564578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5" b="1" dirty="0"/>
              <a:t>x    7.1</a:t>
            </a:r>
          </a:p>
        </p:txBody>
      </p:sp>
      <p:sp>
        <p:nvSpPr>
          <p:cNvPr id="16" name="Curved Left Arrow 15"/>
          <p:cNvSpPr/>
          <p:nvPr/>
        </p:nvSpPr>
        <p:spPr>
          <a:xfrm>
            <a:off x="7439133" y="4958226"/>
            <a:ext cx="276799" cy="652749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22817" y="5146888"/>
            <a:ext cx="638316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5" b="1" dirty="0"/>
              <a:t>x    2.19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9998" y="5767858"/>
            <a:ext cx="18287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*Keys[1] from </a:t>
            </a:r>
            <a:r>
              <a:rPr lang="en-US" sz="135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SAKey</a:t>
            </a:r>
            <a:endParaRPr lang="en-US" sz="135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0043" y="5767857"/>
            <a:ext cx="26522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**Conditional keys </a:t>
            </a:r>
            <a:r>
              <a:rPr lang="en-US" sz="1350" i="1">
                <a:solidFill>
                  <a:schemeClr val="tx1">
                    <a:lumMod val="65000"/>
                    <a:lumOff val="35000"/>
                  </a:schemeClr>
                </a:solidFill>
              </a:rPr>
              <a:t>from VICKEY</a:t>
            </a:r>
            <a:endParaRPr lang="en-US" sz="135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C838-C1F6-4637-8D3E-801151CF3AEF}" type="slidenum">
              <a:rPr lang="el-GR" smtClean="0"/>
              <a:pPr/>
              <a:t>62</a:t>
            </a:fld>
            <a:endParaRPr lang="el-GR" dirty="0"/>
          </a:p>
        </p:txBody>
      </p:sp>
      <p:sp>
        <p:nvSpPr>
          <p:cNvPr id="20" name="TextBox 19"/>
          <p:cNvSpPr txBox="1"/>
          <p:nvPr/>
        </p:nvSpPr>
        <p:spPr>
          <a:xfrm>
            <a:off x="6491492" y="590686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[</a:t>
            </a:r>
            <a:r>
              <a:rPr lang="en-IE" b="1" dirty="0" err="1" smtClean="0"/>
              <a:t>Symeonidou</a:t>
            </a:r>
            <a:r>
              <a:rPr lang="en-IE" b="1" dirty="0" smtClean="0"/>
              <a:t> et al.17]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1701522" y="6385088"/>
            <a:ext cx="58945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/>
              <a:t>Tool </a:t>
            </a:r>
            <a:r>
              <a:rPr lang="en-US" sz="2000" i="1" dirty="0"/>
              <a:t>available </a:t>
            </a:r>
            <a:r>
              <a:rPr lang="en-US" sz="2000" i="1" dirty="0" smtClean="0">
                <a:hlinkClick r:id="rId2"/>
              </a:rPr>
              <a:t>https://github.com/lgalarra/vickey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77597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</a:t>
            </a:r>
            <a:r>
              <a:rPr lang="en-US" dirty="0" smtClean="0"/>
              <a:t>Discovery Approaches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SF-Keys</a:t>
            </a:r>
          </a:p>
          <a:p>
            <a:pPr lvl="1"/>
            <a:r>
              <a:rPr lang="en-US" dirty="0">
                <a:solidFill>
                  <a:srgbClr val="31859C"/>
                </a:solidFill>
              </a:rPr>
              <a:t>Keys and Pseudo-Keys Detection for Web Datasets Cleaning and </a:t>
            </a:r>
            <a:r>
              <a:rPr lang="en-US" dirty="0" smtClean="0">
                <a:solidFill>
                  <a:srgbClr val="31859C"/>
                </a:solidFill>
              </a:rPr>
              <a:t>Interlinking</a:t>
            </a:r>
          </a:p>
          <a:p>
            <a:pPr lvl="1"/>
            <a:endParaRPr lang="en-US" dirty="0" smtClean="0">
              <a:solidFill>
                <a:srgbClr val="31859C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F-Keys</a:t>
            </a:r>
          </a:p>
          <a:p>
            <a:pPr lvl="1"/>
            <a:r>
              <a:rPr lang="en-US" dirty="0" smtClean="0">
                <a:solidFill>
                  <a:srgbClr val="31859C"/>
                </a:solidFill>
              </a:rPr>
              <a:t>ROCKER: A Refinement Operator for Key Discovery</a:t>
            </a:r>
          </a:p>
          <a:p>
            <a:pPr marL="274320" lvl="1" indent="0">
              <a:buNone/>
            </a:pPr>
            <a:endParaRPr lang="en-US" i="1" dirty="0"/>
          </a:p>
          <a:p>
            <a:r>
              <a:rPr lang="en-US" dirty="0" smtClean="0"/>
              <a:t>S-Keys</a:t>
            </a:r>
            <a:endParaRPr lang="en-US" b="1" dirty="0" smtClean="0"/>
          </a:p>
          <a:p>
            <a:pPr lvl="1"/>
            <a:r>
              <a:rPr lang="en-US" dirty="0">
                <a:solidFill>
                  <a:srgbClr val="31859C"/>
                </a:solidFill>
              </a:rPr>
              <a:t>An automatic key discovery approach for data linking</a:t>
            </a:r>
          </a:p>
          <a:p>
            <a:pPr lvl="1"/>
            <a:r>
              <a:rPr lang="en-US" dirty="0" err="1" smtClean="0">
                <a:solidFill>
                  <a:srgbClr val="31859C"/>
                </a:solidFill>
              </a:rPr>
              <a:t>SAKey</a:t>
            </a:r>
            <a:r>
              <a:rPr lang="en-US" dirty="0">
                <a:solidFill>
                  <a:srgbClr val="31859C"/>
                </a:solidFill>
              </a:rPr>
              <a:t>: Scalable almost key discovery in RDF </a:t>
            </a:r>
            <a:r>
              <a:rPr lang="en-US" dirty="0" smtClean="0">
                <a:solidFill>
                  <a:srgbClr val="31859C"/>
                </a:solidFill>
              </a:rPr>
              <a:t>data</a:t>
            </a:r>
          </a:p>
          <a:p>
            <a:pPr lvl="1"/>
            <a:r>
              <a:rPr lang="en-US" dirty="0">
                <a:solidFill>
                  <a:srgbClr val="31859C"/>
                </a:solidFill>
              </a:rPr>
              <a:t>VICKEY: Conditional key </a:t>
            </a:r>
            <a:r>
              <a:rPr lang="en-US" dirty="0" smtClean="0">
                <a:solidFill>
                  <a:srgbClr val="31859C"/>
                </a:solidFill>
              </a:rPr>
              <a:t>discovery</a:t>
            </a:r>
          </a:p>
          <a:p>
            <a:pPr lvl="1"/>
            <a:r>
              <a:rPr lang="fi-FI" b="1" dirty="0" err="1">
                <a:solidFill>
                  <a:srgbClr val="31859C"/>
                </a:solidFill>
              </a:rPr>
              <a:t>Linkkey</a:t>
            </a:r>
            <a:r>
              <a:rPr lang="en-US" b="1" dirty="0">
                <a:solidFill>
                  <a:srgbClr val="31859C"/>
                </a:solidFill>
              </a:rPr>
              <a:t>: Data interlinking through robust </a:t>
            </a:r>
            <a:r>
              <a:rPr lang="fi-FI" b="1" dirty="0" err="1">
                <a:solidFill>
                  <a:srgbClr val="31859C"/>
                </a:solidFill>
              </a:rPr>
              <a:t>Linkkey</a:t>
            </a:r>
            <a:r>
              <a:rPr lang="en-US" b="1" dirty="0">
                <a:solidFill>
                  <a:srgbClr val="31859C"/>
                </a:solidFill>
              </a:rPr>
              <a:t> extraction</a:t>
            </a:r>
          </a:p>
          <a:p>
            <a:pPr lvl="1"/>
            <a:endParaRPr lang="fi-FI" b="1" dirty="0" smtClean="0">
              <a:solidFill>
                <a:srgbClr val="31859C"/>
              </a:solidFill>
            </a:endParaRPr>
          </a:p>
          <a:p>
            <a:pPr lvl="1"/>
            <a:endParaRPr lang="en-US" dirty="0" smtClean="0">
              <a:solidFill>
                <a:srgbClr val="31859C"/>
              </a:solidFill>
            </a:endParaRP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C838-C1F6-4637-8D3E-801151CF3AEF}" type="slidenum">
              <a:rPr lang="el-GR" smtClean="0"/>
              <a:pPr/>
              <a:t>63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53552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</a:t>
            </a:r>
            <a:r>
              <a:rPr lang="en-US" dirty="0"/>
              <a:t>interlinking through robust </a:t>
            </a:r>
            <a:r>
              <a:rPr lang="en-US" dirty="0" err="1"/>
              <a:t>Linkkey</a:t>
            </a:r>
            <a:r>
              <a:rPr lang="en-US" dirty="0"/>
              <a:t> </a:t>
            </a:r>
            <a:r>
              <a:rPr lang="en-US" dirty="0" smtClean="0"/>
              <a:t>extraction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pair of classes in two datasets conforming to two different </a:t>
            </a:r>
            <a:r>
              <a:rPr lang="en-US" dirty="0" smtClean="0"/>
              <a:t>ontologies:</a:t>
            </a:r>
          </a:p>
          <a:p>
            <a:pPr lvl="1"/>
            <a:r>
              <a:rPr lang="en-US" dirty="0" smtClean="0"/>
              <a:t>Discover </a:t>
            </a:r>
            <a:r>
              <a:rPr lang="en-US" b="1" i="1" dirty="0" err="1"/>
              <a:t>Linkkeys</a:t>
            </a:r>
            <a:r>
              <a:rPr lang="en-US" dirty="0"/>
              <a:t> – maximal sets of property pairs that can link instances of two different 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8840-4B08-6347-9483-EB92BA080F87}" type="slidenum">
              <a:rPr lang="fr-FR" smtClean="0"/>
              <a:pPr/>
              <a:t>64</a:t>
            </a:fld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1547664" y="2636912"/>
            <a:ext cx="1635907" cy="79208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Ontology1</a:t>
            </a:r>
            <a:endParaRPr lang="en-US" sz="1400" dirty="0"/>
          </a:p>
        </p:txBody>
      </p:sp>
      <p:sp>
        <p:nvSpPr>
          <p:cNvPr id="6" name="Ellipse 5"/>
          <p:cNvSpPr/>
          <p:nvPr/>
        </p:nvSpPr>
        <p:spPr>
          <a:xfrm>
            <a:off x="5408130" y="2636912"/>
            <a:ext cx="1872208" cy="79208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Ontology2</a:t>
            </a:r>
            <a:endParaRPr lang="en-US" sz="1600" dirty="0"/>
          </a:p>
        </p:txBody>
      </p:sp>
      <p:sp>
        <p:nvSpPr>
          <p:cNvPr id="7" name="Cylindre 6"/>
          <p:cNvSpPr/>
          <p:nvPr/>
        </p:nvSpPr>
        <p:spPr>
          <a:xfrm>
            <a:off x="1691680" y="3861048"/>
            <a:ext cx="1384229" cy="1440160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of </a:t>
            </a:r>
            <a:r>
              <a:rPr lang="en-US" sz="1400" dirty="0" err="1" smtClean="0"/>
              <a:t>classA</a:t>
            </a:r>
            <a:endParaRPr lang="en-US" sz="1400" dirty="0"/>
          </a:p>
        </p:txBody>
      </p:sp>
      <p:sp>
        <p:nvSpPr>
          <p:cNvPr id="8" name="Cylindre 7"/>
          <p:cNvSpPr/>
          <p:nvPr/>
        </p:nvSpPr>
        <p:spPr>
          <a:xfrm>
            <a:off x="5652120" y="3861048"/>
            <a:ext cx="1384229" cy="1440160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of </a:t>
            </a:r>
            <a:r>
              <a:rPr lang="en-US" sz="1400" dirty="0" err="1" smtClean="0"/>
              <a:t>classB</a:t>
            </a:r>
            <a:endParaRPr lang="en-US" sz="1400" dirty="0"/>
          </a:p>
        </p:txBody>
      </p:sp>
      <p:cxnSp>
        <p:nvCxnSpPr>
          <p:cNvPr id="9" name="Connecteur droit 8"/>
          <p:cNvCxnSpPr>
            <a:stCxn id="5" idx="4"/>
            <a:endCxn id="7" idx="1"/>
          </p:cNvCxnSpPr>
          <p:nvPr/>
        </p:nvCxnSpPr>
        <p:spPr>
          <a:xfrm>
            <a:off x="2365618" y="3429000"/>
            <a:ext cx="18177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>
            <a:stCxn id="6" idx="4"/>
            <a:endCxn id="8" idx="1"/>
          </p:cNvCxnSpPr>
          <p:nvPr/>
        </p:nvCxnSpPr>
        <p:spPr>
          <a:xfrm>
            <a:off x="6344234" y="3429000"/>
            <a:ext cx="1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707904" y="4149080"/>
            <a:ext cx="1258390" cy="864096"/>
          </a:xfrm>
          <a:prstGeom prst="rect">
            <a:avLst/>
          </a:prstGeom>
          <a:solidFill>
            <a:schemeClr val="bg1"/>
          </a:solidFill>
          <a:ln>
            <a:solidFill>
              <a:srgbClr val="21596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Linkkey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Discovery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Connecteur droit 11"/>
          <p:cNvCxnSpPr>
            <a:stCxn id="7" idx="4"/>
            <a:endCxn id="11" idx="1"/>
          </p:cNvCxnSpPr>
          <p:nvPr/>
        </p:nvCxnSpPr>
        <p:spPr>
          <a:xfrm>
            <a:off x="3075909" y="4581128"/>
            <a:ext cx="63199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11" idx="3"/>
            <a:endCxn id="8" idx="2"/>
          </p:cNvCxnSpPr>
          <p:nvPr/>
        </p:nvCxnSpPr>
        <p:spPr>
          <a:xfrm>
            <a:off x="4966294" y="4581128"/>
            <a:ext cx="68582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9"/>
          <p:cNvSpPr txBox="1"/>
          <p:nvPr/>
        </p:nvSpPr>
        <p:spPr>
          <a:xfrm>
            <a:off x="6491492" y="590686"/>
            <a:ext cx="2019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[Atencia et al.14]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56605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</a:t>
            </a:r>
            <a:r>
              <a:rPr lang="en-US" dirty="0"/>
              <a:t>interlinking through robust </a:t>
            </a:r>
            <a:r>
              <a:rPr lang="en-US" dirty="0" err="1"/>
              <a:t>Linkkey</a:t>
            </a:r>
            <a:r>
              <a:rPr lang="en-US" dirty="0"/>
              <a:t> </a:t>
            </a:r>
            <a:r>
              <a:rPr lang="en-US" dirty="0" smtClean="0"/>
              <a:t>extraction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pair of classes in two datasets conforming to two different </a:t>
            </a:r>
            <a:r>
              <a:rPr lang="en-US" dirty="0" smtClean="0"/>
              <a:t>ontologies:</a:t>
            </a:r>
          </a:p>
          <a:p>
            <a:pPr lvl="1"/>
            <a:r>
              <a:rPr lang="en-US" dirty="0" smtClean="0"/>
              <a:t>Discover </a:t>
            </a:r>
            <a:r>
              <a:rPr lang="en-US" b="1" i="1" dirty="0" err="1"/>
              <a:t>Linkkeys</a:t>
            </a:r>
            <a:r>
              <a:rPr lang="en-US" dirty="0"/>
              <a:t> – maximal sets of property pairs that can link instances of two different 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8840-4B08-6347-9483-EB92BA080F87}" type="slidenum">
              <a:rPr lang="fr-FR" smtClean="0"/>
              <a:pPr/>
              <a:t>65</a:t>
            </a:fld>
            <a:endParaRPr lang="fr-FR" dirty="0"/>
          </a:p>
        </p:txBody>
      </p:sp>
      <p:sp>
        <p:nvSpPr>
          <p:cNvPr id="14" name="TextBox 19"/>
          <p:cNvSpPr txBox="1"/>
          <p:nvPr/>
        </p:nvSpPr>
        <p:spPr>
          <a:xfrm>
            <a:off x="6491492" y="590686"/>
            <a:ext cx="2019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[Atencia et al.14]</a:t>
            </a:r>
            <a:endParaRPr lang="en-US" b="1" dirty="0"/>
          </a:p>
        </p:txBody>
      </p:sp>
      <p:sp>
        <p:nvSpPr>
          <p:cNvPr id="15" name="Ellipse 14"/>
          <p:cNvSpPr/>
          <p:nvPr/>
        </p:nvSpPr>
        <p:spPr>
          <a:xfrm>
            <a:off x="1403648" y="4173309"/>
            <a:ext cx="1224136" cy="360040"/>
          </a:xfrm>
          <a:prstGeom prst="ellipse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Person1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475656" y="2733149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rgbClr val="21596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Literal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Connecteur droit avec flèche 16"/>
          <p:cNvCxnSpPr>
            <a:stCxn id="15" idx="0"/>
            <a:endCxn id="23" idx="2"/>
          </p:cNvCxnSpPr>
          <p:nvPr/>
        </p:nvCxnSpPr>
        <p:spPr>
          <a:xfrm flipH="1" flipV="1">
            <a:off x="756084" y="3021181"/>
            <a:ext cx="1259632" cy="1152128"/>
          </a:xfrm>
          <a:prstGeom prst="straightConnector1">
            <a:avLst/>
          </a:prstGeom>
          <a:ln>
            <a:solidFill>
              <a:srgbClr val="31859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5" idx="0"/>
            <a:endCxn id="16" idx="2"/>
          </p:cNvCxnSpPr>
          <p:nvPr/>
        </p:nvCxnSpPr>
        <p:spPr>
          <a:xfrm flipV="1">
            <a:off x="2015716" y="3021181"/>
            <a:ext cx="0" cy="1152128"/>
          </a:xfrm>
          <a:prstGeom prst="straightConnector1">
            <a:avLst/>
          </a:prstGeom>
          <a:ln>
            <a:solidFill>
              <a:srgbClr val="31859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15" idx="0"/>
            <a:endCxn id="24" idx="2"/>
          </p:cNvCxnSpPr>
          <p:nvPr/>
        </p:nvCxnSpPr>
        <p:spPr>
          <a:xfrm flipV="1">
            <a:off x="2015716" y="3021181"/>
            <a:ext cx="1296144" cy="1152128"/>
          </a:xfrm>
          <a:prstGeom prst="straightConnector1">
            <a:avLst/>
          </a:prstGeom>
          <a:ln>
            <a:solidFill>
              <a:srgbClr val="31859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 rot="2524395">
            <a:off x="817156" y="3473723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solidFill>
                  <a:schemeClr val="accent5">
                    <a:lumMod val="50000"/>
                  </a:schemeClr>
                </a:solidFill>
              </a:rPr>
              <a:t>FirstName</a:t>
            </a:r>
            <a:endParaRPr lang="en-US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 rot="19077916">
            <a:off x="2349738" y="3493308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215968"/>
                </a:solidFill>
              </a:rPr>
              <a:t>Nationality</a:t>
            </a:r>
            <a:endParaRPr lang="en-US" sz="1200" b="1" dirty="0">
              <a:solidFill>
                <a:srgbClr val="215968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 rot="16200000">
            <a:off x="1682677" y="3377487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solidFill>
                  <a:srgbClr val="215968"/>
                </a:solidFill>
              </a:rPr>
              <a:t>LastName</a:t>
            </a:r>
            <a:endParaRPr lang="en-US" sz="1200" b="1" dirty="0">
              <a:solidFill>
                <a:srgbClr val="215968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16024" y="2733149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rgbClr val="21596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Literal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71800" y="2733149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rgbClr val="21596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Literal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5759624" y="4173309"/>
            <a:ext cx="1332656" cy="3600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Person2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5903640" y="2733149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rgbClr val="98480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Literal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7" name="Connecteur droit avec flèche 26"/>
          <p:cNvCxnSpPr>
            <a:stCxn id="25" idx="0"/>
            <a:endCxn id="33" idx="2"/>
          </p:cNvCxnSpPr>
          <p:nvPr/>
        </p:nvCxnSpPr>
        <p:spPr>
          <a:xfrm flipH="1" flipV="1">
            <a:off x="5184068" y="3021181"/>
            <a:ext cx="1241884" cy="115212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25" idx="0"/>
            <a:endCxn id="26" idx="2"/>
          </p:cNvCxnSpPr>
          <p:nvPr/>
        </p:nvCxnSpPr>
        <p:spPr>
          <a:xfrm flipV="1">
            <a:off x="6425952" y="3021181"/>
            <a:ext cx="17748" cy="115212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5" idx="0"/>
            <a:endCxn id="34" idx="2"/>
          </p:cNvCxnSpPr>
          <p:nvPr/>
        </p:nvCxnSpPr>
        <p:spPr>
          <a:xfrm flipV="1">
            <a:off x="6425952" y="3021181"/>
            <a:ext cx="1313892" cy="115212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 rot="2465862">
            <a:off x="5517650" y="3473723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</a:rPr>
              <a:t>FN</a:t>
            </a:r>
            <a:endParaRPr lang="en-US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 rot="19077916">
            <a:off x="7068668" y="3493308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84807"/>
                </a:solidFill>
              </a:rPr>
              <a:t>NL</a:t>
            </a:r>
            <a:endParaRPr lang="en-US" sz="1200" b="1" dirty="0">
              <a:solidFill>
                <a:srgbClr val="984807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 rot="16200000">
            <a:off x="6374355" y="337748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84807"/>
                </a:solidFill>
              </a:rPr>
              <a:t>LN</a:t>
            </a:r>
            <a:endParaRPr lang="en-US" sz="1200" b="1" dirty="0">
              <a:solidFill>
                <a:srgbClr val="984807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44008" y="2733149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rgbClr val="98480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Literal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199784" y="2733149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rgbClr val="98480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Literal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8924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</a:t>
            </a:r>
            <a:r>
              <a:rPr lang="en-US" dirty="0"/>
              <a:t>interlinking through robust </a:t>
            </a:r>
            <a:r>
              <a:rPr lang="en-US" dirty="0" err="1"/>
              <a:t>Linkkey</a:t>
            </a:r>
            <a:r>
              <a:rPr lang="en-US" dirty="0"/>
              <a:t> </a:t>
            </a:r>
            <a:r>
              <a:rPr lang="en-US" dirty="0" smtClean="0"/>
              <a:t>extraction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pair of classes in two datasets conforming to two different </a:t>
            </a:r>
            <a:r>
              <a:rPr lang="en-US" dirty="0" smtClean="0"/>
              <a:t>ontologies:</a:t>
            </a:r>
          </a:p>
          <a:p>
            <a:pPr lvl="1"/>
            <a:r>
              <a:rPr lang="en-US" dirty="0" smtClean="0"/>
              <a:t>Discover </a:t>
            </a:r>
            <a:r>
              <a:rPr lang="en-US" b="1" i="1" dirty="0" err="1"/>
              <a:t>Linkkeys</a:t>
            </a:r>
            <a:r>
              <a:rPr lang="en-US" dirty="0"/>
              <a:t> – maximal sets of property pairs that can link instances of two different 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8840-4B08-6347-9483-EB92BA080F87}" type="slidenum">
              <a:rPr lang="fr-FR" smtClean="0"/>
              <a:pPr/>
              <a:t>66</a:t>
            </a:fld>
            <a:endParaRPr lang="fr-FR" dirty="0"/>
          </a:p>
        </p:txBody>
      </p:sp>
      <p:sp>
        <p:nvSpPr>
          <p:cNvPr id="14" name="TextBox 19"/>
          <p:cNvSpPr txBox="1"/>
          <p:nvPr/>
        </p:nvSpPr>
        <p:spPr>
          <a:xfrm>
            <a:off x="6491492" y="590686"/>
            <a:ext cx="2019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[Atencia et al.14]</a:t>
            </a:r>
            <a:endParaRPr lang="en-US" b="1" dirty="0"/>
          </a:p>
        </p:txBody>
      </p:sp>
      <p:sp>
        <p:nvSpPr>
          <p:cNvPr id="15" name="Ellipse 14"/>
          <p:cNvSpPr/>
          <p:nvPr/>
        </p:nvSpPr>
        <p:spPr>
          <a:xfrm>
            <a:off x="1403648" y="4173309"/>
            <a:ext cx="1224136" cy="360040"/>
          </a:xfrm>
          <a:prstGeom prst="ellipse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Person1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475656" y="2733149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rgbClr val="21596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Literal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Connecteur droit avec flèche 16"/>
          <p:cNvCxnSpPr>
            <a:stCxn id="15" idx="0"/>
            <a:endCxn id="23" idx="2"/>
          </p:cNvCxnSpPr>
          <p:nvPr/>
        </p:nvCxnSpPr>
        <p:spPr>
          <a:xfrm flipH="1" flipV="1">
            <a:off x="756084" y="3021181"/>
            <a:ext cx="1259632" cy="1152128"/>
          </a:xfrm>
          <a:prstGeom prst="straightConnector1">
            <a:avLst/>
          </a:prstGeom>
          <a:ln>
            <a:solidFill>
              <a:srgbClr val="31859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5" idx="0"/>
            <a:endCxn id="16" idx="2"/>
          </p:cNvCxnSpPr>
          <p:nvPr/>
        </p:nvCxnSpPr>
        <p:spPr>
          <a:xfrm flipV="1">
            <a:off x="2015716" y="3021181"/>
            <a:ext cx="0" cy="1152128"/>
          </a:xfrm>
          <a:prstGeom prst="straightConnector1">
            <a:avLst/>
          </a:prstGeom>
          <a:ln>
            <a:solidFill>
              <a:srgbClr val="31859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15" idx="0"/>
            <a:endCxn id="24" idx="2"/>
          </p:cNvCxnSpPr>
          <p:nvPr/>
        </p:nvCxnSpPr>
        <p:spPr>
          <a:xfrm flipV="1">
            <a:off x="2015716" y="3021181"/>
            <a:ext cx="1296144" cy="1152128"/>
          </a:xfrm>
          <a:prstGeom prst="straightConnector1">
            <a:avLst/>
          </a:prstGeom>
          <a:ln>
            <a:solidFill>
              <a:srgbClr val="31859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 rot="2524395">
            <a:off x="817156" y="3473723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solidFill>
                  <a:schemeClr val="accent5">
                    <a:lumMod val="50000"/>
                  </a:schemeClr>
                </a:solidFill>
              </a:rPr>
              <a:t>FirstName</a:t>
            </a:r>
            <a:endParaRPr lang="en-US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 rot="19077916">
            <a:off x="2349738" y="3493308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215968"/>
                </a:solidFill>
              </a:rPr>
              <a:t>Nationality</a:t>
            </a:r>
            <a:endParaRPr lang="en-US" sz="1200" b="1" dirty="0">
              <a:solidFill>
                <a:srgbClr val="215968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 rot="16200000">
            <a:off x="1682677" y="3377487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solidFill>
                  <a:srgbClr val="215968"/>
                </a:solidFill>
              </a:rPr>
              <a:t>LastName</a:t>
            </a:r>
            <a:endParaRPr lang="en-US" sz="1200" b="1" dirty="0">
              <a:solidFill>
                <a:srgbClr val="215968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16024" y="2733149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rgbClr val="21596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Literal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71800" y="2733149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rgbClr val="21596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Literal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5759624" y="4173309"/>
            <a:ext cx="1332656" cy="3600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Person2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5903640" y="2733149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rgbClr val="98480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Literal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7" name="Connecteur droit avec flèche 26"/>
          <p:cNvCxnSpPr>
            <a:stCxn id="25" idx="0"/>
            <a:endCxn id="33" idx="2"/>
          </p:cNvCxnSpPr>
          <p:nvPr/>
        </p:nvCxnSpPr>
        <p:spPr>
          <a:xfrm flipH="1" flipV="1">
            <a:off x="5184068" y="3021181"/>
            <a:ext cx="1241884" cy="115212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25" idx="0"/>
            <a:endCxn id="26" idx="2"/>
          </p:cNvCxnSpPr>
          <p:nvPr/>
        </p:nvCxnSpPr>
        <p:spPr>
          <a:xfrm flipV="1">
            <a:off x="6425952" y="3021181"/>
            <a:ext cx="17748" cy="115212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5" idx="0"/>
            <a:endCxn id="34" idx="2"/>
          </p:cNvCxnSpPr>
          <p:nvPr/>
        </p:nvCxnSpPr>
        <p:spPr>
          <a:xfrm flipV="1">
            <a:off x="6425952" y="3021181"/>
            <a:ext cx="1313892" cy="115212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 rot="2465862">
            <a:off x="5517650" y="3473723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</a:rPr>
              <a:t>FN</a:t>
            </a:r>
            <a:endParaRPr lang="en-US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 rot="19077916">
            <a:off x="7068668" y="3493308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84807"/>
                </a:solidFill>
              </a:rPr>
              <a:t>NL</a:t>
            </a:r>
            <a:endParaRPr lang="en-US" sz="1200" b="1" dirty="0">
              <a:solidFill>
                <a:srgbClr val="984807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 rot="16200000">
            <a:off x="6374355" y="337748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84807"/>
                </a:solidFill>
              </a:rPr>
              <a:t>LN</a:t>
            </a:r>
            <a:endParaRPr lang="en-US" sz="1200" b="1" dirty="0">
              <a:solidFill>
                <a:srgbClr val="984807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44008" y="2733149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rgbClr val="98480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Literal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199784" y="2733149"/>
            <a:ext cx="1080120" cy="288032"/>
          </a:xfrm>
          <a:prstGeom prst="rect">
            <a:avLst/>
          </a:prstGeom>
          <a:solidFill>
            <a:schemeClr val="bg1"/>
          </a:solidFill>
          <a:ln>
            <a:solidFill>
              <a:srgbClr val="98480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Literal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7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541132"/>
              </p:ext>
            </p:extLst>
          </p:nvPr>
        </p:nvGraphicFramePr>
        <p:xfrm>
          <a:off x="283160" y="4869160"/>
          <a:ext cx="3702328" cy="1235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380"/>
                <a:gridCol w="1005106"/>
                <a:gridCol w="1089144"/>
                <a:gridCol w="1107698"/>
              </a:tblGrid>
              <a:tr h="216024">
                <a:tc>
                  <a:txBody>
                    <a:bodyPr/>
                    <a:lstStyle/>
                    <a:p>
                      <a:pPr algn="ctr"/>
                      <a:endParaRPr lang="fr-FR" sz="12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err="1" smtClean="0">
                          <a:solidFill>
                            <a:srgbClr val="FFFFFF"/>
                          </a:solidFill>
                        </a:rPr>
                        <a:t>LastName</a:t>
                      </a:r>
                      <a:endParaRPr lang="fr-FR" sz="12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err="1" smtClean="0">
                          <a:solidFill>
                            <a:srgbClr val="FFFFFF"/>
                          </a:solidFill>
                        </a:rPr>
                        <a:t>Nationality</a:t>
                      </a:r>
                      <a:endParaRPr lang="fr-FR" sz="12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rgbClr val="FFFFFF"/>
                          </a:solidFill>
                        </a:rPr>
                        <a:t>Profession</a:t>
                      </a:r>
                      <a:endParaRPr lang="fr-FR" sz="12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8"/>
                    </a:solidFill>
                  </a:tcPr>
                </a:tc>
              </a:tr>
              <a:tr h="343272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rgbClr val="000000"/>
                          </a:solidFill>
                        </a:rPr>
                        <a:t>P11</a:t>
                      </a:r>
                      <a:endParaRPr lang="fr-FR" sz="12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Tompson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Greek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1" strike="sngStrike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592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rgbClr val="000000"/>
                          </a:solidFill>
                        </a:rPr>
                        <a:t>P12</a:t>
                      </a:r>
                      <a:endParaRPr lang="fr-FR" sz="12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Dupont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French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noStrike" dirty="0" smtClean="0">
                          <a:solidFill>
                            <a:schemeClr val="tx1"/>
                          </a:solidFill>
                        </a:rPr>
                        <a:t>Researcher</a:t>
                      </a:r>
                      <a:endParaRPr lang="fr-FR" sz="1200" b="0" strike="noStrik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41396"/>
              </p:ext>
            </p:extLst>
          </p:nvPr>
        </p:nvGraphicFramePr>
        <p:xfrm>
          <a:off x="5111658" y="4869160"/>
          <a:ext cx="3236398" cy="1235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380"/>
                <a:gridCol w="951528"/>
                <a:gridCol w="747634"/>
                <a:gridCol w="1036856"/>
              </a:tblGrid>
              <a:tr h="144016">
                <a:tc>
                  <a:txBody>
                    <a:bodyPr/>
                    <a:lstStyle/>
                    <a:p>
                      <a:pPr algn="ctr"/>
                      <a:endParaRPr lang="fr-FR" sz="12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rgbClr val="FFFFFF"/>
                          </a:solidFill>
                        </a:rPr>
                        <a:t>LN</a:t>
                      </a:r>
                      <a:endParaRPr lang="fr-FR" sz="12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rgbClr val="FFFFFF"/>
                          </a:solidFill>
                        </a:rPr>
                        <a:t>NL</a:t>
                      </a:r>
                      <a:endParaRPr lang="fr-FR" sz="12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>
                          <a:solidFill>
                            <a:srgbClr val="FFFFFF"/>
                          </a:solidFill>
                        </a:rPr>
                        <a:t>PR</a:t>
                      </a:r>
                      <a:endParaRPr lang="fr-FR" sz="1200" b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43272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rgbClr val="000000"/>
                          </a:solidFill>
                        </a:rPr>
                        <a:t>P21</a:t>
                      </a:r>
                      <a:endParaRPr lang="fr-FR" sz="12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Tompson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Greek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1" strike="sngStrike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592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rgbClr val="000000"/>
                          </a:solidFill>
                        </a:rPr>
                        <a:t>P22</a:t>
                      </a:r>
                      <a:endParaRPr lang="fr-FR" sz="12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Tompson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Greek</a:t>
                      </a:r>
                      <a:r>
                        <a:rPr lang="fr-FR" sz="1200" dirty="0" smtClean="0"/>
                        <a:t>,</a:t>
                      </a:r>
                    </a:p>
                    <a:p>
                      <a:pPr algn="ctr"/>
                      <a:r>
                        <a:rPr lang="fr-FR" sz="1200" dirty="0" smtClean="0"/>
                        <a:t>French</a:t>
                      </a:r>
                    </a:p>
                  </a:txBody>
                  <a:tcPr>
                    <a:lnL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noStrike" dirty="0" err="1" smtClean="0">
                          <a:solidFill>
                            <a:schemeClr val="tx1"/>
                          </a:solidFill>
                        </a:rPr>
                        <a:t>Reseacher</a:t>
                      </a:r>
                      <a:endParaRPr lang="fr-FR" sz="1200" b="1" strike="sngStrike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strike="noStrik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5295" y="6340058"/>
            <a:ext cx="9562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Ex. {&lt;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LastName,LN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&gt;,&lt;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Nationality,NL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&gt;}, {&lt;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Profession,PR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&gt;,&lt;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Nationality,NL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&gt;} </a:t>
            </a:r>
          </a:p>
        </p:txBody>
      </p:sp>
    </p:spTree>
    <p:extLst>
      <p:ext uri="{BB962C8B-B14F-4D97-AF65-F5344CB8AC3E}">
        <p14:creationId xmlns:p14="http://schemas.microsoft.com/office/powerpoint/2010/main" val="20567548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S-keys, F-Keys, SF-keys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-keys and SF-keys would better work in more complete data</a:t>
            </a:r>
          </a:p>
          <a:p>
            <a:pPr lvl="1"/>
            <a:r>
              <a:rPr lang="en-US" dirty="0" smtClean="0"/>
              <a:t>S-keys are more resistant to incompleteness</a:t>
            </a:r>
          </a:p>
          <a:p>
            <a:r>
              <a:rPr lang="en-US" dirty="0" smtClean="0"/>
              <a:t>Keys </a:t>
            </a:r>
            <a:r>
              <a:rPr lang="en-US" dirty="0"/>
              <a:t>and </a:t>
            </a:r>
            <a:r>
              <a:rPr lang="en-US" dirty="0" smtClean="0"/>
              <a:t>almost/pseudo </a:t>
            </a:r>
            <a:r>
              <a:rPr lang="en-US" dirty="0"/>
              <a:t>keys: </a:t>
            </a:r>
          </a:p>
          <a:p>
            <a:pPr lvl="1"/>
            <a:r>
              <a:rPr lang="en-US" dirty="0"/>
              <a:t>Better linking results in terms of recall with n-almost </a:t>
            </a:r>
            <a:r>
              <a:rPr lang="en-US" dirty="0" smtClean="0"/>
              <a:t>keys/pseudo keys </a:t>
            </a:r>
            <a:r>
              <a:rPr lang="en-US" dirty="0"/>
              <a:t>than with sure keys </a:t>
            </a:r>
            <a:endParaRPr lang="en-US" dirty="0" smtClean="0"/>
          </a:p>
          <a:p>
            <a:r>
              <a:rPr lang="en-US" dirty="0" smtClean="0"/>
              <a:t>Conditional </a:t>
            </a:r>
            <a:r>
              <a:rPr lang="en-US" dirty="0"/>
              <a:t>keys: </a:t>
            </a:r>
          </a:p>
          <a:p>
            <a:pPr lvl="1"/>
            <a:r>
              <a:rPr lang="en-US" dirty="0"/>
              <a:t>Better linking results in terms of recall when conditional keys are </a:t>
            </a:r>
            <a:r>
              <a:rPr lang="en-US" dirty="0" smtClean="0"/>
              <a:t>used</a:t>
            </a:r>
            <a:endParaRPr lang="el-GR" dirty="0" smtClean="0"/>
          </a:p>
          <a:p>
            <a:pPr lvl="1"/>
            <a:endParaRPr lang="en-US" dirty="0"/>
          </a:p>
          <a:p>
            <a:r>
              <a:rPr lang="en-US" dirty="0" smtClean="0"/>
              <a:t>Improvements</a:t>
            </a:r>
            <a:r>
              <a:rPr lang="en-US" dirty="0"/>
              <a:t>: </a:t>
            </a:r>
          </a:p>
          <a:p>
            <a:pPr lvl="1"/>
            <a:r>
              <a:rPr lang="en-US" dirty="0" smtClean="0"/>
              <a:t>Define the number of exceptions</a:t>
            </a:r>
          </a:p>
          <a:p>
            <a:pPr lvl="1"/>
            <a:r>
              <a:rPr lang="en-US" dirty="0" smtClean="0"/>
              <a:t>Handle numerical </a:t>
            </a:r>
            <a:r>
              <a:rPr lang="en-US" dirty="0"/>
              <a:t>values </a:t>
            </a:r>
            <a:r>
              <a:rPr lang="en-US" dirty="0" smtClean="0"/>
              <a:t>(one approach already exists)</a:t>
            </a:r>
            <a:endParaRPr lang="en-US" dirty="0"/>
          </a:p>
          <a:p>
            <a:pPr lvl="1"/>
            <a:r>
              <a:rPr lang="en-US" dirty="0" smtClean="0"/>
              <a:t>Handle data heterogeneity in a dataset</a:t>
            </a:r>
          </a:p>
          <a:p>
            <a:pPr lvl="1"/>
            <a:r>
              <a:rPr lang="en-US" dirty="0" smtClean="0"/>
              <a:t>Choose right semantic using the data (data completeness)</a:t>
            </a:r>
          </a:p>
          <a:p>
            <a:pPr lvl="1"/>
            <a:r>
              <a:rPr lang="is-IS" dirty="0" smtClean="0"/>
              <a:t>…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8840-4B08-6347-9483-EB92BA080F87}" type="slidenum">
              <a:rPr lang="fr-FR" smtClean="0"/>
              <a:pPr/>
              <a:t>67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6348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6225" y="93136"/>
            <a:ext cx="8591550" cy="855133"/>
          </a:xfrm>
        </p:spPr>
        <p:txBody>
          <a:bodyPr>
            <a:normAutofit/>
          </a:bodyPr>
          <a:lstStyle/>
          <a:p>
            <a:r>
              <a:rPr lang="fr-FR" dirty="0" err="1" smtClean="0"/>
              <a:t>References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4294967295"/>
          </p:nvPr>
        </p:nvSpPr>
        <p:spPr>
          <a:xfrm>
            <a:off x="276225" y="983961"/>
            <a:ext cx="8595360" cy="560386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GB" sz="1400" dirty="0"/>
              <a:t>[</a:t>
            </a:r>
            <a:r>
              <a:rPr lang="en-GB" sz="1400" dirty="0" err="1"/>
              <a:t>Atencia</a:t>
            </a:r>
            <a:r>
              <a:rPr lang="en-GB" sz="1400" dirty="0"/>
              <a:t> et al</a:t>
            </a:r>
            <a:r>
              <a:rPr lang="en-GB" sz="1400" dirty="0" smtClean="0"/>
              <a:t>. 2012</a:t>
            </a:r>
            <a:r>
              <a:rPr lang="en-GB" sz="1400" dirty="0"/>
              <a:t>] Keys and Pseudo-Keys Detection for Web Datasets Cleansing and </a:t>
            </a:r>
            <a:r>
              <a:rPr lang="en-GB" sz="1400" dirty="0" err="1"/>
              <a:t>Interlinking.Manuel</a:t>
            </a:r>
            <a:r>
              <a:rPr lang="en-GB" sz="1400" dirty="0"/>
              <a:t> </a:t>
            </a:r>
            <a:r>
              <a:rPr lang="en-GB" sz="1400" dirty="0" err="1"/>
              <a:t>Atencia</a:t>
            </a:r>
            <a:r>
              <a:rPr lang="en-GB" sz="1400" dirty="0"/>
              <a:t>, </a:t>
            </a:r>
            <a:r>
              <a:rPr lang="en-GB" sz="1400" dirty="0" err="1"/>
              <a:t>Jérôme</a:t>
            </a:r>
            <a:r>
              <a:rPr lang="en-GB" sz="1400" dirty="0"/>
              <a:t> David, François </a:t>
            </a:r>
            <a:r>
              <a:rPr lang="en-GB" sz="1400" dirty="0" err="1"/>
              <a:t>Scharffe</a:t>
            </a:r>
            <a:r>
              <a:rPr lang="en-GB" sz="1400" dirty="0"/>
              <a:t>. In EKAW 2012</a:t>
            </a:r>
          </a:p>
          <a:p>
            <a:endParaRPr lang="en-GB" sz="1400" dirty="0" smtClean="0"/>
          </a:p>
          <a:p>
            <a:r>
              <a:rPr lang="en-GB" sz="1400" dirty="0" smtClean="0"/>
              <a:t>[</a:t>
            </a:r>
            <a:r>
              <a:rPr lang="en-GB" sz="1400" dirty="0" err="1"/>
              <a:t>Atencia</a:t>
            </a:r>
            <a:r>
              <a:rPr lang="en-GB" sz="1400" dirty="0"/>
              <a:t> et al. 2014] Data interlinking through robust </a:t>
            </a:r>
            <a:r>
              <a:rPr lang="en-GB" sz="1400" dirty="0" err="1"/>
              <a:t>Linkkey</a:t>
            </a:r>
            <a:r>
              <a:rPr lang="en-GB" sz="1400" dirty="0"/>
              <a:t> extraction. </a:t>
            </a:r>
            <a:r>
              <a:rPr lang="en-GB" sz="1400" dirty="0" smtClean="0"/>
              <a:t> </a:t>
            </a:r>
            <a:r>
              <a:rPr lang="en-GB" sz="1400" dirty="0" err="1" smtClean="0"/>
              <a:t>Atencia</a:t>
            </a:r>
            <a:r>
              <a:rPr lang="en-GB" sz="1400" dirty="0"/>
              <a:t>, Manuel, </a:t>
            </a:r>
            <a:r>
              <a:rPr lang="en-GB" sz="1400" dirty="0" err="1"/>
              <a:t>Jérôme</a:t>
            </a:r>
            <a:r>
              <a:rPr lang="en-GB" sz="1400" dirty="0"/>
              <a:t> David, and </a:t>
            </a:r>
            <a:r>
              <a:rPr lang="en-GB" sz="1400" dirty="0" err="1"/>
              <a:t>Jérôme</a:t>
            </a:r>
            <a:r>
              <a:rPr lang="en-GB" sz="1400" dirty="0"/>
              <a:t> </a:t>
            </a:r>
            <a:r>
              <a:rPr lang="en-GB" sz="1400" dirty="0" err="1"/>
              <a:t>Euzenat</a:t>
            </a:r>
            <a:r>
              <a:rPr lang="en-GB" sz="1400" dirty="0"/>
              <a:t>. ECAI, 2014. </a:t>
            </a:r>
            <a:endParaRPr lang="en-GB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[</a:t>
            </a:r>
            <a:r>
              <a:rPr lang="en-US" sz="1400" dirty="0" err="1"/>
              <a:t>Soru</a:t>
            </a:r>
            <a:r>
              <a:rPr lang="en-US" sz="1400" dirty="0"/>
              <a:t> et al. 2015] ROCKER: a refinement operator for key discovery.  </a:t>
            </a:r>
            <a:r>
              <a:rPr lang="en-US" sz="1400" dirty="0" err="1"/>
              <a:t>Soru</a:t>
            </a:r>
            <a:r>
              <a:rPr lang="en-US" sz="1400" dirty="0"/>
              <a:t>, </a:t>
            </a:r>
            <a:r>
              <a:rPr lang="en-US" sz="1400" dirty="0" err="1"/>
              <a:t>Tommaso</a:t>
            </a:r>
            <a:r>
              <a:rPr lang="en-US" sz="1400" dirty="0"/>
              <a:t>, </a:t>
            </a:r>
            <a:r>
              <a:rPr lang="en-US" sz="1400" dirty="0" err="1"/>
              <a:t>Edgard</a:t>
            </a:r>
            <a:r>
              <a:rPr lang="en-US" sz="1400" dirty="0"/>
              <a:t> Marx, and Axel-</a:t>
            </a:r>
            <a:r>
              <a:rPr lang="en-US" sz="1400" dirty="0" err="1"/>
              <a:t>Cyrille</a:t>
            </a:r>
            <a:r>
              <a:rPr lang="en-US" sz="1400" dirty="0"/>
              <a:t> </a:t>
            </a:r>
            <a:r>
              <a:rPr lang="en-US" sz="1400" dirty="0" err="1"/>
              <a:t>Ngonga</a:t>
            </a:r>
            <a:r>
              <a:rPr lang="en-US" sz="1400" dirty="0"/>
              <a:t> </a:t>
            </a:r>
            <a:r>
              <a:rPr lang="en-US" sz="1400" dirty="0" err="1"/>
              <a:t>Ngomo</a:t>
            </a:r>
            <a:r>
              <a:rPr lang="en-US" sz="1400" dirty="0"/>
              <a:t>.  In WWW, 2015.</a:t>
            </a:r>
          </a:p>
          <a:p>
            <a:endParaRPr lang="en-US" sz="1400" dirty="0" smtClean="0"/>
          </a:p>
          <a:p>
            <a:r>
              <a:rPr lang="en-GB" sz="1400" dirty="0"/>
              <a:t>[</a:t>
            </a:r>
            <a:r>
              <a:rPr lang="en-GB" sz="1400" dirty="0" err="1"/>
              <a:t>Pernelle</a:t>
            </a:r>
            <a:r>
              <a:rPr lang="en-GB" sz="1400" dirty="0"/>
              <a:t> et </a:t>
            </a:r>
            <a:r>
              <a:rPr lang="en-GB" sz="1400" dirty="0" smtClean="0"/>
              <a:t>al. 2013</a:t>
            </a:r>
            <a:r>
              <a:rPr lang="en-GB" sz="1400" dirty="0"/>
              <a:t>] An Automatic Key Discovery Approach for Data </a:t>
            </a:r>
            <a:r>
              <a:rPr lang="en-GB" sz="1400" dirty="0" smtClean="0"/>
              <a:t>Linking.</a:t>
            </a:r>
            <a:r>
              <a:rPr lang="en-US" sz="1400" dirty="0" smtClean="0"/>
              <a:t> </a:t>
            </a:r>
            <a:r>
              <a:rPr lang="en-GB" sz="1400" dirty="0" smtClean="0"/>
              <a:t>Nathalie </a:t>
            </a:r>
            <a:r>
              <a:rPr lang="en-GB" sz="1400" dirty="0" err="1"/>
              <a:t>Pernelle</a:t>
            </a:r>
            <a:r>
              <a:rPr lang="en-GB" sz="1400" dirty="0"/>
              <a:t>, </a:t>
            </a:r>
            <a:r>
              <a:rPr lang="en-GB" sz="1400" dirty="0" err="1"/>
              <a:t>Fatiha</a:t>
            </a:r>
            <a:r>
              <a:rPr lang="en-GB" sz="1400" dirty="0"/>
              <a:t> </a:t>
            </a:r>
            <a:r>
              <a:rPr lang="en-GB" sz="1400" dirty="0" err="1"/>
              <a:t>Saïs</a:t>
            </a:r>
            <a:r>
              <a:rPr lang="en-GB" sz="1400" dirty="0"/>
              <a:t>. and Danai </a:t>
            </a:r>
            <a:r>
              <a:rPr lang="en-GB" sz="1400" dirty="0" err="1"/>
              <a:t>Symeounidou</a:t>
            </a:r>
            <a:r>
              <a:rPr lang="en-GB" sz="1400" dirty="0"/>
              <a:t>. </a:t>
            </a:r>
            <a:r>
              <a:rPr lang="en-GB" sz="1400" dirty="0" smtClean="0"/>
              <a:t>In </a:t>
            </a:r>
            <a:r>
              <a:rPr lang="en-GB" sz="1400" dirty="0"/>
              <a:t>Journal of Web Semantics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[</a:t>
            </a:r>
            <a:r>
              <a:rPr lang="en-US" sz="1400" dirty="0" err="1"/>
              <a:t>Symeonidou</a:t>
            </a:r>
            <a:r>
              <a:rPr lang="en-US" sz="1400" dirty="0"/>
              <a:t> et al. 2014] </a:t>
            </a:r>
            <a:r>
              <a:rPr lang="en-US" sz="1400" dirty="0" err="1"/>
              <a:t>SAKey</a:t>
            </a:r>
            <a:r>
              <a:rPr lang="en-US" sz="1400" dirty="0"/>
              <a:t>: Scalable almost key discovery in RDF data. </a:t>
            </a:r>
            <a:r>
              <a:rPr lang="en-US" sz="1400" dirty="0" err="1"/>
              <a:t>Symeonidou</a:t>
            </a:r>
            <a:r>
              <a:rPr lang="en-US" sz="1400" dirty="0"/>
              <a:t>, Danai, Vincent </a:t>
            </a:r>
            <a:r>
              <a:rPr lang="en-US" sz="1400" dirty="0" err="1"/>
              <a:t>Armant</a:t>
            </a:r>
            <a:r>
              <a:rPr lang="en-US" sz="1400" dirty="0"/>
              <a:t>, Nathalie </a:t>
            </a:r>
            <a:r>
              <a:rPr lang="en-US" sz="1400" dirty="0" err="1"/>
              <a:t>Pernelle</a:t>
            </a:r>
            <a:r>
              <a:rPr lang="en-US" sz="1400" dirty="0"/>
              <a:t>, and </a:t>
            </a:r>
            <a:r>
              <a:rPr lang="en-US" sz="1400" dirty="0" err="1"/>
              <a:t>Fatiha</a:t>
            </a:r>
            <a:r>
              <a:rPr lang="en-US" sz="1400" dirty="0"/>
              <a:t> </a:t>
            </a:r>
            <a:r>
              <a:rPr lang="en-US" sz="1400" dirty="0" err="1"/>
              <a:t>Saïs</a:t>
            </a:r>
            <a:r>
              <a:rPr lang="en-US" sz="1400" dirty="0"/>
              <a:t>. In ISWC 2014.</a:t>
            </a:r>
          </a:p>
          <a:p>
            <a:endParaRPr lang="en-US" sz="1400" dirty="0" smtClean="0"/>
          </a:p>
          <a:p>
            <a:r>
              <a:rPr lang="en-US" sz="1400" dirty="0" smtClean="0"/>
              <a:t>[</a:t>
            </a:r>
            <a:r>
              <a:rPr lang="en-US" sz="1400" dirty="0" err="1"/>
              <a:t>Symeonidou</a:t>
            </a:r>
            <a:r>
              <a:rPr lang="en-US" sz="1400" dirty="0"/>
              <a:t> et al. 2017] VICKEY: Mining Conditional Keys on RDF datasets. Danai </a:t>
            </a:r>
            <a:r>
              <a:rPr lang="en-US" sz="1400" dirty="0" err="1"/>
              <a:t>Symeonidou</a:t>
            </a:r>
            <a:r>
              <a:rPr lang="en-US" sz="1400" dirty="0"/>
              <a:t>, Luis </a:t>
            </a:r>
            <a:r>
              <a:rPr lang="en-US" sz="1400" dirty="0" err="1"/>
              <a:t>Galarraga</a:t>
            </a:r>
            <a:r>
              <a:rPr lang="en-US" sz="1400" dirty="0"/>
              <a:t>, Nathalie </a:t>
            </a:r>
            <a:r>
              <a:rPr lang="en-US" sz="1400" dirty="0" err="1"/>
              <a:t>Pernelle</a:t>
            </a:r>
            <a:r>
              <a:rPr lang="en-US" sz="1400" dirty="0"/>
              <a:t>, </a:t>
            </a:r>
            <a:r>
              <a:rPr lang="en-US" sz="1400" dirty="0" err="1"/>
              <a:t>Fatiha</a:t>
            </a:r>
            <a:r>
              <a:rPr lang="en-US" sz="1400" dirty="0"/>
              <a:t> </a:t>
            </a:r>
            <a:r>
              <a:rPr lang="en-US" sz="1400" dirty="0" err="1"/>
              <a:t>Saïs</a:t>
            </a:r>
            <a:r>
              <a:rPr lang="en-US" sz="1400" dirty="0"/>
              <a:t> and Fabian </a:t>
            </a:r>
            <a:r>
              <a:rPr lang="en-US" sz="1400" dirty="0" err="1"/>
              <a:t>Suchanek</a:t>
            </a:r>
            <a:r>
              <a:rPr lang="en-US" sz="1400" dirty="0"/>
              <a:t>. In ISWC 2017. </a:t>
            </a:r>
          </a:p>
          <a:p>
            <a:endParaRPr lang="en-GB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8840-4B08-6347-9483-EB92BA080F87}" type="slidenum">
              <a:rPr lang="fr-FR" smtClean="0"/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856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Keys declared by experts for data linking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Not an easy task: </a:t>
            </a:r>
          </a:p>
          <a:p>
            <a:pPr lvl="1"/>
            <a:r>
              <a:rPr lang="en-US" dirty="0"/>
              <a:t>Experts are not aware of all the keys </a:t>
            </a:r>
          </a:p>
          <a:p>
            <a:endParaRPr lang="en-US" dirty="0"/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31859C"/>
                </a:solidFill>
              </a:rPr>
              <a:t>	Ex</a:t>
            </a:r>
            <a:r>
              <a:rPr lang="en-US" b="1" dirty="0">
                <a:solidFill>
                  <a:srgbClr val="31859C"/>
                </a:solidFill>
              </a:rPr>
              <a:t>. {SSN}, {ISBN} easy to declare</a:t>
            </a:r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31859C"/>
                </a:solidFill>
              </a:rPr>
              <a:t>	Ex</a:t>
            </a:r>
            <a:r>
              <a:rPr lang="en-US" b="1" dirty="0">
                <a:solidFill>
                  <a:srgbClr val="31859C"/>
                </a:solidFill>
              </a:rPr>
              <a:t>. {Name, </a:t>
            </a:r>
            <a:r>
              <a:rPr lang="en-US" b="1" dirty="0" err="1">
                <a:solidFill>
                  <a:srgbClr val="31859C"/>
                </a:solidFill>
              </a:rPr>
              <a:t>DateOfBirth</a:t>
            </a:r>
            <a:r>
              <a:rPr lang="en-US" b="1" dirty="0">
                <a:solidFill>
                  <a:srgbClr val="31859C"/>
                </a:solidFill>
              </a:rPr>
              <a:t>, </a:t>
            </a:r>
            <a:r>
              <a:rPr lang="en-US" b="1" dirty="0" err="1">
                <a:solidFill>
                  <a:srgbClr val="31859C"/>
                </a:solidFill>
              </a:rPr>
              <a:t>BornIn</a:t>
            </a:r>
            <a:r>
              <a:rPr lang="en-US" b="1" dirty="0">
                <a:solidFill>
                  <a:srgbClr val="31859C"/>
                </a:solidFill>
              </a:rPr>
              <a:t>} is it a key for the class Person? </a:t>
            </a:r>
          </a:p>
          <a:p>
            <a:endParaRPr lang="en-US" dirty="0"/>
          </a:p>
          <a:p>
            <a:pPr lvl="1"/>
            <a:r>
              <a:rPr lang="en-US" dirty="0"/>
              <a:t>Erroneous keys can be given by experts</a:t>
            </a:r>
          </a:p>
          <a:p>
            <a:endParaRPr lang="en-US" dirty="0"/>
          </a:p>
          <a:p>
            <a:pPr lvl="1"/>
            <a:r>
              <a:rPr lang="en-US" dirty="0"/>
              <a:t>As many keys as possible</a:t>
            </a:r>
          </a:p>
          <a:p>
            <a:pPr lvl="2"/>
            <a:r>
              <a:rPr lang="en-US" dirty="0"/>
              <a:t>More keys =&gt; More linking rules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Goal</a:t>
            </a:r>
            <a:r>
              <a:rPr lang="en-US" dirty="0"/>
              <a:t>: Discover keys automatically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8840-4B08-6347-9483-EB92BA080F87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355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spc="-60" dirty="0" smtClean="0">
                <a:solidFill>
                  <a:schemeClr val="tx2"/>
                </a:solidFill>
              </a:rPr>
              <a:t>Keys in the semantic web</a:t>
            </a:r>
            <a:endParaRPr lang="en-US" sz="3600" spc="-60" dirty="0">
              <a:solidFill>
                <a:schemeClr val="tx2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C838-C1F6-4637-8D3E-801151CF3AEF}" type="slidenum">
              <a:rPr lang="el-GR" smtClean="0"/>
              <a:pPr/>
              <a:t>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831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- Key Monotonicity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1859C"/>
                </a:solidFill>
              </a:rPr>
              <a:t>Key monotonicity:</a:t>
            </a:r>
            <a:r>
              <a:rPr lang="en-US" dirty="0"/>
              <a:t> </a:t>
            </a:r>
            <a:r>
              <a:rPr lang="en-US" b="0" dirty="0"/>
              <a:t>When a set of properties is a key, all its supersets are also keys</a:t>
            </a:r>
          </a:p>
          <a:p>
            <a:r>
              <a:rPr lang="en-US" dirty="0">
                <a:solidFill>
                  <a:srgbClr val="31859C"/>
                </a:solidFill>
              </a:rPr>
              <a:t>Minimal Key:</a:t>
            </a:r>
            <a:r>
              <a:rPr lang="en-US" b="0" dirty="0"/>
              <a:t> A key that by removing one property stops being a key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8840-4B08-6347-9483-EB92BA080F87}" type="slidenum">
              <a:rPr lang="fr-FR" smtClean="0"/>
              <a:pPr/>
              <a:t>9</a:t>
            </a:fld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741988"/>
              </p:ext>
            </p:extLst>
          </p:nvPr>
        </p:nvGraphicFramePr>
        <p:xfrm>
          <a:off x="761296" y="2828798"/>
          <a:ext cx="7500198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3704"/>
                <a:gridCol w="1205388"/>
                <a:gridCol w="1237675"/>
                <a:gridCol w="1140814"/>
                <a:gridCol w="1108527"/>
                <a:gridCol w="1173101"/>
                <a:gridCol w="109098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 err="1">
                          <a:effectLst/>
                        </a:rPr>
                        <a:t>FirstName</a:t>
                      </a:r>
                      <a:r>
                        <a:rPr lang="fr-FR" sz="1200" b="1" u="none" strike="noStrike" dirty="0">
                          <a:effectLst/>
                        </a:rPr>
                        <a:t> 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 err="1">
                          <a:effectLst/>
                        </a:rPr>
                        <a:t>LastName</a:t>
                      </a:r>
                      <a:r>
                        <a:rPr lang="fr-FR" sz="1200" b="1" u="none" strike="noStrike" dirty="0">
                          <a:effectLst/>
                        </a:rPr>
                        <a:t> 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effectLst/>
                        </a:rPr>
                        <a:t>SSN 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>
                          <a:effectLst/>
                        </a:rPr>
                        <a:t>DateOfBirth 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 err="1">
                          <a:effectLst/>
                        </a:rPr>
                        <a:t>StudiedIn</a:t>
                      </a:r>
                      <a:r>
                        <a:rPr lang="fr-FR" sz="1200" b="1" u="none" strike="noStrike" dirty="0">
                          <a:effectLst/>
                        </a:rPr>
                        <a:t> 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 err="1">
                          <a:effectLst/>
                        </a:rPr>
                        <a:t>HasSibling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u="none" strike="noStrike" dirty="0">
                          <a:effectLst/>
                        </a:rPr>
                        <a:t>p1 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Marie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Brown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u="none" strike="noStrike" dirty="0">
                          <a:effectLst/>
                        </a:rPr>
                        <a:t>121558745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 smtClean="0">
                          <a:effectLst/>
                        </a:rPr>
                        <a:t>–</a:t>
                      </a:r>
                      <a:endParaRPr lang="bg-B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u="none" strike="noStrike" dirty="0">
                          <a:effectLst/>
                        </a:rPr>
                        <a:t>UCC, Yale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>
                          <a:effectLst/>
                        </a:rPr>
                        <a:t>p2, p4 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1" u="none" strike="noStrike" dirty="0">
                          <a:effectLst/>
                        </a:rPr>
                        <a:t>p2 </a:t>
                      </a:r>
                      <a:endParaRPr lang="is-I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John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Brown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232351234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 dirty="0">
                          <a:effectLst/>
                        </a:rPr>
                        <a:t>05/03/85</a:t>
                      </a:r>
                      <a:endParaRPr lang="bg-B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 smtClean="0">
                          <a:effectLst/>
                        </a:rPr>
                        <a:t>–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p1, p4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effectLst/>
                        </a:rPr>
                        <a:t>p4 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Helen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Roger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 dirty="0">
                          <a:effectLst/>
                        </a:rPr>
                        <a:t>767960154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200" u="none" strike="noStrike" dirty="0" smtClean="0">
                          <a:effectLst/>
                        </a:rPr>
                        <a:t>10/08/79</a:t>
                      </a:r>
                      <a:r>
                        <a:rPr lang="fr-FR" sz="1200" u="none" strike="noStrike" dirty="0" smtClean="0">
                          <a:effectLst/>
                        </a:rPr>
                        <a:t>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u="none" strike="noStrike" dirty="0" smtClean="0">
                          <a:effectLst/>
                        </a:rPr>
                        <a:t>UCC, UCD 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– 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effectLst/>
                        </a:rPr>
                        <a:t>p4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Marc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Brown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u="none" strike="noStrike" dirty="0" smtClean="0">
                          <a:effectLst/>
                        </a:rPr>
                        <a:t>– </a:t>
                      </a:r>
                      <a:endParaRPr lang="fr-F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–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Yale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p1, p2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effectLst/>
                        </a:rPr>
                        <a:t>p5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>
                          <a:effectLst/>
                        </a:rPr>
                        <a:t>Helen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Roger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 dirty="0">
                          <a:effectLst/>
                        </a:rPr>
                        <a:t>767960154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–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–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u="none" strike="noStrike" dirty="0">
                          <a:effectLst/>
                        </a:rPr>
                        <a:t>–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295678" y="2840561"/>
            <a:ext cx="2460557" cy="2213277"/>
          </a:xfrm>
          <a:prstGeom prst="rect">
            <a:avLst/>
          </a:prstGeom>
          <a:noFill/>
          <a:ln w="38100" cmpd="sng">
            <a:solidFill>
              <a:schemeClr val="accent5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5968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81614" y="5525999"/>
            <a:ext cx="63048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solidFill>
                  <a:srgbClr val="31859C"/>
                </a:solidFill>
              </a:rPr>
              <a:t>Minimal key: [</a:t>
            </a:r>
            <a:r>
              <a:rPr lang="en-US" b="1" i="1" dirty="0" err="1">
                <a:solidFill>
                  <a:srgbClr val="31859C"/>
                </a:solidFill>
              </a:rPr>
              <a:t>FirstName,LastName</a:t>
            </a:r>
            <a:r>
              <a:rPr lang="en-US" b="1" i="1" dirty="0" smtClean="0">
                <a:solidFill>
                  <a:srgbClr val="31859C"/>
                </a:solidFill>
              </a:rPr>
              <a:t>]</a:t>
            </a:r>
          </a:p>
          <a:p>
            <a:pPr algn="ctr"/>
            <a:endParaRPr lang="en-US" b="1" i="1" dirty="0" smtClean="0">
              <a:solidFill>
                <a:srgbClr val="31859C"/>
              </a:solidFill>
            </a:endParaRPr>
          </a:p>
          <a:p>
            <a:pPr algn="ctr"/>
            <a:r>
              <a:rPr lang="en-US" b="1" i="1" dirty="0">
                <a:solidFill>
                  <a:srgbClr val="31859C"/>
                </a:solidFill>
              </a:rPr>
              <a:t>Not a minimal key: [</a:t>
            </a:r>
            <a:r>
              <a:rPr lang="en-US" b="1" i="1" dirty="0" err="1">
                <a:solidFill>
                  <a:srgbClr val="31859C"/>
                </a:solidFill>
              </a:rPr>
              <a:t>FirstName,LastName</a:t>
            </a:r>
            <a:r>
              <a:rPr lang="en-US" b="1" i="1" dirty="0">
                <a:solidFill>
                  <a:srgbClr val="31859C"/>
                </a:solidFill>
              </a:rPr>
              <a:t>, </a:t>
            </a:r>
            <a:r>
              <a:rPr lang="en-US" b="1" i="1" dirty="0" err="1">
                <a:solidFill>
                  <a:srgbClr val="31859C"/>
                </a:solidFill>
              </a:rPr>
              <a:t>dateOfBirth</a:t>
            </a:r>
            <a:r>
              <a:rPr lang="en-US" b="1" i="1" dirty="0">
                <a:solidFill>
                  <a:srgbClr val="31859C"/>
                </a:solidFill>
              </a:rPr>
              <a:t>]</a:t>
            </a:r>
          </a:p>
          <a:p>
            <a:pPr algn="ctr"/>
            <a:endParaRPr lang="en-US" b="1" i="1" dirty="0">
              <a:solidFill>
                <a:srgbClr val="31859C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05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el">
  <a:themeElements>
    <a:clrScheme name="Essentie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e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e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Essentiel.thmx</Template>
  <TotalTime>10735</TotalTime>
  <Words>5609</Words>
  <Application>Microsoft Macintosh PowerPoint</Application>
  <PresentationFormat>Présentation à l'écran (4:3)</PresentationFormat>
  <Paragraphs>1915</Paragraphs>
  <Slides>68</Slides>
  <Notes>8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Liaisons</vt:lpstr>
      </vt:variant>
      <vt:variant>
        <vt:i4>1</vt:i4>
      </vt:variant>
      <vt:variant>
        <vt:lpstr>Titres des diapositives</vt:lpstr>
      </vt:variant>
      <vt:variant>
        <vt:i4>68</vt:i4>
      </vt:variant>
    </vt:vector>
  </HeadingPairs>
  <TitlesOfParts>
    <vt:vector size="70" baseType="lpstr">
      <vt:lpstr>Essentiel</vt:lpstr>
      <vt:lpstr>\\localhost\Users\symeonid\Dropbox\Courses\M2_SemanticWeb_Keys and Rules\Document3!OLE_LINK1</vt:lpstr>
      <vt:lpstr>Knowledge Graph Completion Part 4: Key Discovery</vt:lpstr>
      <vt:lpstr>Outline</vt:lpstr>
      <vt:lpstr>Keys in relational Databases</vt:lpstr>
      <vt:lpstr>Keys in relational Databases</vt:lpstr>
      <vt:lpstr>Keys in relational Databases</vt:lpstr>
      <vt:lpstr>Keys: Databases VS. Semantic Web </vt:lpstr>
      <vt:lpstr>Keys declared by experts for data linking</vt:lpstr>
      <vt:lpstr>Keys in the semantic web</vt:lpstr>
      <vt:lpstr>keys - Key Monotonicity</vt:lpstr>
      <vt:lpstr>Keys in the semantic web</vt:lpstr>
      <vt:lpstr>Keys in the semantic web</vt:lpstr>
      <vt:lpstr>Keys in the semantic web</vt:lpstr>
      <vt:lpstr>Keys in the semantic web</vt:lpstr>
      <vt:lpstr>Keys in the semantic web</vt:lpstr>
      <vt:lpstr>Keys in the semantic web</vt:lpstr>
      <vt:lpstr>Keys in the semantic web</vt:lpstr>
      <vt:lpstr>Keys in the semantic web</vt:lpstr>
      <vt:lpstr>Keys in the semantic web</vt:lpstr>
      <vt:lpstr>Keys in the semantic web</vt:lpstr>
      <vt:lpstr>Key Discovery Approaches</vt:lpstr>
      <vt:lpstr>Key Discovery Approaches</vt:lpstr>
      <vt:lpstr>ΚEYS AND PSEUDO-KEYS DETECTION FOR WEB DATASETS CLEANING AND INTERLINKING</vt:lpstr>
      <vt:lpstr>ΚEYS AND PSEUDO-KEYS DETECTION FOR WEB DATASETS CLEANING AND INTERLINKING</vt:lpstr>
      <vt:lpstr>ΚEYS AND PSEUDO-KEYS DETECTION FOR WEB DATASETS CLEANING AND INTERLINKING</vt:lpstr>
      <vt:lpstr>ΚEYS AND PSEUDO-KEYS DETECTION FOR WEB DATASETS CLEANING AND INTERLINKING</vt:lpstr>
      <vt:lpstr>ΚEYS AND PSEUDO-KEYS DETECTION FOR WEB DATASETS CLEANING AND INTERLINKING</vt:lpstr>
      <vt:lpstr>ΚEYS AND PSEUDO-KEYS DETECTION FOR WEB DATASETS CLEANING AND INTERLINKING</vt:lpstr>
      <vt:lpstr>ΚEYS AND PSEUDO-KEYS DETECTION FOR WEB DATASETS CLEANING AND INTERLINKING</vt:lpstr>
      <vt:lpstr>ΚEYS AND PSEUDO-KEYS DETECTION FOR WEB DATASETS CLEANING AND INTERLINKING</vt:lpstr>
      <vt:lpstr>ΚEYS AND PSEUDO-KEYS DETECTION FOR WEB DATASETS CLEANING AND INTERLINKING</vt:lpstr>
      <vt:lpstr>ΚEYS AND PSEUDO-KEYS DETECTION FOR WEB DATASETS CLEANING AND INTERLINKING</vt:lpstr>
      <vt:lpstr>ΚEYS AND PSEUDO-KEYS DETECTION FOR WEB DATASETS CLEANING AND INTERLINKING</vt:lpstr>
      <vt:lpstr>Key Discovery Approaches</vt:lpstr>
      <vt:lpstr>ROCKER: A Refinement Operator for Key Discovery</vt:lpstr>
      <vt:lpstr>ROCKER: A Refinement Operator for Key Discovery</vt:lpstr>
      <vt:lpstr>ROCKER: A Refinement Operator for Key Discovery</vt:lpstr>
      <vt:lpstr>Key Discovery Approaches</vt:lpstr>
      <vt:lpstr>An automatic key discovery approach for data linking (KD2R)</vt:lpstr>
      <vt:lpstr>Key Discovery Approaches</vt:lpstr>
      <vt:lpstr>SAKey: Scalable almost key discovery in RDF data</vt:lpstr>
      <vt:lpstr>SAKey: Scalable almost key discovery in RDF data</vt:lpstr>
      <vt:lpstr>SAKey: Scalable almost key discovery in RDF data</vt:lpstr>
      <vt:lpstr>SAKey: Scalable almost key discovery in RDF data</vt:lpstr>
      <vt:lpstr>SAKey: Scalable almost key discovery in RDF data</vt:lpstr>
      <vt:lpstr>SAKey: Scalable almost key discovery in RDF data</vt:lpstr>
      <vt:lpstr>n-almost keys</vt:lpstr>
      <vt:lpstr>n-almost keys</vt:lpstr>
      <vt:lpstr>n-almost keys</vt:lpstr>
      <vt:lpstr>Data Linking using almost keys </vt:lpstr>
      <vt:lpstr>Example: Data Linking using almost keys  </vt:lpstr>
      <vt:lpstr>Key issues</vt:lpstr>
      <vt:lpstr>Key Discovery Approaches</vt:lpstr>
      <vt:lpstr>VICKEY: Mining Conditional Keys on RDF datasets</vt:lpstr>
      <vt:lpstr>Conditional key quality measures</vt:lpstr>
      <vt:lpstr>VICKEY: Mining efficiently conditional keys</vt:lpstr>
      <vt:lpstr>Conditional key graph exploration</vt:lpstr>
      <vt:lpstr>Conditional key graph exploration</vt:lpstr>
      <vt:lpstr>Conditional key graph exploration</vt:lpstr>
      <vt:lpstr>Conditional key graph exploration</vt:lpstr>
      <vt:lpstr>Data Linking - VICKEY vs. SAKey</vt:lpstr>
      <vt:lpstr>Data Linking - VICKEY vs. SAKey</vt:lpstr>
      <vt:lpstr>Data Linking - VICKEY vs. SAKey </vt:lpstr>
      <vt:lpstr>Key Discovery Approaches</vt:lpstr>
      <vt:lpstr>Data interlinking through robust Linkkey extraction</vt:lpstr>
      <vt:lpstr>Data interlinking through robust Linkkey extraction</vt:lpstr>
      <vt:lpstr>Data interlinking through robust Linkkey extraction</vt:lpstr>
      <vt:lpstr>Summary</vt:lpstr>
      <vt:lpstr>References </vt:lpstr>
    </vt:vector>
  </TitlesOfParts>
  <Company>LRI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Linking </dc:title>
  <dc:creator>Fatiha SAIS</dc:creator>
  <cp:lastModifiedBy>Danai SYMEONIDOU</cp:lastModifiedBy>
  <cp:revision>1082</cp:revision>
  <cp:lastPrinted>2017-11-14T11:44:22Z</cp:lastPrinted>
  <dcterms:created xsi:type="dcterms:W3CDTF">2016-11-25T10:52:29Z</dcterms:created>
  <dcterms:modified xsi:type="dcterms:W3CDTF">2018-04-23T21:02:46Z</dcterms:modified>
</cp:coreProperties>
</file>