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2"/>
  </p:notesMasterIdLst>
  <p:sldIdLst>
    <p:sldId id="256" r:id="rId2"/>
    <p:sldId id="258" r:id="rId3"/>
    <p:sldId id="264" r:id="rId4"/>
    <p:sldId id="265" r:id="rId5"/>
    <p:sldId id="259" r:id="rId6"/>
    <p:sldId id="267" r:id="rId7"/>
    <p:sldId id="268" r:id="rId8"/>
    <p:sldId id="269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760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3333-40F4-4AFD-8F68-7ACD4E839F4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C7861-0858-4C59-93D0-610667D5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CIFAR 10 image dataset, we opted to create a binary classification set to identify whether an image correctly classified a frog or a ship. Our assumption was that because most are likely photographed in the water, their shapes could potentially become distorted (most likely pentagonal). We’ll explore this more on the next slide,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0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evaluate the different machine learning methodologies used in class, we initially relabeled converted out dataset to reflect whether an object was 1, a ship or 0, a frog.  We then broke the dataset into training, test, and validation sets with a 50%, 25%, and 25% respectively.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initial K-Nearest-Neighbors, we fitted the base </a:t>
            </a:r>
            <a:r>
              <a:rPr lang="en-US" dirty="0" err="1"/>
              <a:t>knn</a:t>
            </a:r>
            <a:r>
              <a:rPr lang="en-US" dirty="0"/>
              <a:t>() function in Python with our training set. Using this model to predict the test responses, the model was fairly effective and was able to predict the results with 91.2% accuracy. </a:t>
            </a:r>
          </a:p>
          <a:p>
            <a:endParaRPr lang="en-US" dirty="0"/>
          </a:p>
          <a:p>
            <a:r>
              <a:rPr lang="en-US" dirty="0"/>
              <a:t>To optimize this model, we utilized the </a:t>
            </a:r>
            <a:r>
              <a:rPr lang="en-US" dirty="0" err="1"/>
              <a:t>GridSearchCV</a:t>
            </a:r>
            <a:r>
              <a:rPr lang="en-US" dirty="0"/>
              <a:t>() function and designating each k between 3 and 7. This was able to marginally improve our model to 91.4% accuracy, slightly higher than the accuracy of the standard </a:t>
            </a:r>
            <a:r>
              <a:rPr lang="en-US" dirty="0" err="1"/>
              <a:t>knn</a:t>
            </a:r>
            <a:r>
              <a:rPr lang="en-US" dirty="0"/>
              <a:t>()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7861-0858-4C59-93D0-610667D55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49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4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66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8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3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69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6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0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8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DBA87A-EE2F-4535-8257-DADDC649C9C2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2EE531-B3ED-4E85-A2E4-16DC6617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6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7EA2-D9AF-4BF5-9B15-B88D9EF0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Learning-Image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278995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A5BC-3CD2-4BAD-B7C5-FED93780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 and 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2ED0D-F9E4-4767-986A-22BBA356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898183" cy="3416300"/>
          </a:xfrm>
        </p:spPr>
        <p:txBody>
          <a:bodyPr/>
          <a:lstStyle/>
          <a:p>
            <a:r>
              <a:rPr lang="en-US" dirty="0"/>
              <a:t>Optimizing provided improvements but not significant improvements (CNN excluded)</a:t>
            </a:r>
          </a:p>
          <a:p>
            <a:r>
              <a:rPr lang="en-US" dirty="0"/>
              <a:t>CNN was the most effective model</a:t>
            </a:r>
          </a:p>
          <a:p>
            <a:pPr lvl="1"/>
            <a:r>
              <a:rPr lang="en-US" dirty="0"/>
              <a:t>Validation accuracy was very close to training accuracy</a:t>
            </a:r>
          </a:p>
          <a:p>
            <a:pPr lvl="1"/>
            <a:r>
              <a:rPr lang="en-US" dirty="0"/>
              <a:t>Some concern regarding the MSE and Model Loss, which may lead to future work on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00C69-16D6-4213-89C0-A7C1258D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904" y="4543466"/>
            <a:ext cx="2057400" cy="191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FF376-ECB7-4B06-857A-7A7765956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429" y="2433637"/>
            <a:ext cx="20478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0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E4FC-69E3-40C7-8A4E-6C8A72FE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1E29AD-15A5-405D-A811-F90BFACD7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 dirty="0"/>
              <a:t>Which model can best predict whether an image is a ship or a frog?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94DFD23-8C10-45EA-8D72-D47F5819E4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86" y="2603500"/>
            <a:ext cx="4504266" cy="3378200"/>
          </a:xfrm>
        </p:spPr>
      </p:pic>
    </p:spTree>
    <p:extLst>
      <p:ext uri="{BB962C8B-B14F-4D97-AF65-F5344CB8AC3E}">
        <p14:creationId xmlns:p14="http://schemas.microsoft.com/office/powerpoint/2010/main" val="98446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5B2E-F1F1-46C7-962D-AB884A49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D7CF04-2CF7-444E-9EAC-7A6A0D169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8954" y="2560636"/>
            <a:ext cx="4828744" cy="3416301"/>
          </a:xfrm>
        </p:spPr>
        <p:txBody>
          <a:bodyPr/>
          <a:lstStyle/>
          <a:p>
            <a:r>
              <a:rPr lang="en-US" dirty="0"/>
              <a:t>Shapes</a:t>
            </a:r>
          </a:p>
          <a:p>
            <a:pPr lvl="1"/>
            <a:r>
              <a:rPr lang="en-US" dirty="0"/>
              <a:t>Are there defining shapes for each?</a:t>
            </a:r>
          </a:p>
          <a:p>
            <a:pPr lvl="1"/>
            <a:r>
              <a:rPr lang="en-US" dirty="0"/>
              <a:t>Can they be confused for similar shapes in the other images?</a:t>
            </a:r>
          </a:p>
          <a:p>
            <a:r>
              <a:rPr lang="en-US" dirty="0"/>
              <a:t>Colors</a:t>
            </a:r>
          </a:p>
          <a:p>
            <a:pPr lvl="1"/>
            <a:r>
              <a:rPr lang="en-US" dirty="0"/>
              <a:t>This assignment is more interesting with colors included.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9D34D9-B22F-4D0D-A1F7-014340F0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409825"/>
            <a:ext cx="2028825" cy="194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0DAD6-2AC4-46D5-88D0-45F4AA44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429" y="2409825"/>
            <a:ext cx="2009775" cy="2038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07670B-D5A0-4D70-AB45-670A5E8FA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479" y="4768056"/>
            <a:ext cx="2057400" cy="19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16C1D1-808F-40BB-AEBC-F3625E2E7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479" y="4720431"/>
            <a:ext cx="2047875" cy="19907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F10442-3F48-4A68-9B24-6F6448F3E63C}"/>
              </a:ext>
            </a:extLst>
          </p:cNvPr>
          <p:cNvCxnSpPr>
            <a:cxnSpLocks/>
          </p:cNvCxnSpPr>
          <p:nvPr/>
        </p:nvCxnSpPr>
        <p:spPr>
          <a:xfrm>
            <a:off x="1697879" y="3205162"/>
            <a:ext cx="95250" cy="24804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B7E617-A6E7-4C44-9901-DEA66E1D45F0}"/>
              </a:ext>
            </a:extLst>
          </p:cNvPr>
          <p:cNvCxnSpPr>
            <a:cxnSpLocks/>
          </p:cNvCxnSpPr>
          <p:nvPr/>
        </p:nvCxnSpPr>
        <p:spPr>
          <a:xfrm flipV="1">
            <a:off x="1793129" y="3429001"/>
            <a:ext cx="1100138" cy="2420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948C28-7106-49F3-BA2D-527E4101BCCC}"/>
              </a:ext>
            </a:extLst>
          </p:cNvPr>
          <p:cNvCxnSpPr>
            <a:cxnSpLocks/>
          </p:cNvCxnSpPr>
          <p:nvPr/>
        </p:nvCxnSpPr>
        <p:spPr>
          <a:xfrm flipH="1">
            <a:off x="2893267" y="3097411"/>
            <a:ext cx="95250" cy="34369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6760C4-35C4-4FCD-828A-2A3A63A9F8A6}"/>
              </a:ext>
            </a:extLst>
          </p:cNvPr>
          <p:cNvCxnSpPr>
            <a:cxnSpLocks/>
          </p:cNvCxnSpPr>
          <p:nvPr/>
        </p:nvCxnSpPr>
        <p:spPr>
          <a:xfrm flipV="1">
            <a:off x="2269379" y="3085307"/>
            <a:ext cx="681038" cy="1210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0A1024-27D0-4344-A693-2E2B41F2BC01}"/>
              </a:ext>
            </a:extLst>
          </p:cNvPr>
          <p:cNvCxnSpPr>
            <a:cxnSpLocks/>
          </p:cNvCxnSpPr>
          <p:nvPr/>
        </p:nvCxnSpPr>
        <p:spPr>
          <a:xfrm>
            <a:off x="1697879" y="3193058"/>
            <a:ext cx="145256" cy="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B157CA-801E-4297-B845-41CB61FDCCD3}"/>
              </a:ext>
            </a:extLst>
          </p:cNvPr>
          <p:cNvCxnSpPr>
            <a:cxnSpLocks/>
          </p:cNvCxnSpPr>
          <p:nvPr/>
        </p:nvCxnSpPr>
        <p:spPr>
          <a:xfrm flipV="1">
            <a:off x="1852660" y="2986087"/>
            <a:ext cx="0" cy="20697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DC5733-BA50-47F1-A1F4-F510CC015104}"/>
              </a:ext>
            </a:extLst>
          </p:cNvPr>
          <p:cNvCxnSpPr>
            <a:cxnSpLocks/>
          </p:cNvCxnSpPr>
          <p:nvPr/>
        </p:nvCxnSpPr>
        <p:spPr>
          <a:xfrm flipV="1">
            <a:off x="1862186" y="2986087"/>
            <a:ext cx="407193" cy="694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D1C2A9-3343-492A-A9A1-AF7E9A355D8E}"/>
              </a:ext>
            </a:extLst>
          </p:cNvPr>
          <p:cNvCxnSpPr>
            <a:cxnSpLocks/>
          </p:cNvCxnSpPr>
          <p:nvPr/>
        </p:nvCxnSpPr>
        <p:spPr>
          <a:xfrm>
            <a:off x="1888379" y="4960342"/>
            <a:ext cx="61912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C9D26B-B0F1-41C1-BD62-FA22EEC3B64A}"/>
              </a:ext>
            </a:extLst>
          </p:cNvPr>
          <p:cNvCxnSpPr>
            <a:cxnSpLocks/>
          </p:cNvCxnSpPr>
          <p:nvPr/>
        </p:nvCxnSpPr>
        <p:spPr>
          <a:xfrm flipV="1">
            <a:off x="2483692" y="4862512"/>
            <a:ext cx="126206" cy="9088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B09DA5-07F3-498E-A3AC-9D88B4982F8D}"/>
              </a:ext>
            </a:extLst>
          </p:cNvPr>
          <p:cNvCxnSpPr>
            <a:cxnSpLocks/>
          </p:cNvCxnSpPr>
          <p:nvPr/>
        </p:nvCxnSpPr>
        <p:spPr>
          <a:xfrm>
            <a:off x="1697879" y="4862512"/>
            <a:ext cx="190500" cy="9783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555AA2-1517-42F8-8CFF-686517362CB9}"/>
              </a:ext>
            </a:extLst>
          </p:cNvPr>
          <p:cNvCxnSpPr>
            <a:cxnSpLocks/>
          </p:cNvCxnSpPr>
          <p:nvPr/>
        </p:nvCxnSpPr>
        <p:spPr>
          <a:xfrm flipV="1">
            <a:off x="1554409" y="4862512"/>
            <a:ext cx="143470" cy="42664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1C91DA-DB19-41A4-BDF0-76C4A0158F1B}"/>
              </a:ext>
            </a:extLst>
          </p:cNvPr>
          <p:cNvCxnSpPr>
            <a:cxnSpLocks/>
          </p:cNvCxnSpPr>
          <p:nvPr/>
        </p:nvCxnSpPr>
        <p:spPr>
          <a:xfrm flipH="1" flipV="1">
            <a:off x="2784921" y="4862513"/>
            <a:ext cx="203596" cy="85328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1757990-84D2-4B20-97DB-289A7EF6BB1D}"/>
              </a:ext>
            </a:extLst>
          </p:cNvPr>
          <p:cNvCxnSpPr>
            <a:cxnSpLocks/>
          </p:cNvCxnSpPr>
          <p:nvPr/>
        </p:nvCxnSpPr>
        <p:spPr>
          <a:xfrm>
            <a:off x="4198191" y="3169642"/>
            <a:ext cx="204788" cy="211733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2E5CFC9-74FD-4941-A193-9125B7B20476}"/>
              </a:ext>
            </a:extLst>
          </p:cNvPr>
          <p:cNvCxnSpPr>
            <a:cxnSpLocks/>
          </p:cNvCxnSpPr>
          <p:nvPr/>
        </p:nvCxnSpPr>
        <p:spPr>
          <a:xfrm>
            <a:off x="4300585" y="2813546"/>
            <a:ext cx="388144" cy="10586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EA7F84-A7FC-4BC5-93F5-33672626102A}"/>
              </a:ext>
            </a:extLst>
          </p:cNvPr>
          <p:cNvCxnSpPr>
            <a:cxnSpLocks/>
          </p:cNvCxnSpPr>
          <p:nvPr/>
        </p:nvCxnSpPr>
        <p:spPr>
          <a:xfrm flipH="1">
            <a:off x="4198191" y="2813546"/>
            <a:ext cx="102394" cy="3795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A9BC00C-CAB4-4E81-AB6D-822A36418654}"/>
              </a:ext>
            </a:extLst>
          </p:cNvPr>
          <p:cNvCxnSpPr>
            <a:cxnSpLocks/>
          </p:cNvCxnSpPr>
          <p:nvPr/>
        </p:nvCxnSpPr>
        <p:spPr>
          <a:xfrm>
            <a:off x="4494657" y="3364160"/>
            <a:ext cx="136923" cy="1721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DD35C8D-85C6-4594-BAE8-BF39B6DE79D6}"/>
              </a:ext>
            </a:extLst>
          </p:cNvPr>
          <p:cNvCxnSpPr>
            <a:cxnSpLocks/>
          </p:cNvCxnSpPr>
          <p:nvPr/>
        </p:nvCxnSpPr>
        <p:spPr>
          <a:xfrm>
            <a:off x="4650628" y="3414713"/>
            <a:ext cx="0" cy="16321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BB65290-65A0-4552-B18D-E907FC0E98AD}"/>
              </a:ext>
            </a:extLst>
          </p:cNvPr>
          <p:cNvCxnSpPr>
            <a:cxnSpLocks/>
          </p:cNvCxnSpPr>
          <p:nvPr/>
        </p:nvCxnSpPr>
        <p:spPr>
          <a:xfrm flipV="1">
            <a:off x="4494657" y="3637556"/>
            <a:ext cx="146447" cy="97833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5F32A10-7017-44B4-A42D-45E5EECA2A77}"/>
              </a:ext>
            </a:extLst>
          </p:cNvPr>
          <p:cNvCxnSpPr>
            <a:cxnSpLocks/>
          </p:cNvCxnSpPr>
          <p:nvPr/>
        </p:nvCxnSpPr>
        <p:spPr>
          <a:xfrm>
            <a:off x="4458938" y="3800332"/>
            <a:ext cx="191690" cy="17454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9F6A0B-2C5D-4271-851D-8655C337AD16}"/>
              </a:ext>
            </a:extLst>
          </p:cNvPr>
          <p:cNvCxnSpPr>
            <a:cxnSpLocks/>
          </p:cNvCxnSpPr>
          <p:nvPr/>
        </p:nvCxnSpPr>
        <p:spPr>
          <a:xfrm flipV="1">
            <a:off x="4688729" y="3680588"/>
            <a:ext cx="199429" cy="20701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BE52A4-AAD4-4403-8D55-928607B18DD9}"/>
              </a:ext>
            </a:extLst>
          </p:cNvPr>
          <p:cNvCxnSpPr>
            <a:cxnSpLocks/>
          </p:cNvCxnSpPr>
          <p:nvPr/>
        </p:nvCxnSpPr>
        <p:spPr>
          <a:xfrm flipV="1">
            <a:off x="4688729" y="2941698"/>
            <a:ext cx="400050" cy="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B4EF202-2320-4CBE-9897-AE45B71BB4E7}"/>
              </a:ext>
            </a:extLst>
          </p:cNvPr>
          <p:cNvCxnSpPr>
            <a:cxnSpLocks/>
          </p:cNvCxnSpPr>
          <p:nvPr/>
        </p:nvCxnSpPr>
        <p:spPr>
          <a:xfrm>
            <a:off x="5088779" y="2941698"/>
            <a:ext cx="388144" cy="32756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B00BFC4-1F86-4C5C-89E3-EEB0DC99673E}"/>
              </a:ext>
            </a:extLst>
          </p:cNvPr>
          <p:cNvCxnSpPr>
            <a:cxnSpLocks/>
          </p:cNvCxnSpPr>
          <p:nvPr/>
        </p:nvCxnSpPr>
        <p:spPr>
          <a:xfrm>
            <a:off x="5525738" y="3309996"/>
            <a:ext cx="0" cy="1863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7CA33E-1F42-43C3-A8BE-504E67A099C6}"/>
              </a:ext>
            </a:extLst>
          </p:cNvPr>
          <p:cNvCxnSpPr>
            <a:cxnSpLocks/>
          </p:cNvCxnSpPr>
          <p:nvPr/>
        </p:nvCxnSpPr>
        <p:spPr>
          <a:xfrm flipH="1">
            <a:off x="5355479" y="3577927"/>
            <a:ext cx="159543" cy="20616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EBC459B-B5CF-4B7D-999B-C1641A66E33D}"/>
              </a:ext>
            </a:extLst>
          </p:cNvPr>
          <p:cNvCxnSpPr>
            <a:cxnSpLocks/>
          </p:cNvCxnSpPr>
          <p:nvPr/>
        </p:nvCxnSpPr>
        <p:spPr>
          <a:xfrm>
            <a:off x="4963763" y="3669855"/>
            <a:ext cx="319088" cy="13047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D4A2624-87DF-4673-9626-5F79CD7D6DF0}"/>
              </a:ext>
            </a:extLst>
          </p:cNvPr>
          <p:cNvCxnSpPr>
            <a:cxnSpLocks/>
          </p:cNvCxnSpPr>
          <p:nvPr/>
        </p:nvCxnSpPr>
        <p:spPr>
          <a:xfrm>
            <a:off x="4300585" y="6045995"/>
            <a:ext cx="487858" cy="46434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9E9B610-898B-4E70-8E4E-6D8C8D806881}"/>
              </a:ext>
            </a:extLst>
          </p:cNvPr>
          <p:cNvCxnSpPr>
            <a:cxnSpLocks/>
          </p:cNvCxnSpPr>
          <p:nvPr/>
        </p:nvCxnSpPr>
        <p:spPr>
          <a:xfrm>
            <a:off x="4215009" y="5096924"/>
            <a:ext cx="85576" cy="94907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8FFF10A-A5A8-4D5C-94A8-60E77AF9C384}"/>
              </a:ext>
            </a:extLst>
          </p:cNvPr>
          <p:cNvCxnSpPr>
            <a:cxnSpLocks/>
          </p:cNvCxnSpPr>
          <p:nvPr/>
        </p:nvCxnSpPr>
        <p:spPr>
          <a:xfrm flipH="1">
            <a:off x="5300710" y="5886449"/>
            <a:ext cx="225028" cy="6238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AFD288B-5878-440B-AAC3-24F701030826}"/>
              </a:ext>
            </a:extLst>
          </p:cNvPr>
          <p:cNvCxnSpPr>
            <a:cxnSpLocks/>
          </p:cNvCxnSpPr>
          <p:nvPr/>
        </p:nvCxnSpPr>
        <p:spPr>
          <a:xfrm>
            <a:off x="5088779" y="5086350"/>
            <a:ext cx="474463" cy="68976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CF52F2C-D39D-402C-9D23-F266F51280F7}"/>
              </a:ext>
            </a:extLst>
          </p:cNvPr>
          <p:cNvCxnSpPr>
            <a:cxnSpLocks/>
          </p:cNvCxnSpPr>
          <p:nvPr/>
        </p:nvCxnSpPr>
        <p:spPr>
          <a:xfrm flipH="1">
            <a:off x="4198191" y="5071269"/>
            <a:ext cx="890589" cy="1508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C8E616-5555-4E3F-96D1-876ABF1C1794}"/>
              </a:ext>
            </a:extLst>
          </p:cNvPr>
          <p:cNvCxnSpPr>
            <a:cxnSpLocks/>
          </p:cNvCxnSpPr>
          <p:nvPr/>
        </p:nvCxnSpPr>
        <p:spPr>
          <a:xfrm flipV="1">
            <a:off x="2374453" y="5725319"/>
            <a:ext cx="614064" cy="17731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6853AF7-1C01-46CF-AD86-68488D2E5011}"/>
              </a:ext>
            </a:extLst>
          </p:cNvPr>
          <p:cNvCxnSpPr>
            <a:cxnSpLocks/>
          </p:cNvCxnSpPr>
          <p:nvPr/>
        </p:nvCxnSpPr>
        <p:spPr>
          <a:xfrm flipH="1" flipV="1">
            <a:off x="1520885" y="5383609"/>
            <a:ext cx="341302" cy="52647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FF4512-5BFF-4851-8943-A9A018597D59}"/>
              </a:ext>
            </a:extLst>
          </p:cNvPr>
          <p:cNvCxnSpPr>
            <a:cxnSpLocks/>
          </p:cNvCxnSpPr>
          <p:nvPr/>
        </p:nvCxnSpPr>
        <p:spPr>
          <a:xfrm>
            <a:off x="1914982" y="5902630"/>
            <a:ext cx="407011" cy="1497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7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88009D-3A5A-4CC7-8C4D-5E9C1622602E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V="1">
            <a:off x="1819275" y="4064794"/>
            <a:ext cx="440394" cy="5524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8233A3-6ACB-4F2A-8158-47D2C914E8A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2733675" y="4979194"/>
            <a:ext cx="1601322" cy="5524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91B039-7A40-4681-9422-5700CD3CFA12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3820647" y="3418216"/>
            <a:ext cx="782172" cy="91440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E9002A-DF45-4BCD-B8D4-42DFBEE987AA}"/>
              </a:ext>
            </a:extLst>
          </p:cNvPr>
          <p:cNvCxnSpPr>
            <a:cxnSpLocks/>
            <a:stCxn id="10" idx="7"/>
            <a:endCxn id="12" idx="1"/>
          </p:cNvCxnSpPr>
          <p:nvPr/>
        </p:nvCxnSpPr>
        <p:spPr>
          <a:xfrm>
            <a:off x="3552825" y="2771638"/>
            <a:ext cx="3098938" cy="378058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8E907E-79FC-4E63-88BE-F34ECAF2A54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163797" y="4979194"/>
            <a:ext cx="2536910" cy="64588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D7012-D024-44DF-BD0B-3FFB9ADCCED8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5895975" y="3796274"/>
            <a:ext cx="487966" cy="53634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134FD1-6411-4583-BB50-30027B4FBEFC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944919" y="4442852"/>
            <a:ext cx="1023610" cy="535644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8E4643-BF4A-4FA8-BFE5-7D606972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358"/>
            <a:ext cx="10515600" cy="1325563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57FDAE-1E05-437F-9EC9-521ECACB4957}"/>
              </a:ext>
            </a:extLst>
          </p:cNvPr>
          <p:cNvSpPr/>
          <p:nvPr/>
        </p:nvSpPr>
        <p:spPr>
          <a:xfrm>
            <a:off x="904875" y="4617244"/>
            <a:ext cx="1828800" cy="1828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Convert data to input and output test, training, and validation sets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2CAB2-20EE-47C9-887A-2EE9A730F46F}"/>
              </a:ext>
            </a:extLst>
          </p:cNvPr>
          <p:cNvSpPr/>
          <p:nvPr/>
        </p:nvSpPr>
        <p:spPr>
          <a:xfrm>
            <a:off x="1991847" y="2503816"/>
            <a:ext cx="1828800" cy="1828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Relabel 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11B1B-5A66-4C85-AB17-09B449ADA9D6}"/>
              </a:ext>
            </a:extLst>
          </p:cNvPr>
          <p:cNvSpPr/>
          <p:nvPr/>
        </p:nvSpPr>
        <p:spPr>
          <a:xfrm>
            <a:off x="4334997" y="4064794"/>
            <a:ext cx="1828800" cy="1828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Convert response to 1D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4C897A-195D-4E4E-8926-2DDCFD1466FB}"/>
              </a:ext>
            </a:extLst>
          </p:cNvPr>
          <p:cNvSpPr/>
          <p:nvPr/>
        </p:nvSpPr>
        <p:spPr>
          <a:xfrm>
            <a:off x="6383941" y="2881874"/>
            <a:ext cx="1828800" cy="1828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Scale the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13DF5-4C8F-48CA-80DB-056C25D18904}"/>
              </a:ext>
            </a:extLst>
          </p:cNvPr>
          <p:cNvSpPr txBox="1"/>
          <p:nvPr/>
        </p:nvSpPr>
        <p:spPr>
          <a:xfrm>
            <a:off x="694203" y="4624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180BFC-BFC3-4504-8085-19FE62E6DB4A}"/>
              </a:ext>
            </a:extLst>
          </p:cNvPr>
          <p:cNvSpPr txBox="1"/>
          <p:nvPr/>
        </p:nvSpPr>
        <p:spPr>
          <a:xfrm>
            <a:off x="1764530" y="250381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397549-2110-4C73-91B0-3DEF5EADF0B4}"/>
              </a:ext>
            </a:extLst>
          </p:cNvPr>
          <p:cNvSpPr txBox="1"/>
          <p:nvPr/>
        </p:nvSpPr>
        <p:spPr>
          <a:xfrm>
            <a:off x="4144497" y="4234815"/>
            <a:ext cx="36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03BDD-8074-43A6-8C0C-D24AC4BAF330}"/>
              </a:ext>
            </a:extLst>
          </p:cNvPr>
          <p:cNvSpPr txBox="1"/>
          <p:nvPr/>
        </p:nvSpPr>
        <p:spPr>
          <a:xfrm>
            <a:off x="6631591" y="254247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8A928F-B6E1-4EEF-8739-92675E1791CD}"/>
              </a:ext>
            </a:extLst>
          </p:cNvPr>
          <p:cNvSpPr txBox="1"/>
          <p:nvPr/>
        </p:nvSpPr>
        <p:spPr>
          <a:xfrm>
            <a:off x="8968529" y="44206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4B58F2-0D9F-43BC-8EBB-0226B8C0B3A1}"/>
              </a:ext>
            </a:extLst>
          </p:cNvPr>
          <p:cNvSpPr txBox="1"/>
          <p:nvPr/>
        </p:nvSpPr>
        <p:spPr>
          <a:xfrm>
            <a:off x="9885173" y="247888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C42029-3CE0-4671-AC02-4ABCAF470229}"/>
              </a:ext>
            </a:extLst>
          </p:cNvPr>
          <p:cNvCxnSpPr>
            <a:cxnSpLocks/>
            <a:stCxn id="13" idx="6"/>
            <a:endCxn id="40" idx="5"/>
          </p:cNvCxnSpPr>
          <p:nvPr/>
        </p:nvCxnSpPr>
        <p:spPr>
          <a:xfrm flipV="1">
            <a:off x="10529507" y="4329866"/>
            <a:ext cx="648822" cy="1295208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F75FD8-6956-4786-B01D-7A11202E57B6}"/>
              </a:ext>
            </a:extLst>
          </p:cNvPr>
          <p:cNvCxnSpPr>
            <a:cxnSpLocks/>
            <a:stCxn id="13" idx="0"/>
            <a:endCxn id="40" idx="2"/>
          </p:cNvCxnSpPr>
          <p:nvPr/>
        </p:nvCxnSpPr>
        <p:spPr>
          <a:xfrm flipV="1">
            <a:off x="9615107" y="3683288"/>
            <a:ext cx="2244" cy="1027386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B05ACA-E33C-4C64-A4BB-F6E3EFCD3D4F}"/>
              </a:ext>
            </a:extLst>
          </p:cNvPr>
          <p:cNvCxnSpPr>
            <a:cxnSpLocks/>
            <a:stCxn id="12" idx="6"/>
            <a:endCxn id="40" idx="1"/>
          </p:cNvCxnSpPr>
          <p:nvPr/>
        </p:nvCxnSpPr>
        <p:spPr>
          <a:xfrm flipV="1">
            <a:off x="8212741" y="3036710"/>
            <a:ext cx="1672432" cy="759564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88AF807-B8D1-4F65-BCE0-12266F6696C2}"/>
              </a:ext>
            </a:extLst>
          </p:cNvPr>
          <p:cNvSpPr/>
          <p:nvPr/>
        </p:nvSpPr>
        <p:spPr>
          <a:xfrm>
            <a:off x="8700707" y="4710674"/>
            <a:ext cx="1828800" cy="1828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Reduce variable dimensions using PCA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34D483-4A6A-4AC7-B4B0-E805B0E9F5E9}"/>
              </a:ext>
            </a:extLst>
          </p:cNvPr>
          <p:cNvSpPr/>
          <p:nvPr/>
        </p:nvSpPr>
        <p:spPr>
          <a:xfrm>
            <a:off x="9617351" y="2768888"/>
            <a:ext cx="1828800" cy="1828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Add </a:t>
            </a:r>
            <a:r>
              <a:rPr lang="en-US" sz="1300" b="1" dirty="0" err="1">
                <a:solidFill>
                  <a:schemeClr val="bg1"/>
                </a:solidFill>
              </a:rPr>
              <a:t>ConfigProto</a:t>
            </a:r>
            <a:r>
              <a:rPr lang="en-US" sz="1300" b="1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763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E6DF-3C1C-45F2-8333-0F85F95D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K-Nearest-Neighbors (KNN)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65F24-C04B-4361-B60E-1E2E6263E675}"/>
              </a:ext>
            </a:extLst>
          </p:cNvPr>
          <p:cNvSpPr/>
          <p:nvPr/>
        </p:nvSpPr>
        <p:spPr>
          <a:xfrm>
            <a:off x="1276351" y="3654426"/>
            <a:ext cx="3209925" cy="138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 KNN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knn.fit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X_train</a:t>
            </a:r>
            <a:r>
              <a:rPr lang="fr-FR" sz="1400" dirty="0">
                <a:solidFill>
                  <a:schemeClr val="tx1"/>
                </a:solidFill>
              </a:rPr>
              <a:t>, </a:t>
            </a:r>
            <a:r>
              <a:rPr lang="fr-FR" sz="1400" dirty="0" err="1">
                <a:solidFill>
                  <a:schemeClr val="tx1"/>
                </a:solidFill>
              </a:rPr>
              <a:t>y_train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K designation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27EE0-E905-499F-A686-29BE4FED25BB}"/>
              </a:ext>
            </a:extLst>
          </p:cNvPr>
          <p:cNvSpPr/>
          <p:nvPr/>
        </p:nvSpPr>
        <p:spPr>
          <a:xfrm>
            <a:off x="7724775" y="3654426"/>
            <a:ext cx="3209925" cy="138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Optimized KNN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GridSearchCV</a:t>
            </a:r>
            <a:r>
              <a:rPr lang="en-US" sz="1400" dirty="0">
                <a:solidFill>
                  <a:schemeClr val="tx1"/>
                </a:solidFill>
              </a:rPr>
              <a:t>() with K between 3 and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Optimized at K=3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A1A933B-5982-4239-AA0D-ABBF631EEABE}"/>
              </a:ext>
            </a:extLst>
          </p:cNvPr>
          <p:cNvSpPr/>
          <p:nvPr/>
        </p:nvSpPr>
        <p:spPr>
          <a:xfrm>
            <a:off x="5681663" y="3667125"/>
            <a:ext cx="847725" cy="123825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91538-C95E-4D2C-B73B-3D0B30A76CBC}"/>
              </a:ext>
            </a:extLst>
          </p:cNvPr>
          <p:cNvSpPr/>
          <p:nvPr/>
        </p:nvSpPr>
        <p:spPr>
          <a:xfrm>
            <a:off x="1276351" y="5038726"/>
            <a:ext cx="32099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C82CF-1AF0-4563-B428-95E471D6D4BE}"/>
              </a:ext>
            </a:extLst>
          </p:cNvPr>
          <p:cNvSpPr/>
          <p:nvPr/>
        </p:nvSpPr>
        <p:spPr>
          <a:xfrm>
            <a:off x="7724775" y="5038726"/>
            <a:ext cx="3209925" cy="400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0.914</a:t>
            </a:r>
          </a:p>
        </p:txBody>
      </p:sp>
    </p:spTree>
    <p:extLst>
      <p:ext uri="{BB962C8B-B14F-4D97-AF65-F5344CB8AC3E}">
        <p14:creationId xmlns:p14="http://schemas.microsoft.com/office/powerpoint/2010/main" val="290455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E6DF-3C1C-45F2-8333-0F85F95D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65F24-C04B-4361-B60E-1E2E6263E675}"/>
              </a:ext>
            </a:extLst>
          </p:cNvPr>
          <p:cNvSpPr/>
          <p:nvPr/>
        </p:nvSpPr>
        <p:spPr>
          <a:xfrm>
            <a:off x="1154954" y="3065718"/>
            <a:ext cx="3209925" cy="138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 Random Forest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rf.fit(</a:t>
            </a:r>
            <a:r>
              <a:rPr lang="fr-FR" sz="1400" dirty="0" err="1">
                <a:solidFill>
                  <a:schemeClr val="tx1"/>
                </a:solidFill>
              </a:rPr>
              <a:t>X_train</a:t>
            </a:r>
            <a:r>
              <a:rPr lang="fr-FR" sz="1400" dirty="0">
                <a:solidFill>
                  <a:schemeClr val="tx1"/>
                </a:solidFill>
              </a:rPr>
              <a:t>, </a:t>
            </a:r>
            <a:r>
              <a:rPr lang="fr-FR" sz="1400" dirty="0" err="1">
                <a:solidFill>
                  <a:schemeClr val="tx1"/>
                </a:solidFill>
              </a:rPr>
              <a:t>y_train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No </a:t>
            </a:r>
            <a:r>
              <a:rPr lang="fr-FR" sz="1400" dirty="0" err="1">
                <a:solidFill>
                  <a:schemeClr val="tx1"/>
                </a:solidFill>
              </a:rPr>
              <a:t>tree</a:t>
            </a:r>
            <a:r>
              <a:rPr lang="fr-FR" sz="1400" dirty="0">
                <a:solidFill>
                  <a:schemeClr val="tx1"/>
                </a:solidFill>
              </a:rPr>
              <a:t> or </a:t>
            </a:r>
            <a:r>
              <a:rPr lang="fr-FR" sz="1400" dirty="0" err="1">
                <a:solidFill>
                  <a:schemeClr val="tx1"/>
                </a:solidFill>
              </a:rPr>
              <a:t>depth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designations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27EE0-E905-499F-A686-29BE4FED25BB}"/>
              </a:ext>
            </a:extLst>
          </p:cNvPr>
          <p:cNvSpPr/>
          <p:nvPr/>
        </p:nvSpPr>
        <p:spPr>
          <a:xfrm>
            <a:off x="7603379" y="3065718"/>
            <a:ext cx="3209925" cy="2061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Optimized Random Forest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GridSearchCV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Trees of 200, 300, or 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Depths of 9, 10,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Optimized at 300 Trees and a depth of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A1A933B-5982-4239-AA0D-ABBF631EEABE}"/>
              </a:ext>
            </a:extLst>
          </p:cNvPr>
          <p:cNvSpPr/>
          <p:nvPr/>
        </p:nvSpPr>
        <p:spPr>
          <a:xfrm>
            <a:off x="5619260" y="3134339"/>
            <a:ext cx="847725" cy="123825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91538-C95E-4D2C-B73B-3D0B30A76CBC}"/>
              </a:ext>
            </a:extLst>
          </p:cNvPr>
          <p:cNvSpPr/>
          <p:nvPr/>
        </p:nvSpPr>
        <p:spPr>
          <a:xfrm>
            <a:off x="1154955" y="4450018"/>
            <a:ext cx="3224212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0.927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C82CF-1AF0-4563-B428-95E471D6D4BE}"/>
              </a:ext>
            </a:extLst>
          </p:cNvPr>
          <p:cNvSpPr/>
          <p:nvPr/>
        </p:nvSpPr>
        <p:spPr>
          <a:xfrm>
            <a:off x="7603379" y="5127010"/>
            <a:ext cx="3209925" cy="400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0.931</a:t>
            </a:r>
          </a:p>
        </p:txBody>
      </p:sp>
    </p:spTree>
    <p:extLst>
      <p:ext uri="{BB962C8B-B14F-4D97-AF65-F5344CB8AC3E}">
        <p14:creationId xmlns:p14="http://schemas.microsoft.com/office/powerpoint/2010/main" val="40212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E6DF-3C1C-45F2-8333-0F85F95D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65F24-C04B-4361-B60E-1E2E6263E675}"/>
              </a:ext>
            </a:extLst>
          </p:cNvPr>
          <p:cNvSpPr/>
          <p:nvPr/>
        </p:nvSpPr>
        <p:spPr>
          <a:xfrm>
            <a:off x="1276351" y="3654426"/>
            <a:ext cx="3209925" cy="138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Standard Gradient Boosting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tx1"/>
                </a:solidFill>
              </a:rPr>
              <a:t>gb.fit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dirty="0" err="1">
                <a:solidFill>
                  <a:schemeClr val="tx1"/>
                </a:solidFill>
              </a:rPr>
              <a:t>X_train</a:t>
            </a:r>
            <a:r>
              <a:rPr lang="fr-FR" sz="1400" dirty="0">
                <a:solidFill>
                  <a:schemeClr val="tx1"/>
                </a:solidFill>
              </a:rPr>
              <a:t>, </a:t>
            </a:r>
            <a:r>
              <a:rPr lang="fr-FR" sz="1400" dirty="0" err="1">
                <a:solidFill>
                  <a:schemeClr val="tx1"/>
                </a:solidFill>
              </a:rPr>
              <a:t>y_train</a:t>
            </a:r>
            <a:r>
              <a:rPr lang="fr-F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</a:rPr>
              <a:t>No </a:t>
            </a:r>
            <a:r>
              <a:rPr lang="fr-FR" sz="1400" dirty="0" err="1">
                <a:solidFill>
                  <a:schemeClr val="tx1"/>
                </a:solidFill>
              </a:rPr>
              <a:t>tree</a:t>
            </a:r>
            <a:r>
              <a:rPr lang="fr-FR" sz="1400" dirty="0">
                <a:solidFill>
                  <a:schemeClr val="tx1"/>
                </a:solidFill>
              </a:rPr>
              <a:t> or </a:t>
            </a:r>
            <a:r>
              <a:rPr lang="fr-FR" sz="1400" dirty="0" err="1">
                <a:solidFill>
                  <a:schemeClr val="tx1"/>
                </a:solidFill>
              </a:rPr>
              <a:t>learning</a:t>
            </a:r>
            <a:r>
              <a:rPr lang="fr-FR" sz="1400" dirty="0">
                <a:solidFill>
                  <a:schemeClr val="tx1"/>
                </a:solidFill>
              </a:rPr>
              <a:t> rate </a:t>
            </a:r>
            <a:r>
              <a:rPr lang="fr-FR" sz="1400" dirty="0" err="1">
                <a:solidFill>
                  <a:schemeClr val="tx1"/>
                </a:solidFill>
              </a:rPr>
              <a:t>designations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27EE0-E905-499F-A686-29BE4FED25BB}"/>
              </a:ext>
            </a:extLst>
          </p:cNvPr>
          <p:cNvSpPr/>
          <p:nvPr/>
        </p:nvSpPr>
        <p:spPr>
          <a:xfrm>
            <a:off x="7724775" y="3654426"/>
            <a:ext cx="3209925" cy="138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Optimized Gradient Boosting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GridSearchCV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Trees of 200 or 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Learning rate of 0.05, 0.1, or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Optimized at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A1A933B-5982-4239-AA0D-ABBF631EEABE}"/>
              </a:ext>
            </a:extLst>
          </p:cNvPr>
          <p:cNvSpPr/>
          <p:nvPr/>
        </p:nvSpPr>
        <p:spPr>
          <a:xfrm>
            <a:off x="5681663" y="3667125"/>
            <a:ext cx="847725" cy="123825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91538-C95E-4D2C-B73B-3D0B30A76CBC}"/>
              </a:ext>
            </a:extLst>
          </p:cNvPr>
          <p:cNvSpPr/>
          <p:nvPr/>
        </p:nvSpPr>
        <p:spPr>
          <a:xfrm>
            <a:off x="1276351" y="5038726"/>
            <a:ext cx="32099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0.928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C82CF-1AF0-4563-B428-95E471D6D4BE}"/>
              </a:ext>
            </a:extLst>
          </p:cNvPr>
          <p:cNvSpPr/>
          <p:nvPr/>
        </p:nvSpPr>
        <p:spPr>
          <a:xfrm>
            <a:off x="7724775" y="5038726"/>
            <a:ext cx="3209925" cy="400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0.934 </a:t>
            </a:r>
          </a:p>
        </p:txBody>
      </p:sp>
    </p:spTree>
    <p:extLst>
      <p:ext uri="{BB962C8B-B14F-4D97-AF65-F5344CB8AC3E}">
        <p14:creationId xmlns:p14="http://schemas.microsoft.com/office/powerpoint/2010/main" val="36127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E6DF-3C1C-45F2-8333-0F85F95D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65F24-C04B-4361-B60E-1E2E6263E675}"/>
              </a:ext>
            </a:extLst>
          </p:cNvPr>
          <p:cNvSpPr/>
          <p:nvPr/>
        </p:nvSpPr>
        <p:spPr>
          <a:xfrm>
            <a:off x="1257300" y="3257550"/>
            <a:ext cx="3209925" cy="138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 Neural Network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Sequential()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Three hidden layers with 50, 10, and 10 neurons each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27EE0-E905-499F-A686-29BE4FED25BB}"/>
              </a:ext>
            </a:extLst>
          </p:cNvPr>
          <p:cNvSpPr/>
          <p:nvPr/>
        </p:nvSpPr>
        <p:spPr>
          <a:xfrm>
            <a:off x="7724775" y="3257550"/>
            <a:ext cx="3209925" cy="1781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Optimized Neural Network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Sequential()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Hidden layer with 100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Dropout layer with rate of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Hidden layer with 25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Dropout layer with rate of 0.5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A1A933B-5982-4239-AA0D-ABBF631EEABE}"/>
              </a:ext>
            </a:extLst>
          </p:cNvPr>
          <p:cNvSpPr/>
          <p:nvPr/>
        </p:nvSpPr>
        <p:spPr>
          <a:xfrm>
            <a:off x="5672137" y="3257550"/>
            <a:ext cx="847725" cy="123825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91538-C95E-4D2C-B73B-3D0B30A76CBC}"/>
              </a:ext>
            </a:extLst>
          </p:cNvPr>
          <p:cNvSpPr/>
          <p:nvPr/>
        </p:nvSpPr>
        <p:spPr>
          <a:xfrm>
            <a:off x="1257299" y="4622801"/>
            <a:ext cx="32099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0.934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C82CF-1AF0-4563-B428-95E471D6D4BE}"/>
              </a:ext>
            </a:extLst>
          </p:cNvPr>
          <p:cNvSpPr/>
          <p:nvPr/>
        </p:nvSpPr>
        <p:spPr>
          <a:xfrm>
            <a:off x="7724775" y="5038726"/>
            <a:ext cx="3209925" cy="400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0.938 </a:t>
            </a:r>
          </a:p>
        </p:txBody>
      </p:sp>
    </p:spTree>
    <p:extLst>
      <p:ext uri="{BB962C8B-B14F-4D97-AF65-F5344CB8AC3E}">
        <p14:creationId xmlns:p14="http://schemas.microsoft.com/office/powerpoint/2010/main" val="154272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E6DF-3C1C-45F2-8333-0F85F95D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(CNN)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65F24-C04B-4361-B60E-1E2E6263E675}"/>
              </a:ext>
            </a:extLst>
          </p:cNvPr>
          <p:cNvSpPr/>
          <p:nvPr/>
        </p:nvSpPr>
        <p:spPr>
          <a:xfrm>
            <a:off x="1276349" y="2665413"/>
            <a:ext cx="3209925" cy="2117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 CNN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Sequential()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Convolution layer with 16 neurons and kernel size of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Pooling layer with 2 strides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Output layer with 1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Epoch of 20, batch size of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A1A933B-5982-4239-AA0D-ABBF631EEABE}"/>
              </a:ext>
            </a:extLst>
          </p:cNvPr>
          <p:cNvSpPr/>
          <p:nvPr/>
        </p:nvSpPr>
        <p:spPr>
          <a:xfrm>
            <a:off x="5672137" y="3105150"/>
            <a:ext cx="847725" cy="123825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191538-C95E-4D2C-B73B-3D0B30A76CBC}"/>
              </a:ext>
            </a:extLst>
          </p:cNvPr>
          <p:cNvSpPr/>
          <p:nvPr/>
        </p:nvSpPr>
        <p:spPr>
          <a:xfrm>
            <a:off x="1276349" y="4783137"/>
            <a:ext cx="3209925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0.951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BC82CF-1AF0-4563-B428-95E471D6D4BE}"/>
              </a:ext>
            </a:extLst>
          </p:cNvPr>
          <p:cNvSpPr/>
          <p:nvPr/>
        </p:nvSpPr>
        <p:spPr>
          <a:xfrm>
            <a:off x="7705725" y="4783137"/>
            <a:ext cx="3209925" cy="400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Accuracy: 0.964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48AA3F-157A-4B33-9F3D-A675BF55523E}"/>
              </a:ext>
            </a:extLst>
          </p:cNvPr>
          <p:cNvSpPr/>
          <p:nvPr/>
        </p:nvSpPr>
        <p:spPr>
          <a:xfrm>
            <a:off x="7705726" y="2670175"/>
            <a:ext cx="3209925" cy="2117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Optimized CNN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Repeated standard CNN 3x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Changed neurons to 64, 128, and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Increased strides to (2,1) in layers 1 and 2, then 4 in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Epoch of 20, batch size of 200</a:t>
            </a:r>
          </a:p>
        </p:txBody>
      </p:sp>
    </p:spTree>
    <p:extLst>
      <p:ext uri="{BB962C8B-B14F-4D97-AF65-F5344CB8AC3E}">
        <p14:creationId xmlns:p14="http://schemas.microsoft.com/office/powerpoint/2010/main" val="76491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8680</TotalTime>
  <Words>644</Words>
  <Application>Microsoft Office PowerPoint</Application>
  <PresentationFormat>Widescreen</PresentationFormat>
  <Paragraphs>109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Statistical Learning-Image Recognition</vt:lpstr>
      <vt:lpstr>Define the Question</vt:lpstr>
      <vt:lpstr>Exploratory Data Analysis</vt:lpstr>
      <vt:lpstr>Preprocessing</vt:lpstr>
      <vt:lpstr>K-Nearest-Neighbors (KNN)</vt:lpstr>
      <vt:lpstr>Random Forest</vt:lpstr>
      <vt:lpstr>Gradient Boosting</vt:lpstr>
      <vt:lpstr>Neural Network</vt:lpstr>
      <vt:lpstr>Convolutional Neural Network (CNN)</vt:lpstr>
      <vt:lpstr>Model Comparisons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Learning-Final Project</dc:title>
  <dc:creator>Brandon Good</dc:creator>
  <cp:lastModifiedBy>Farhad Salemi</cp:lastModifiedBy>
  <cp:revision>51</cp:revision>
  <dcterms:created xsi:type="dcterms:W3CDTF">2019-10-26T19:42:33Z</dcterms:created>
  <dcterms:modified xsi:type="dcterms:W3CDTF">2020-05-25T20:02:33Z</dcterms:modified>
</cp:coreProperties>
</file>