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ontserrat Light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0B807E-EEC7-4FD5-B233-1C0E38574002}">
  <a:tblStyle styleId="{7D0B807E-EEC7-4FD5-B233-1C0E3857400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Light-bold.fntdata"/><Relationship Id="rId25" Type="http://schemas.openxmlformats.org/officeDocument/2006/relationships/font" Target="fonts/MontserratLight-regular.fntdata"/><Relationship Id="rId28" Type="http://schemas.openxmlformats.org/officeDocument/2006/relationships/font" Target="fonts/MontserratLight-boldItalic.fntdata"/><Relationship Id="rId27" Type="http://schemas.openxmlformats.org/officeDocument/2006/relationships/font" Target="fonts/Montserrat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07de50e2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07de50e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07de50e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07de50e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1b66826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1b66826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1b47ebf29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1b47ebf29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1b68def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1b68def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b47ebf29_2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b47ebf29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b47ebf29_2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b47ebf29_2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1b47ebf29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1b47ebf29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5bed8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5bed8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1b47ebf29_2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1b47ebf29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Ground truth già fatto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1b47ebf29_2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1b47ebf29_2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1b47ebf29_2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1b47ebf29_2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b47ebf29_2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1b47ebf29_2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 sz="1300">
                <a:solidFill>
                  <a:srgbClr val="666666"/>
                </a:solidFill>
              </a:defRPr>
            </a:lvl1pPr>
            <a:lvl2pPr lvl="1" rtl="0">
              <a:buNone/>
              <a:defRPr sz="1300">
                <a:solidFill>
                  <a:srgbClr val="666666"/>
                </a:solidFill>
              </a:defRPr>
            </a:lvl2pPr>
            <a:lvl3pPr lvl="2" rtl="0">
              <a:buNone/>
              <a:defRPr sz="1300">
                <a:solidFill>
                  <a:srgbClr val="666666"/>
                </a:solidFill>
              </a:defRPr>
            </a:lvl3pPr>
            <a:lvl4pPr lvl="3" rtl="0">
              <a:buNone/>
              <a:defRPr sz="1300">
                <a:solidFill>
                  <a:srgbClr val="666666"/>
                </a:solidFill>
              </a:defRPr>
            </a:lvl4pPr>
            <a:lvl5pPr lvl="4" rtl="0">
              <a:buNone/>
              <a:defRPr sz="1300">
                <a:solidFill>
                  <a:srgbClr val="666666"/>
                </a:solidFill>
              </a:defRPr>
            </a:lvl5pPr>
            <a:lvl6pPr lvl="5" rtl="0">
              <a:buNone/>
              <a:defRPr sz="1300">
                <a:solidFill>
                  <a:srgbClr val="666666"/>
                </a:solidFill>
              </a:defRPr>
            </a:lvl6pPr>
            <a:lvl7pPr lvl="6" rtl="0">
              <a:buNone/>
              <a:defRPr sz="1300">
                <a:solidFill>
                  <a:srgbClr val="666666"/>
                </a:solidFill>
              </a:defRPr>
            </a:lvl7pPr>
            <a:lvl8pPr lvl="7" rtl="0">
              <a:buNone/>
              <a:defRPr sz="1300">
                <a:solidFill>
                  <a:srgbClr val="666666"/>
                </a:solidFill>
              </a:defRPr>
            </a:lvl8pPr>
            <a:lvl9pPr lvl="8" rtl="0">
              <a:buNone/>
              <a:defRPr sz="13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9" name="Google Shape;5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accent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62" name="Google Shape;62;p13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63" name="Google Shape;63;p1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1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1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70" name="Google Shape;70;p1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1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75" name="Google Shape;75;p1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" name="Google Shape;80;p1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81" name="Google Shape;81;p1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1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84" name="Google Shape;84;p1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" name="Google Shape;87;p1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9" name="Google Shape;89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" name="Google Shape;91;p1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bg>
      <p:bgPr>
        <a:solidFill>
          <a:schemeClr val="accent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06" name="Google Shape;106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10" name="Google Shape;110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114" name="Google Shape;114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118" name="Google Shape;11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122" name="Google Shape;12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26" name="Google Shape;126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">
  <p:cSld name="TITLE_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" name="Google Shape;13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5">
  <p:cSld name="TITLE_5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" name="Google Shape;13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 sz="1300">
                <a:solidFill>
                  <a:srgbClr val="666666"/>
                </a:solidFill>
              </a:defRPr>
            </a:lvl1pPr>
            <a:lvl2pPr lvl="1" rtl="0">
              <a:buNone/>
              <a:defRPr sz="1300">
                <a:solidFill>
                  <a:srgbClr val="666666"/>
                </a:solidFill>
              </a:defRPr>
            </a:lvl2pPr>
            <a:lvl3pPr lvl="2" rtl="0">
              <a:buNone/>
              <a:defRPr sz="1300">
                <a:solidFill>
                  <a:srgbClr val="666666"/>
                </a:solidFill>
              </a:defRPr>
            </a:lvl3pPr>
            <a:lvl4pPr lvl="3" rtl="0">
              <a:buNone/>
              <a:defRPr sz="1300">
                <a:solidFill>
                  <a:srgbClr val="666666"/>
                </a:solidFill>
              </a:defRPr>
            </a:lvl4pPr>
            <a:lvl5pPr lvl="4" rtl="0">
              <a:buNone/>
              <a:defRPr sz="1300">
                <a:solidFill>
                  <a:srgbClr val="666666"/>
                </a:solidFill>
              </a:defRPr>
            </a:lvl5pPr>
            <a:lvl6pPr lvl="5" rtl="0">
              <a:buNone/>
              <a:defRPr sz="1300">
                <a:solidFill>
                  <a:srgbClr val="666666"/>
                </a:solidFill>
              </a:defRPr>
            </a:lvl6pPr>
            <a:lvl7pPr lvl="6" rtl="0">
              <a:buNone/>
              <a:defRPr sz="1300">
                <a:solidFill>
                  <a:srgbClr val="666666"/>
                </a:solidFill>
              </a:defRPr>
            </a:lvl7pPr>
            <a:lvl8pPr lvl="7" rtl="0">
              <a:buNone/>
              <a:defRPr sz="1300">
                <a:solidFill>
                  <a:srgbClr val="666666"/>
                </a:solidFill>
              </a:defRPr>
            </a:lvl8pPr>
            <a:lvl9pPr lvl="8" rtl="0">
              <a:buNone/>
              <a:defRPr sz="13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1pPr>
            <a:lvl2pPr indent="-368300" lvl="1" marL="914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2pPr>
            <a:lvl3pPr indent="-368300" lvl="2" marL="1371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3pPr>
            <a:lvl4pPr indent="-368300" lvl="3" marL="18288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4pPr>
            <a:lvl5pPr indent="-368300" lvl="4" marL="22860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5pPr>
            <a:lvl6pPr indent="-368300" lvl="5" marL="2743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6pPr>
            <a:lvl7pPr indent="-368300" lvl="6" marL="3200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7pPr>
            <a:lvl8pPr indent="-368300" lvl="7" marL="3657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8pPr>
            <a:lvl9pPr indent="-368300" lvl="8" marL="4114800" rtl="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mc:AlternateContent>
    <mc:Choice Requires="p14">
      <p:transition spd="slow" p14:dur="13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homepages.dcc.ufmg.br/~fabricio/download/ceas10.pdf" TargetMode="External"/><Relationship Id="rId4" Type="http://schemas.openxmlformats.org/officeDocument/2006/relationships/hyperlink" Target="https://www.sciencedirect.com/science/article/pii/S0957417412012560?via%3Dihub" TargetMode="External"/><Relationship Id="rId5" Type="http://schemas.openxmlformats.org/officeDocument/2006/relationships/hyperlink" Target="https://ieeexplore.ieee.org/document/7249453" TargetMode="External"/><Relationship Id="rId6" Type="http://schemas.openxmlformats.org/officeDocument/2006/relationships/hyperlink" Target="https://github.com/splorp/wordpress-comment-blacklis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c/twitter-spam/data" TargetMode="External"/><Relationship Id="rId4" Type="http://schemas.openxmlformats.org/officeDocument/2006/relationships/slide" Target="/ppt/slides/slide1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ctrTitle"/>
          </p:nvPr>
        </p:nvSpPr>
        <p:spPr>
          <a:xfrm>
            <a:off x="1984025" y="930850"/>
            <a:ext cx="5190900" cy="329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Detecting Spam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 Twitter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26"/>
          <p:cNvGraphicFramePr/>
          <p:nvPr/>
        </p:nvGraphicFramePr>
        <p:xfrm>
          <a:off x="4284425" y="17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{7D0B807E-EEC7-4FD5-B233-1C0E38574002}</a:tableStyleId>
              </a:tblPr>
              <a:tblGrid>
                <a:gridCol w="1081575"/>
                <a:gridCol w="1040800"/>
                <a:gridCol w="1122350"/>
                <a:gridCol w="1081575"/>
              </a:tblGrid>
              <a:tr h="3525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/>
                        <a:t>Best 2 features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/>
                        <a:t>Predicted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 hMerge="1"/>
              </a:tr>
              <a:tr h="3186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0000FF"/>
                          </a:solidFill>
                        </a:rPr>
                        <a:t>QUALITY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990000"/>
                          </a:solidFill>
                        </a:rPr>
                        <a:t>SPAM</a:t>
                      </a:r>
                      <a:endParaRPr sz="1000"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33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/>
                        <a:t>True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0000FF"/>
                          </a:solidFill>
                        </a:rPr>
                        <a:t>QUALITY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97,07%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2,93%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137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990000"/>
                          </a:solidFill>
                        </a:rPr>
                        <a:t>SPAM</a:t>
                      </a:r>
                      <a:endParaRPr sz="1000"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34,42%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65,58%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Google Shape;215;p26"/>
          <p:cNvGraphicFramePr/>
          <p:nvPr/>
        </p:nvGraphicFramePr>
        <p:xfrm>
          <a:off x="4255800" y="3622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{7D0B807E-EEC7-4FD5-B233-1C0E38574002}</a:tableStyleId>
              </a:tblPr>
              <a:tblGrid>
                <a:gridCol w="1101600"/>
                <a:gridCol w="1101600"/>
                <a:gridCol w="1101600"/>
                <a:gridCol w="1101600"/>
              </a:tblGrid>
              <a:tr h="34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Precision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Recall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F1-score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8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0000FF"/>
                          </a:solidFill>
                        </a:rPr>
                        <a:t>QUALITY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7</a:t>
                      </a:r>
                      <a:r>
                        <a:rPr lang="it" sz="1200"/>
                        <a:t>5%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97</a:t>
                      </a:r>
                      <a:r>
                        <a:rPr lang="it" sz="1200"/>
                        <a:t>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85</a:t>
                      </a:r>
                      <a:r>
                        <a:rPr lang="it" sz="1200"/>
                        <a:t>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8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990000"/>
                          </a:solidFill>
                        </a:rPr>
                        <a:t>SPAM</a:t>
                      </a:r>
                      <a:endParaRPr sz="1000"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9</a:t>
                      </a:r>
                      <a:r>
                        <a:rPr lang="it" sz="1200"/>
                        <a:t>5%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66</a:t>
                      </a:r>
                      <a:r>
                        <a:rPr lang="it" sz="1200"/>
                        <a:t>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78</a:t>
                      </a:r>
                      <a:r>
                        <a:rPr lang="it" sz="1200"/>
                        <a:t>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6"/>
          <p:cNvSpPr txBox="1"/>
          <p:nvPr>
            <p:ph idx="4294967295" type="title"/>
          </p:nvPr>
        </p:nvSpPr>
        <p:spPr>
          <a:xfrm>
            <a:off x="2353500" y="461075"/>
            <a:ext cx="4437000" cy="128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SVM Summary Result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Best</a:t>
            </a:r>
            <a:r>
              <a:rPr lang="it" sz="2400"/>
              <a:t> 2 features</a:t>
            </a:r>
            <a:endParaRPr sz="2400"/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6245" l="9957" r="50002" t="7961"/>
          <a:stretch/>
        </p:blipFill>
        <p:spPr>
          <a:xfrm>
            <a:off x="884750" y="1692525"/>
            <a:ext cx="2590199" cy="277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4294967295" type="title"/>
          </p:nvPr>
        </p:nvSpPr>
        <p:spPr>
          <a:xfrm>
            <a:off x="2353500" y="461075"/>
            <a:ext cx="4437000" cy="128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SVM Summary Result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Worst 2 features</a:t>
            </a:r>
            <a:endParaRPr sz="2400"/>
          </a:p>
        </p:txBody>
      </p:sp>
      <p:graphicFrame>
        <p:nvGraphicFramePr>
          <p:cNvPr id="223" name="Google Shape;223;p27"/>
          <p:cNvGraphicFramePr/>
          <p:nvPr/>
        </p:nvGraphicFramePr>
        <p:xfrm>
          <a:off x="4361775" y="18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{7D0B807E-EEC7-4FD5-B233-1C0E38574002}</a:tableStyleId>
              </a:tblPr>
              <a:tblGrid>
                <a:gridCol w="1118975"/>
                <a:gridCol w="1051025"/>
                <a:gridCol w="1051025"/>
                <a:gridCol w="1051025"/>
              </a:tblGrid>
              <a:tr h="352550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/>
                        <a:t>Worst 2 features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/>
                        <a:t>Predicted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 hMerge="1"/>
              </a:tr>
              <a:tr h="3322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0000FF"/>
                          </a:solidFill>
                        </a:rPr>
                        <a:t>QUALITY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990000"/>
                          </a:solidFill>
                        </a:rPr>
                        <a:t>SPAM</a:t>
                      </a:r>
                      <a:endParaRPr sz="1000"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33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/>
                        <a:t>True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0000FF"/>
                          </a:solidFill>
                        </a:rPr>
                        <a:t>QUALITY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80,89%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19,11%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9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990000"/>
                          </a:solidFill>
                        </a:rPr>
                        <a:t>SPAM</a:t>
                      </a:r>
                      <a:endParaRPr sz="1000"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53,08%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46,92%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Google Shape;224;p27"/>
          <p:cNvGraphicFramePr/>
          <p:nvPr/>
        </p:nvGraphicFramePr>
        <p:xfrm>
          <a:off x="4361725" y="3608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{7D0B807E-EEC7-4FD5-B233-1C0E38574002}</a:tableStyleId>
              </a:tblPr>
              <a:tblGrid>
                <a:gridCol w="1068025"/>
                <a:gridCol w="1068025"/>
                <a:gridCol w="1068025"/>
                <a:gridCol w="1068025"/>
              </a:tblGrid>
              <a:tr h="35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Precision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Recall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F1-score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9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0000FF"/>
                          </a:solidFill>
                        </a:rPr>
                        <a:t>QUALITY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63%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81</a:t>
                      </a:r>
                      <a:r>
                        <a:rPr lang="it" sz="1200"/>
                        <a:t>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71</a:t>
                      </a:r>
                      <a:r>
                        <a:rPr lang="it" sz="1200"/>
                        <a:t>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990000"/>
                          </a:solidFill>
                        </a:rPr>
                        <a:t>SPAM</a:t>
                      </a:r>
                      <a:endParaRPr sz="1000"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69%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47</a:t>
                      </a:r>
                      <a:r>
                        <a:rPr lang="it" sz="1200"/>
                        <a:t>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56</a:t>
                      </a:r>
                      <a:r>
                        <a:rPr lang="it" sz="1200"/>
                        <a:t>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7131" l="51677" r="7419" t="7964"/>
          <a:stretch/>
        </p:blipFill>
        <p:spPr>
          <a:xfrm>
            <a:off x="979276" y="1717225"/>
            <a:ext cx="2646002" cy="274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529975" y="911700"/>
            <a:ext cx="235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Future Work</a:t>
            </a:r>
            <a:endParaRPr/>
          </a:p>
        </p:txBody>
      </p:sp>
      <p:sp>
        <p:nvSpPr>
          <p:cNvPr id="231" name="Google Shape;231;p28"/>
          <p:cNvSpPr txBox="1"/>
          <p:nvPr>
            <p:ph idx="2" type="body"/>
          </p:nvPr>
        </p:nvSpPr>
        <p:spPr>
          <a:xfrm>
            <a:off x="3560350" y="439950"/>
            <a:ext cx="5211300" cy="45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Conclusion: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In order to distinguish </a:t>
            </a:r>
            <a:r>
              <a:rPr i="1" lang="it">
                <a:solidFill>
                  <a:srgbClr val="000000"/>
                </a:solidFill>
              </a:rPr>
              <a:t>SPAM</a:t>
            </a:r>
            <a:r>
              <a:rPr lang="it">
                <a:solidFill>
                  <a:srgbClr val="000000"/>
                </a:solidFill>
              </a:rPr>
              <a:t> or </a:t>
            </a:r>
            <a:r>
              <a:rPr i="1" lang="it">
                <a:solidFill>
                  <a:srgbClr val="000000"/>
                </a:solidFill>
              </a:rPr>
              <a:t>QUALITY</a:t>
            </a:r>
            <a:r>
              <a:rPr lang="it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◦"/>
            </a:pPr>
            <a:r>
              <a:rPr lang="it">
                <a:solidFill>
                  <a:srgbClr val="000000"/>
                </a:solidFill>
              </a:rPr>
              <a:t>Best features are </a:t>
            </a:r>
            <a:r>
              <a:rPr i="1" lang="it">
                <a:solidFill>
                  <a:srgbClr val="000000"/>
                </a:solidFill>
                <a:highlight>
                  <a:srgbClr val="00FF00"/>
                </a:highlight>
              </a:rPr>
              <a:t>following</a:t>
            </a:r>
            <a:r>
              <a:rPr lang="it">
                <a:solidFill>
                  <a:srgbClr val="000000"/>
                </a:solidFill>
              </a:rPr>
              <a:t> and </a:t>
            </a:r>
            <a:r>
              <a:rPr i="1" lang="it">
                <a:solidFill>
                  <a:srgbClr val="000000"/>
                </a:solidFill>
                <a:highlight>
                  <a:srgbClr val="00FF00"/>
                </a:highlight>
              </a:rPr>
              <a:t>follower</a:t>
            </a:r>
            <a:r>
              <a:rPr lang="it">
                <a:solidFill>
                  <a:srgbClr val="000000"/>
                </a:solidFill>
              </a:rPr>
              <a:t>;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◦"/>
            </a:pPr>
            <a:r>
              <a:rPr lang="it">
                <a:solidFill>
                  <a:srgbClr val="000000"/>
                </a:solidFill>
              </a:rPr>
              <a:t>W</a:t>
            </a:r>
            <a:r>
              <a:rPr lang="it">
                <a:solidFill>
                  <a:srgbClr val="000000"/>
                </a:solidFill>
              </a:rPr>
              <a:t>orst features are </a:t>
            </a:r>
            <a:r>
              <a:rPr i="1" lang="it">
                <a:solidFill>
                  <a:srgbClr val="000000"/>
                </a:solidFill>
                <a:highlight>
                  <a:srgbClr val="FF9900"/>
                </a:highlight>
              </a:rPr>
              <a:t>WordsCounted</a:t>
            </a:r>
            <a:r>
              <a:rPr lang="it">
                <a:solidFill>
                  <a:srgbClr val="000000"/>
                </a:solidFill>
              </a:rPr>
              <a:t> and </a:t>
            </a:r>
            <a:r>
              <a:rPr i="1" lang="it">
                <a:solidFill>
                  <a:srgbClr val="000000"/>
                </a:solidFill>
                <a:highlight>
                  <a:srgbClr val="FF9900"/>
                </a:highlight>
              </a:rPr>
              <a:t>MensionsCounted</a:t>
            </a:r>
            <a:r>
              <a:rPr lang="it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◦"/>
            </a:pPr>
            <a:r>
              <a:rPr lang="it">
                <a:solidFill>
                  <a:srgbClr val="000000"/>
                </a:solidFill>
              </a:rPr>
              <a:t>Only </a:t>
            </a:r>
            <a:r>
              <a:rPr lang="it" u="sng">
                <a:solidFill>
                  <a:srgbClr val="000000"/>
                </a:solidFill>
              </a:rPr>
              <a:t>small improvements</a:t>
            </a:r>
            <a:r>
              <a:rPr lang="it">
                <a:solidFill>
                  <a:srgbClr val="000000"/>
                </a:solidFill>
              </a:rPr>
              <a:t> derived from the adding of </a:t>
            </a:r>
            <a:r>
              <a:rPr i="1" lang="it">
                <a:solidFill>
                  <a:srgbClr val="000000"/>
                </a:solidFill>
              </a:rPr>
              <a:t>Wordpress </a:t>
            </a:r>
            <a:r>
              <a:rPr i="1" lang="it">
                <a:solidFill>
                  <a:srgbClr val="000000"/>
                </a:solidFill>
                <a:highlight>
                  <a:srgbClr val="FFFF00"/>
                </a:highlight>
              </a:rPr>
              <a:t>Spam words</a:t>
            </a:r>
            <a:r>
              <a:rPr i="1" lang="it">
                <a:solidFill>
                  <a:srgbClr val="000000"/>
                </a:solidFill>
              </a:rPr>
              <a:t> blacklist</a:t>
            </a:r>
            <a:r>
              <a:rPr lang="it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Future work: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◦"/>
            </a:pPr>
            <a:r>
              <a:rPr lang="it">
                <a:solidFill>
                  <a:srgbClr val="000000"/>
                </a:solidFill>
              </a:rPr>
              <a:t>Usage of bigger dataset;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◦"/>
            </a:pPr>
            <a:r>
              <a:rPr lang="it">
                <a:solidFill>
                  <a:srgbClr val="000000"/>
                </a:solidFill>
              </a:rPr>
              <a:t>Spammer detection;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◦"/>
            </a:pPr>
            <a:r>
              <a:rPr lang="it">
                <a:solidFill>
                  <a:srgbClr val="000000"/>
                </a:solidFill>
              </a:rPr>
              <a:t>Implementation of different classifiers.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4294967295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it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652275" y="1019200"/>
            <a:ext cx="78273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C458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[1]</a:t>
            </a:r>
            <a:r>
              <a:rPr lang="it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it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Fabricio Benevenuto, Gabriel Magno, Tiago Rodrigues, and Virgilio Almeida</a:t>
            </a:r>
            <a:r>
              <a:rPr lang="it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r>
              <a:rPr b="1" lang="it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Detecting Spammers on Twitter</a:t>
            </a:r>
            <a:r>
              <a:rPr lang="it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2010. 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Link:</a:t>
            </a:r>
            <a:r>
              <a:rPr lang="it">
                <a:solidFill>
                  <a:srgbClr val="00FF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it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3"/>
              </a:rPr>
              <a:t>http://homepages.dcc.ufmg.br/~fabricio/download/ceas10.pdf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it">
                <a:solidFill>
                  <a:srgbClr val="1C458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[2]</a:t>
            </a:r>
            <a:r>
              <a:rPr lang="it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Juan Martinez-Romo, Lourdes Araujo, </a:t>
            </a:r>
            <a:r>
              <a:rPr b="1" lang="i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Detecting malicious tweets in trending topics using a statistical analysis of language</a:t>
            </a:r>
            <a:r>
              <a:rPr lang="it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Expert Systems with Applications, Volume 40, Issue 8, 15 June 2013, Pages 2992-3000</a:t>
            </a:r>
            <a:r>
              <a:rPr lang="it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Link: </a:t>
            </a:r>
            <a:r>
              <a:rPr lang="it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4"/>
              </a:rPr>
              <a:t>https://www.sciencedirect.com/science/article/pii/S0957417412012560?via%3Dihub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CCCCCC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it">
                <a:solidFill>
                  <a:srgbClr val="1C458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[3]</a:t>
            </a:r>
            <a:r>
              <a:rPr lang="it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C. Chen, J. Zhang, X. Chen, Y. Xiang and W. Zhou, </a:t>
            </a:r>
            <a:r>
              <a:rPr b="1" lang="it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 million spam tweets: A large ground truth for timely Twitter spam detection</a:t>
            </a:r>
            <a:r>
              <a:rPr lang="it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2015 IEEE International Conference on Communications (ICC), London, 2015, pp. 7065-7070.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Link: </a:t>
            </a:r>
            <a:r>
              <a:rPr lang="it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5"/>
              </a:rPr>
              <a:t>https://ieeexplore.ieee.org/document/7249453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it">
                <a:solidFill>
                  <a:srgbClr val="1C458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[4]</a:t>
            </a:r>
            <a:r>
              <a:rPr lang="it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1" lang="it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Wordpress Spam words blacklist</a:t>
            </a:r>
            <a:r>
              <a:rPr lang="it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GitHub link: </a:t>
            </a:r>
            <a:r>
              <a:rPr lang="it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6"/>
              </a:rPr>
              <a:t>https://github.com/splorp/wordpress-comment-blacklist</a:t>
            </a: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ctrTitle"/>
          </p:nvPr>
        </p:nvSpPr>
        <p:spPr>
          <a:xfrm>
            <a:off x="1984025" y="930850"/>
            <a:ext cx="5190900" cy="329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chemeClr val="lt1"/>
                </a:solidFill>
              </a:rPr>
              <a:t>THANK YOU 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600">
                <a:solidFill>
                  <a:schemeClr val="lt1"/>
                </a:solidFill>
              </a:rPr>
              <a:t>FOR ATTENTION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 txBox="1"/>
          <p:nvPr>
            <p:ph idx="4294967295" type="title"/>
          </p:nvPr>
        </p:nvSpPr>
        <p:spPr>
          <a:xfrm>
            <a:off x="3211475" y="2876975"/>
            <a:ext cx="2736000" cy="128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00"/>
                </a:solidFill>
              </a:rPr>
              <a:t>Gianmarco Cariggi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00"/>
                </a:solidFill>
              </a:rPr>
              <a:t>Salvatore Frontera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00"/>
                </a:solidFill>
              </a:rPr>
              <a:t>Davide Lo Iudice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523175" y="911700"/>
            <a:ext cx="24054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3844325" y="805325"/>
            <a:ext cx="4458600" cy="167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Reference paper: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◦"/>
            </a:pPr>
            <a:r>
              <a:rPr lang="it" sz="1500">
                <a:solidFill>
                  <a:srgbClr val="000000"/>
                </a:solidFill>
              </a:rPr>
              <a:t>Fabricio Benevenuto, Gabriel Magno, Tiago Rodrigues, and Virgilio Almeida</a:t>
            </a:r>
            <a:r>
              <a:rPr lang="it" sz="1400">
                <a:solidFill>
                  <a:srgbClr val="000000"/>
                </a:solidFill>
              </a:rPr>
              <a:t>. </a:t>
            </a:r>
            <a:r>
              <a:rPr lang="it" sz="1400" u="sng">
                <a:solidFill>
                  <a:srgbClr val="000000"/>
                </a:solidFill>
              </a:rPr>
              <a:t>Detecting Spammers on Twitter</a:t>
            </a:r>
            <a:r>
              <a:rPr lang="it" sz="1400">
                <a:solidFill>
                  <a:srgbClr val="000000"/>
                </a:solidFill>
              </a:rPr>
              <a:t>, 2010</a:t>
            </a:r>
            <a:r>
              <a:rPr baseline="30000" lang="it" sz="1400" u="sng">
                <a:solidFill>
                  <a:schemeClr val="hlink"/>
                </a:solidFill>
                <a:hlinkClick action="ppaction://hlinksldjump" r:id="rId3"/>
              </a:rPr>
              <a:t>[1]</a:t>
            </a:r>
            <a:r>
              <a:rPr lang="it" sz="1400">
                <a:solidFill>
                  <a:srgbClr val="000000"/>
                </a:solidFill>
              </a:rPr>
              <a:t>.</a:t>
            </a:r>
            <a:endParaRPr u="sng">
              <a:solidFill>
                <a:srgbClr val="4A86E8"/>
              </a:solidFill>
            </a:endParaRPr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3844325" y="2602000"/>
            <a:ext cx="5089200" cy="167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Main goal: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◦"/>
            </a:pPr>
            <a:r>
              <a:rPr lang="it">
                <a:solidFill>
                  <a:srgbClr val="000000"/>
                </a:solidFill>
              </a:rPr>
              <a:t>An implementation of a spam classification model of tweet.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Related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Works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3628300" y="797725"/>
            <a:ext cx="4769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◦"/>
            </a:pPr>
            <a:r>
              <a:rPr lang="it">
                <a:solidFill>
                  <a:srgbClr val="000000"/>
                </a:solidFill>
              </a:rPr>
              <a:t>Juan Martinez-Romo, Lourdes Araujo, </a:t>
            </a:r>
            <a:r>
              <a:rPr lang="it" u="sng">
                <a:solidFill>
                  <a:srgbClr val="000000"/>
                </a:solidFill>
              </a:rPr>
              <a:t>Detecting malicious tweets in trending topics using a statistical analysis of language</a:t>
            </a:r>
            <a:r>
              <a:rPr lang="it">
                <a:solidFill>
                  <a:srgbClr val="000000"/>
                </a:solidFill>
              </a:rPr>
              <a:t>, Expert Systems with Applications, Volume 40, Issue 8, 15 June 2013, Pages 2992-3000</a:t>
            </a:r>
            <a:r>
              <a:rPr baseline="30000" lang="it" u="sng">
                <a:solidFill>
                  <a:schemeClr val="hlink"/>
                </a:solidFill>
                <a:hlinkClick action="ppaction://hlinksldjump" r:id="rId3"/>
              </a:rPr>
              <a:t>[2]</a:t>
            </a:r>
            <a:r>
              <a:rPr lang="it">
                <a:solidFill>
                  <a:srgbClr val="000000"/>
                </a:solidFill>
              </a:rPr>
              <a:t>.</a:t>
            </a:r>
            <a:br>
              <a:rPr lang="it">
                <a:solidFill>
                  <a:srgbClr val="000000"/>
                </a:solidFill>
              </a:rPr>
            </a:br>
            <a:r>
              <a:rPr lang="it">
                <a:solidFill>
                  <a:srgbClr val="FF0000"/>
                </a:solidFill>
              </a:rPr>
              <a:t>Point of interest </a:t>
            </a:r>
            <a:r>
              <a:rPr lang="it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◦"/>
            </a:pPr>
            <a:r>
              <a:rPr lang="it" sz="1100">
                <a:solidFill>
                  <a:srgbClr val="000000"/>
                </a:solidFill>
              </a:rPr>
              <a:t>Tweet-only based study;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◦"/>
            </a:pPr>
            <a:r>
              <a:rPr lang="it" sz="1100">
                <a:solidFill>
                  <a:srgbClr val="000000"/>
                </a:solidFill>
              </a:rPr>
              <a:t>Use of a statistical language model;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◦"/>
            </a:pPr>
            <a:r>
              <a:rPr lang="it" sz="1100">
                <a:solidFill>
                  <a:srgbClr val="000000"/>
                </a:solidFill>
              </a:rPr>
              <a:t>Link analysis;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◦"/>
            </a:pPr>
            <a:r>
              <a:rPr lang="it" sz="1100">
                <a:solidFill>
                  <a:srgbClr val="000000"/>
                </a:solidFill>
              </a:rPr>
              <a:t>Comparison between SLM or content-based feature;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◦"/>
            </a:pPr>
            <a:r>
              <a:rPr lang="it">
                <a:solidFill>
                  <a:srgbClr val="000000"/>
                </a:solidFill>
              </a:rPr>
              <a:t>C. Chen, J. Zhang, X. Chen, Y. Xiang and W. Zhou, </a:t>
            </a:r>
            <a:r>
              <a:rPr lang="it" u="sng">
                <a:solidFill>
                  <a:srgbClr val="000000"/>
                </a:solidFill>
              </a:rPr>
              <a:t>6 million spam tweets: A large ground truth for timely Twitter spam detection</a:t>
            </a:r>
            <a:r>
              <a:rPr lang="it">
                <a:solidFill>
                  <a:srgbClr val="000000"/>
                </a:solidFill>
              </a:rPr>
              <a:t>, 2015 IEEE International Conference on Communications (ICC), London, 2015, pp. 7065-7070</a:t>
            </a:r>
            <a:r>
              <a:rPr baseline="30000" lang="it" u="sng">
                <a:solidFill>
                  <a:schemeClr val="hlink"/>
                </a:solidFill>
                <a:hlinkClick action="ppaction://hlinksldjump" r:id="rId4"/>
              </a:rPr>
              <a:t>[3]</a:t>
            </a:r>
            <a:r>
              <a:rPr lang="it">
                <a:solidFill>
                  <a:srgbClr val="000000"/>
                </a:solidFill>
              </a:rPr>
              <a:t>.</a:t>
            </a:r>
            <a:br>
              <a:rPr lang="it">
                <a:solidFill>
                  <a:srgbClr val="000000"/>
                </a:solidFill>
              </a:rPr>
            </a:br>
            <a:r>
              <a:rPr lang="it">
                <a:solidFill>
                  <a:srgbClr val="FF0000"/>
                </a:solidFill>
              </a:rPr>
              <a:t>Point of interest </a:t>
            </a:r>
            <a:r>
              <a:rPr lang="it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◦"/>
            </a:pPr>
            <a:r>
              <a:rPr lang="it" sz="1100">
                <a:solidFill>
                  <a:schemeClr val="dk1"/>
                </a:solidFill>
              </a:rPr>
              <a:t>Tweet and twitter accounts based study;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◦"/>
            </a:pPr>
            <a:r>
              <a:rPr lang="it" sz="1100">
                <a:solidFill>
                  <a:schemeClr val="dk1"/>
                </a:solidFill>
              </a:rPr>
              <a:t>Data analysis based on: CDF, link analysis of tweet with blacklist sites services and studying of Spam Ratio ;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◦"/>
            </a:pPr>
            <a:r>
              <a:rPr lang="it" sz="1100">
                <a:solidFill>
                  <a:schemeClr val="dk1"/>
                </a:solidFill>
              </a:rPr>
              <a:t>Comparison between result of different SVM;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546125" y="911700"/>
            <a:ext cx="23280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Differences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9" name="Google Shape;159;p20"/>
          <p:cNvSpPr txBox="1"/>
          <p:nvPr>
            <p:ph idx="4294967295" type="body"/>
          </p:nvPr>
        </p:nvSpPr>
        <p:spPr>
          <a:xfrm>
            <a:off x="3759950" y="797700"/>
            <a:ext cx="49227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Differences:</a:t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◦"/>
            </a:pPr>
            <a:r>
              <a:rPr lang="it">
                <a:solidFill>
                  <a:srgbClr val="000000"/>
                </a:solidFill>
              </a:rPr>
              <a:t>Only spam study (no spammer) due to database availability</a:t>
            </a:r>
            <a:r>
              <a:rPr lang="it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◦"/>
            </a:pPr>
            <a:r>
              <a:rPr lang="it">
                <a:solidFill>
                  <a:srgbClr val="000000"/>
                </a:solidFill>
              </a:rPr>
              <a:t>Smaller number of tweets</a:t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◦"/>
            </a:pPr>
            <a:r>
              <a:rPr lang="it">
                <a:solidFill>
                  <a:srgbClr val="000000"/>
                </a:solidFill>
              </a:rPr>
              <a:t>Features plot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Workflow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3173101" y="1323812"/>
            <a:ext cx="1739363" cy="2496144"/>
            <a:chOff x="-2" y="1189989"/>
            <a:chExt cx="2726702" cy="3482829"/>
          </a:xfrm>
        </p:grpSpPr>
        <p:sp>
          <p:nvSpPr>
            <p:cNvPr id="166" name="Google Shape;166;p21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analysis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-2" y="2057119"/>
              <a:ext cx="2496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Montserrat"/>
                  <a:ea typeface="Montserrat"/>
                  <a:cs typeface="Montserrat"/>
                  <a:sym typeface="Montserrat"/>
                </a:rPr>
                <a:t>· Filter features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Montserrat"/>
                  <a:ea typeface="Montserrat"/>
                  <a:cs typeface="Montserrat"/>
                  <a:sym typeface="Montserrat"/>
                </a:rPr>
                <a:t>· Building data </a:t>
              </a:r>
              <a:r>
                <a:rPr lang="it" sz="1200">
                  <a:latin typeface="Montserrat"/>
                  <a:ea typeface="Montserrat"/>
                  <a:cs typeface="Montserrat"/>
                  <a:sym typeface="Montserrat"/>
                </a:rPr>
                <a:t>       train file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Montserrat"/>
                  <a:ea typeface="Montserrat"/>
                  <a:cs typeface="Montserrat"/>
                  <a:sym typeface="Montserrat"/>
                </a:rPr>
                <a:t>· CDF analysis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8" name="Google Shape;168;p21"/>
          <p:cNvGrpSpPr/>
          <p:nvPr/>
        </p:nvGrpSpPr>
        <p:grpSpPr>
          <a:xfrm>
            <a:off x="4565842" y="1323588"/>
            <a:ext cx="1788567" cy="2496302"/>
            <a:chOff x="2263425" y="1189775"/>
            <a:chExt cx="2541300" cy="3483050"/>
          </a:xfrm>
        </p:grpSpPr>
        <p:sp>
          <p:nvSpPr>
            <p:cNvPr id="169" name="Google Shape;169;p21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SVM classification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0" name="Google Shape;170;p21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Montserrat"/>
                  <a:ea typeface="Montserrat"/>
                  <a:cs typeface="Montserrat"/>
                  <a:sym typeface="Montserrat"/>
                </a:rPr>
                <a:t>· Training 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Montserrat"/>
                  <a:ea typeface="Montserrat"/>
                  <a:cs typeface="Montserrat"/>
                  <a:sym typeface="Montserrat"/>
                </a:rPr>
                <a:t>· SVM classification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1" name="Google Shape;171;p21"/>
          <p:cNvGrpSpPr/>
          <p:nvPr/>
        </p:nvGrpSpPr>
        <p:grpSpPr>
          <a:xfrm>
            <a:off x="6034224" y="1323588"/>
            <a:ext cx="1715123" cy="2496302"/>
            <a:chOff x="4329974" y="1189775"/>
            <a:chExt cx="2541300" cy="3483050"/>
          </a:xfrm>
        </p:grpSpPr>
        <p:sp>
          <p:nvSpPr>
            <p:cNvPr id="172" name="Google Shape;172;p21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Ranking features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Montserrat"/>
                  <a:ea typeface="Montserrat"/>
                  <a:cs typeface="Montserrat"/>
                  <a:sym typeface="Montserrat"/>
                </a:rPr>
                <a:t>· Understand the impact of every feature on the final result, using info_gain and chiSquare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4" name="Google Shape;174;p21"/>
          <p:cNvGrpSpPr/>
          <p:nvPr/>
        </p:nvGrpSpPr>
        <p:grpSpPr>
          <a:xfrm>
            <a:off x="7402497" y="1323588"/>
            <a:ext cx="1654895" cy="2496302"/>
            <a:chOff x="6396739" y="1189775"/>
            <a:chExt cx="2541300" cy="3483050"/>
          </a:xfrm>
        </p:grpSpPr>
        <p:sp>
          <p:nvSpPr>
            <p:cNvPr id="175" name="Google Shape;175;p21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 selection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Montserrat"/>
                  <a:ea typeface="Montserrat"/>
                  <a:cs typeface="Montserrat"/>
                  <a:sym typeface="Montserrat"/>
                </a:rPr>
                <a:t>· </a:t>
              </a:r>
              <a:r>
                <a:rPr lang="it" sz="1200">
                  <a:latin typeface="Montserrat"/>
                  <a:ea typeface="Montserrat"/>
                  <a:cs typeface="Montserrat"/>
                  <a:sym typeface="Montserrat"/>
                </a:rPr>
                <a:t>Repeat</a:t>
              </a:r>
              <a:r>
                <a:rPr lang="it" sz="1200">
                  <a:latin typeface="Montserrat"/>
                  <a:ea typeface="Montserrat"/>
                  <a:cs typeface="Montserrat"/>
                  <a:sym typeface="Montserrat"/>
                </a:rPr>
                <a:t> the classification using only best features or only worst features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Montserrat"/>
                  <a:ea typeface="Montserrat"/>
                  <a:cs typeface="Montserrat"/>
                  <a:sym typeface="Montserrat"/>
                </a:rPr>
                <a:t>· Draw the final conclusions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3682675" y="271925"/>
            <a:ext cx="5184600" cy="309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Original dataset s</a:t>
            </a:r>
            <a:r>
              <a:rPr lang="it">
                <a:solidFill>
                  <a:srgbClr val="000000"/>
                </a:solidFill>
              </a:rPr>
              <a:t>ource: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A86E8"/>
              </a:buClr>
              <a:buSzPts val="1800"/>
              <a:buChar char="◦"/>
            </a:pPr>
            <a:r>
              <a:rPr lang="it" u="sng">
                <a:solidFill>
                  <a:srgbClr val="4A86E8"/>
                </a:solidFill>
                <a:hlinkClick r:id="rId3"/>
              </a:rPr>
              <a:t>https://www.kaggle.com/c/twitter-spam/data</a:t>
            </a:r>
            <a:endParaRPr u="sng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Built collection: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◦"/>
            </a:pPr>
            <a:r>
              <a:rPr lang="it">
                <a:solidFill>
                  <a:srgbClr val="000000"/>
                </a:solidFill>
              </a:rPr>
              <a:t>A structure based on 11 features, derived from the original database.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3771000" y="2372975"/>
            <a:ext cx="23781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Char char="◦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Following</a:t>
            </a:r>
            <a:endParaRPr sz="11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Char char="◦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Followers</a:t>
            </a:r>
            <a:endParaRPr sz="11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Char char="◦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Actions</a:t>
            </a:r>
            <a:endParaRPr sz="11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Char char="◦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is_retweet</a:t>
            </a:r>
            <a:endParaRPr sz="11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Char char="◦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URLCounted</a:t>
            </a:r>
            <a:endParaRPr sz="11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Char char="◦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HashtagCounted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6149100" y="2411825"/>
            <a:ext cx="26430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Char char="◦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MensionCounted</a:t>
            </a:r>
            <a:endParaRPr sz="11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Char char="◦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AverageHashtag</a:t>
            </a:r>
            <a:endParaRPr sz="11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Char char="◦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AverageURL</a:t>
            </a:r>
            <a:endParaRPr sz="11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Char char="◦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WordsCounted</a:t>
            </a:r>
            <a:endParaRPr sz="11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Char char="◦"/>
            </a:pPr>
            <a:r>
              <a:rPr lang="it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SpamWordsCounted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3682675" y="3669725"/>
            <a:ext cx="5184600" cy="131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Specifics: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◦"/>
            </a:pPr>
            <a:r>
              <a:rPr lang="it" sz="1400">
                <a:solidFill>
                  <a:srgbClr val="000000"/>
                </a:solidFill>
              </a:rPr>
              <a:t>Ground truth: </a:t>
            </a:r>
            <a:r>
              <a:rPr i="1" lang="it" sz="1400">
                <a:solidFill>
                  <a:srgbClr val="0000FF"/>
                </a:solidFill>
              </a:rPr>
              <a:t>QUALITY</a:t>
            </a:r>
            <a:r>
              <a:rPr lang="it" sz="1400">
                <a:solidFill>
                  <a:srgbClr val="000000"/>
                </a:solidFill>
              </a:rPr>
              <a:t> or </a:t>
            </a:r>
            <a:r>
              <a:rPr i="1" lang="it" sz="1400">
                <a:solidFill>
                  <a:srgbClr val="FF0000"/>
                </a:solidFill>
              </a:rPr>
              <a:t>SPAM</a:t>
            </a:r>
            <a:endParaRPr i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◦"/>
            </a:pPr>
            <a:r>
              <a:rPr lang="it" sz="1400">
                <a:solidFill>
                  <a:srgbClr val="000000"/>
                </a:solidFill>
              </a:rPr>
              <a:t>11968 tweets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◦"/>
            </a:pPr>
            <a:r>
              <a:rPr i="1" lang="it" sz="1400">
                <a:solidFill>
                  <a:srgbClr val="000000"/>
                </a:solidFill>
              </a:rPr>
              <a:t>TXT</a:t>
            </a:r>
            <a:r>
              <a:rPr lang="it" sz="1400">
                <a:solidFill>
                  <a:srgbClr val="000000"/>
                </a:solidFill>
              </a:rPr>
              <a:t> and </a:t>
            </a:r>
            <a:r>
              <a:rPr i="1" lang="it" sz="1400">
                <a:solidFill>
                  <a:srgbClr val="000000"/>
                </a:solidFill>
              </a:rPr>
              <a:t>CSV</a:t>
            </a:r>
            <a:r>
              <a:rPr lang="it" sz="1400">
                <a:solidFill>
                  <a:srgbClr val="000000"/>
                </a:solidFill>
              </a:rPr>
              <a:t> format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◦"/>
            </a:pPr>
            <a:r>
              <a:rPr lang="it" sz="1400">
                <a:solidFill>
                  <a:srgbClr val="000000"/>
                </a:solidFill>
              </a:rPr>
              <a:t>Wordpress Spam words blacklist</a:t>
            </a:r>
            <a:r>
              <a:rPr baseline="30000" lang="it" sz="1400" u="sng">
                <a:solidFill>
                  <a:schemeClr val="hlink"/>
                </a:solidFill>
                <a:hlinkClick action="ppaction://hlinksldjump" r:id="rId4"/>
              </a:rPr>
              <a:t>[4]</a:t>
            </a:r>
            <a:endParaRPr sz="1400" u="sng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499875" y="911700"/>
            <a:ext cx="24336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Cumulative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Distribution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Function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4324575" y="288275"/>
            <a:ext cx="3762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Montserrat Light"/>
                <a:ea typeface="Montserrat Light"/>
                <a:cs typeface="Montserrat Light"/>
                <a:sym typeface="Montserrat Light"/>
              </a:rPr>
              <a:t>CDF For</a:t>
            </a:r>
            <a:r>
              <a:rPr lang="it" sz="2400">
                <a:latin typeface="Montserrat Light"/>
                <a:ea typeface="Montserrat Light"/>
                <a:cs typeface="Montserrat Light"/>
                <a:sym typeface="Montserrat Light"/>
              </a:rPr>
              <a:t>mula </a:t>
            </a:r>
            <a:endParaRPr sz="24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Montserrat Light"/>
                <a:ea typeface="Montserrat Light"/>
                <a:cs typeface="Montserrat Light"/>
                <a:sym typeface="Montserrat Light"/>
              </a:rPr>
              <a:t>F</a:t>
            </a:r>
            <a:r>
              <a:rPr baseline="-25000" lang="it" sz="3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X</a:t>
            </a:r>
            <a:r>
              <a:rPr lang="it" sz="2400">
                <a:latin typeface="Montserrat Light"/>
                <a:ea typeface="Montserrat Light"/>
                <a:cs typeface="Montserrat Light"/>
                <a:sym typeface="Montserrat Light"/>
              </a:rPr>
              <a:t>(</a:t>
            </a:r>
            <a:r>
              <a:rPr i="1" lang="it" sz="1800">
                <a:solidFill>
                  <a:schemeClr val="dk1"/>
                </a:solidFill>
              </a:rPr>
              <a:t>x</a:t>
            </a:r>
            <a:r>
              <a:rPr lang="it" sz="2400">
                <a:latin typeface="Montserrat Light"/>
                <a:ea typeface="Montserrat Light"/>
                <a:cs typeface="Montserrat Light"/>
                <a:sym typeface="Montserrat Light"/>
              </a:rPr>
              <a:t>) = P(</a:t>
            </a:r>
            <a:r>
              <a:rPr lang="it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X</a:t>
            </a:r>
            <a:r>
              <a:rPr lang="it" sz="2400">
                <a:latin typeface="Montserrat Light"/>
                <a:ea typeface="Montserrat Light"/>
                <a:cs typeface="Montserrat Light"/>
                <a:sym typeface="Montserrat Light"/>
              </a:rPr>
              <a:t>≤</a:t>
            </a:r>
            <a:r>
              <a:rPr i="1" lang="it" sz="1800">
                <a:solidFill>
                  <a:schemeClr val="dk1"/>
                </a:solidFill>
              </a:rPr>
              <a:t>x</a:t>
            </a:r>
            <a:r>
              <a:rPr lang="it" sz="2400">
                <a:latin typeface="Montserrat Light"/>
                <a:ea typeface="Montserrat Light"/>
                <a:cs typeface="Montserrat Light"/>
                <a:sym typeface="Montserrat Light"/>
              </a:rPr>
              <a:t>)</a:t>
            </a:r>
            <a:endParaRPr sz="24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875" y="1394997"/>
            <a:ext cx="2433600" cy="167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975" y="1394993"/>
            <a:ext cx="2433600" cy="167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7325" y="3242725"/>
            <a:ext cx="2433600" cy="167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7975" y="3242710"/>
            <a:ext cx="2433600" cy="167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509600" y="911700"/>
            <a:ext cx="24120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SVM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Summary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4066325" y="47800"/>
            <a:ext cx="4842600" cy="129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it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All features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2" name="Google Shape;202;p24"/>
          <p:cNvGraphicFramePr/>
          <p:nvPr/>
        </p:nvGraphicFramePr>
        <p:xfrm>
          <a:off x="4360625" y="104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{7D0B807E-EEC7-4FD5-B233-1C0E38574002}</a:tableStyleId>
              </a:tblPr>
              <a:tblGrid>
                <a:gridCol w="1063500"/>
                <a:gridCol w="1063500"/>
                <a:gridCol w="1063500"/>
                <a:gridCol w="1063500"/>
              </a:tblGrid>
              <a:tr h="337000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/>
                        <a:t>All features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/>
                        <a:t>Predicted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 hMerge="1"/>
              </a:tr>
              <a:tr h="337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QUALITY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SPAM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3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000"/>
                        <a:t>True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QUALITY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90,25%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9,75%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SPAM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7,33%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92,67%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3" name="Google Shape;203;p24"/>
          <p:cNvGraphicFramePr/>
          <p:nvPr/>
        </p:nvGraphicFramePr>
        <p:xfrm>
          <a:off x="4360625" y="3430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{7D0B807E-EEC7-4FD5-B233-1C0E38574002}</a:tableStyleId>
              </a:tblPr>
              <a:tblGrid>
                <a:gridCol w="1063500"/>
                <a:gridCol w="1063500"/>
                <a:gridCol w="1063500"/>
                <a:gridCol w="1063500"/>
              </a:tblGrid>
              <a:tr h="32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Precision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Recall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F1-score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70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QUALITY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93%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90%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91%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SPAM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90%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93%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/>
                        <a:t>91%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4294967295" type="title"/>
          </p:nvPr>
        </p:nvSpPr>
        <p:spPr>
          <a:xfrm>
            <a:off x="2764200" y="460425"/>
            <a:ext cx="3615600" cy="53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Features Ranking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3">
            <a:alphaModFix/>
          </a:blip>
          <a:srcRect b="7636" l="9421" r="7349" t="8905"/>
          <a:stretch/>
        </p:blipFill>
        <p:spPr>
          <a:xfrm>
            <a:off x="1385263" y="1170450"/>
            <a:ext cx="6373474" cy="325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