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Dosis"/>
      <p:regular r:id="rId28"/>
      <p:bold r:id="rId29"/>
    </p:embeddedFont>
    <p:embeddedFont>
      <p:font typeface="Titillium Web"/>
      <p:regular r:id="rId30"/>
      <p:bold r:id="rId31"/>
      <p:italic r:id="rId32"/>
      <p:boldItalic r:id="rId33"/>
    </p:embeddedFont>
    <p:embeddedFont>
      <p:font typeface="Dosis ExtraLight"/>
      <p:regular r:id="rId34"/>
      <p:bold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Dosis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bold.fntdata"/><Relationship Id="rId30" Type="http://schemas.openxmlformats.org/officeDocument/2006/relationships/font" Target="fonts/TitilliumWeb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italic.fntdata"/><Relationship Id="rId13" Type="http://schemas.openxmlformats.org/officeDocument/2006/relationships/slide" Target="slides/slide9.xml"/><Relationship Id="rId35" Type="http://schemas.openxmlformats.org/officeDocument/2006/relationships/font" Target="fonts/DosisExtraLight-bold.fntdata"/><Relationship Id="rId12" Type="http://schemas.openxmlformats.org/officeDocument/2006/relationships/slide" Target="slides/slide8.xml"/><Relationship Id="rId34" Type="http://schemas.openxmlformats.org/officeDocument/2006/relationships/font" Target="fonts/DosisExtraLight-regular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10.xml"/><Relationship Id="rId36" Type="http://schemas.openxmlformats.org/officeDocument/2006/relationships/font" Target="fonts/TitilliumWebLight-regular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Google Shape;38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970625acae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970625ac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g970625acae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8" name="Google Shape;3948;g970625aca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970625acae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Google Shape;3960;g970625ac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7" name="Google Shape;396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g970625acae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7" name="Google Shape;3977;g970625ac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970625acae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970625aca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g96f89e7221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4" name="Google Shape;3994;g96f89e72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0" name="Shape 4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g96f89e7221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2" name="Google Shape;4002;g96f89e722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g96f89e7221_2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0" name="Google Shape;4010;g96f89e7221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96f89e7221_2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96f89e722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4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Google Shape;4025;g96f89e7221_2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6" name="Google Shape;4026;g96f89e722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g96f89e7221_2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5" name="Google Shape;4035;g96f89e7221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g96f89e7221_2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3" name="Google Shape;4043;g96f89e7221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e^{-0.005 * g}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3" name="Google Shape;405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Google Shape;385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970625acae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970625ac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general hay 2 pasos. Seria como calcular la f’ y luego alguna forma de selección a partir de f’.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970625acae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970625ac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r>
              <a:rPr lang="en"/>
              <a:t> + (1000-0.5) * e^{-0.005 * g}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g970625acae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7" name="Google Shape;3897;g970625ac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g970625acae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Google Shape;3908;g970625ac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altura e los pares </a:t>
            </a:r>
            <a:r>
              <a:rPr lang="en"/>
              <a:t>se comin</a:t>
            </a:r>
            <a:r>
              <a:rPr lang="en"/>
              <a:t>se combina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970625acae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970625ac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p(g) = p *  e^{-0.0025 * g}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Multiplicamos la probabilidad dada en configuración por el valor de la funcion en la generacion.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3" name="Google Shape;3233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0" name="Google Shape;3290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1" name="Google Shape;3291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3" name="Google Shape;3353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4" name="Google Shape;3354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5" name="Google Shape;3455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6" name="Google Shape;3456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6" name="Google Shape;3506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8" name="Google Shape;3508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9" name="Google Shape;3509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0" name="Google Shape;3670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1" name="Google Shape;3671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2" name="Google Shape;3832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7" name="Google Shape;1047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8" name="Google Shape;1048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9" name="Google Shape;1049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50" name="Google Shape;1050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1" name="Google Shape;1131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1" name="Google Shape;1251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1" name="Google Shape;1461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6" name="Google Shape;1566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7" name="Google Shape;1567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8" name="Google Shape;1568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6" name="Google Shape;1626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9" name="Google Shape;1689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0" name="Google Shape;1790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1" name="Google Shape;1791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1" name="Google Shape;1841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4" name="Google Shape;1844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6" name="Google Shape;1846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7" name="Google Shape;1847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8" name="Google Shape;1848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5" name="Google Shape;1905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6" name="Google Shape;1906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9" name="Google Shape;1969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0" name="Google Shape;2070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1" name="Google Shape;2071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3" name="Google Shape;2123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6" name="Google Shape;2126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7" name="Google Shape;2127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8" name="Google Shape;2128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5" name="Google Shape;2185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6" name="Google Shape;2186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8" name="Google Shape;2248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9" name="Google Shape;2249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0" name="Google Shape;2350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1" name="Google Shape;2351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3" name="Google Shape;2403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4" name="Google Shape;2404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5" name="Google Shape;2405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2" name="Google Shape;2462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3" name="Google Shape;2463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5" name="Google Shape;2525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6" name="Google Shape;2526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7" name="Google Shape;2627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8" name="Google Shape;2628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80" name="Google Shape;2680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1" name="Google Shape;2681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2" name="Google Shape;2682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9" name="Google Shape;2739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40" name="Google Shape;2740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2" name="Google Shape;2802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3" name="Google Shape;2803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4" name="Google Shape;2904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5" name="Google Shape;2905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7" name="Google Shape;2957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8" name="Google Shape;2958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5" name="Google Shape;3015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6" name="Google Shape;3016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8" name="Google Shape;3078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9" name="Google Shape;3079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0" name="Google Shape;3180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1" name="Google Shape;3181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r>
              <a:rPr lang="en"/>
              <a:t> Genéticos - TP2</a:t>
            </a:r>
            <a:endParaRPr/>
          </a:p>
        </p:txBody>
      </p:sp>
      <p:sp>
        <p:nvSpPr>
          <p:cNvPr id="3838" name="Google Shape;3838;p13"/>
          <p:cNvSpPr txBox="1"/>
          <p:nvPr>
            <p:ph idx="4294967295" type="subTitle"/>
          </p:nvPr>
        </p:nvSpPr>
        <p:spPr>
          <a:xfrm>
            <a:off x="904225" y="2852924"/>
            <a:ext cx="37314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Grupo 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39" name="Google Shape;3839;p13"/>
          <p:cNvSpPr txBox="1"/>
          <p:nvPr>
            <p:ph idx="4294967295" type="subTitle"/>
          </p:nvPr>
        </p:nvSpPr>
        <p:spPr>
          <a:xfrm>
            <a:off x="904225" y="3770925"/>
            <a:ext cx="53055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Francisco Pérez Sammartino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&amp; Gabriel Silvatici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Reemplazo Generacional</a:t>
            </a:r>
            <a:endParaRPr/>
          </a:p>
        </p:txBody>
      </p:sp>
      <p:sp>
        <p:nvSpPr>
          <p:cNvPr id="3937" name="Google Shape;3937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8" name="Google Shape;3938;p22"/>
          <p:cNvSpPr txBox="1"/>
          <p:nvPr>
            <p:ph idx="1" type="body"/>
          </p:nvPr>
        </p:nvSpPr>
        <p:spPr>
          <a:xfrm>
            <a:off x="91525" y="2043850"/>
            <a:ext cx="6761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FILL - ALL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FILL - PARENT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FILL-ALL-RANDOM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FILL-ALL-RANDOM-CONSTANT</a:t>
            </a:r>
            <a:endParaRPr/>
          </a:p>
        </p:txBody>
      </p:sp>
      <p:grpSp>
        <p:nvGrpSpPr>
          <p:cNvPr id="3939" name="Google Shape;3939;p22"/>
          <p:cNvGrpSpPr/>
          <p:nvPr/>
        </p:nvGrpSpPr>
        <p:grpSpPr>
          <a:xfrm>
            <a:off x="194529" y="208665"/>
            <a:ext cx="579600" cy="530719"/>
            <a:chOff x="557494" y="4436312"/>
            <a:chExt cx="720000" cy="695660"/>
          </a:xfrm>
        </p:grpSpPr>
        <p:sp>
          <p:nvSpPr>
            <p:cNvPr id="3940" name="Google Shape;3940;p2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44" name="Google Shape;39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350" y="1503588"/>
            <a:ext cx="4136228" cy="258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g) = p *  e^{-0.0025 * g}" id="3945" name="Google Shape;3945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50" y="4090287"/>
            <a:ext cx="4136226" cy="62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 de Corte</a:t>
            </a:r>
            <a:endParaRPr/>
          </a:p>
        </p:txBody>
      </p:sp>
      <p:sp>
        <p:nvSpPr>
          <p:cNvPr id="3951" name="Google Shape;3951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2" name="Google Shape;3952;p23"/>
          <p:cNvSpPr txBox="1"/>
          <p:nvPr>
            <p:ph idx="1" type="body"/>
          </p:nvPr>
        </p:nvSpPr>
        <p:spPr>
          <a:xfrm>
            <a:off x="336850" y="2092575"/>
            <a:ext cx="50247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ESTRUCTURA: Altura (&lt; 0.0001)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CRITERIO COMBINADO: CONTENIDO ^ ESTRUCTURA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3" name="Google Shape;39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524" y="671506"/>
            <a:ext cx="2757074" cy="192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4" name="Google Shape;39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513" y="3063325"/>
            <a:ext cx="2974642" cy="18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5" name="Google Shape;3955;p23"/>
          <p:cNvSpPr txBox="1"/>
          <p:nvPr>
            <p:ph idx="1" type="body"/>
          </p:nvPr>
        </p:nvSpPr>
        <p:spPr>
          <a:xfrm>
            <a:off x="6152575" y="367900"/>
            <a:ext cx="13146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Ataque</a:t>
            </a:r>
            <a:endParaRPr/>
          </a:p>
        </p:txBody>
      </p:sp>
      <p:sp>
        <p:nvSpPr>
          <p:cNvPr id="3956" name="Google Shape;3956;p23"/>
          <p:cNvSpPr txBox="1"/>
          <p:nvPr>
            <p:ph idx="1" type="body"/>
          </p:nvPr>
        </p:nvSpPr>
        <p:spPr>
          <a:xfrm>
            <a:off x="6152575" y="2501500"/>
            <a:ext cx="13146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Defensa</a:t>
            </a:r>
            <a:endParaRPr/>
          </a:p>
        </p:txBody>
      </p:sp>
      <p:sp>
        <p:nvSpPr>
          <p:cNvPr id="3957" name="Google Shape;3957;p23"/>
          <p:cNvSpPr/>
          <p:nvPr/>
        </p:nvSpPr>
        <p:spPr>
          <a:xfrm>
            <a:off x="240228" y="155873"/>
            <a:ext cx="399989" cy="583495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p24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963" name="Google Shape;3963;p24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Variación de Parámetros</a:t>
            </a:r>
            <a:endParaRPr/>
          </a:p>
        </p:txBody>
      </p:sp>
      <p:sp>
        <p:nvSpPr>
          <p:cNvPr id="3964" name="Google Shape;396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endParaRPr/>
          </a:p>
        </p:txBody>
      </p:sp>
      <p:sp>
        <p:nvSpPr>
          <p:cNvPr id="3970" name="Google Shape;3970;p25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Solo se varía el parámetro a estudiar.</a:t>
            </a:r>
            <a:endParaRPr/>
          </a:p>
        </p:txBody>
      </p:sp>
      <p:sp>
        <p:nvSpPr>
          <p:cNvPr id="3971" name="Google Shape;3971;p25"/>
          <p:cNvSpPr txBox="1"/>
          <p:nvPr>
            <p:ph idx="2" type="body"/>
          </p:nvPr>
        </p:nvSpPr>
        <p:spPr>
          <a:xfrm>
            <a:off x="718300" y="2823000"/>
            <a:ext cx="21792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Cada realización se corre 3 veces para cálculo de promedio y desvío estándar.</a:t>
            </a:r>
            <a:endParaRPr/>
          </a:p>
        </p:txBody>
      </p:sp>
      <p:sp>
        <p:nvSpPr>
          <p:cNvPr id="3972" name="Google Shape;3972;p25"/>
          <p:cNvSpPr txBox="1"/>
          <p:nvPr>
            <p:ph idx="3" type="body"/>
          </p:nvPr>
        </p:nvSpPr>
        <p:spPr>
          <a:xfrm>
            <a:off x="3482401" y="59332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Valores de Parámetros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Guerrero -&gt; (0.6,0.6)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SM1: ELITE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SM2: T_P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P: 0.1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S_Q = 120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T_C_N =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C_T = UC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C_P = 0.8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CCS = RANDOM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3" name="Google Shape;3973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4" name="Google Shape;3974;p25"/>
          <p:cNvSpPr txBox="1"/>
          <p:nvPr>
            <p:ph idx="3" type="body"/>
          </p:nvPr>
        </p:nvSpPr>
        <p:spPr>
          <a:xfrm>
            <a:off x="5608101" y="1024650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MT</a:t>
            </a:r>
            <a:r>
              <a:rPr lang="en"/>
              <a:t>: UNIFORM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M_H = FALSE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M_P = 0.025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RM1 = ELITE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RM2 = UNIVERSAL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 = 0.1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RT = FILL-ALL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Población = 300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 = 120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p26"/>
          <p:cNvSpPr txBox="1"/>
          <p:nvPr>
            <p:ph type="title"/>
          </p:nvPr>
        </p:nvSpPr>
        <p:spPr>
          <a:xfrm>
            <a:off x="718300" y="2002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Influencia Selección de Padres</a:t>
            </a:r>
            <a:endParaRPr/>
          </a:p>
        </p:txBody>
      </p:sp>
      <p:sp>
        <p:nvSpPr>
          <p:cNvPr id="3980" name="Google Shape;3980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1" name="Google Shape;39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3150"/>
            <a:ext cx="8839200" cy="218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2" name="Google Shape;39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99250"/>
            <a:ext cx="8893402" cy="15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27"/>
          <p:cNvSpPr txBox="1"/>
          <p:nvPr>
            <p:ph type="title"/>
          </p:nvPr>
        </p:nvSpPr>
        <p:spPr>
          <a:xfrm>
            <a:off x="718300" y="2002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Influencia Selección de Parejas</a:t>
            </a:r>
            <a:endParaRPr/>
          </a:p>
        </p:txBody>
      </p:sp>
      <p:sp>
        <p:nvSpPr>
          <p:cNvPr id="3988" name="Google Shape;3988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9" name="Google Shape;39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15" y="1800960"/>
            <a:ext cx="2805943" cy="21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0" name="Google Shape;39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24" y="1157202"/>
            <a:ext cx="4177649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1" name="Google Shape;39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1850" y="1933275"/>
            <a:ext cx="4859076" cy="30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p28"/>
          <p:cNvSpPr txBox="1"/>
          <p:nvPr>
            <p:ph type="title"/>
          </p:nvPr>
        </p:nvSpPr>
        <p:spPr>
          <a:xfrm>
            <a:off x="16835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Influencia Cruza</a:t>
            </a:r>
            <a:endParaRPr/>
          </a:p>
        </p:txBody>
      </p:sp>
      <p:sp>
        <p:nvSpPr>
          <p:cNvPr id="3997" name="Google Shape;3997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8" name="Google Shape;39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5" y="2505750"/>
            <a:ext cx="8096775" cy="26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9" name="Google Shape;39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00" y="857400"/>
            <a:ext cx="7061451" cy="22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p29"/>
          <p:cNvSpPr txBox="1"/>
          <p:nvPr>
            <p:ph type="title"/>
          </p:nvPr>
        </p:nvSpPr>
        <p:spPr>
          <a:xfrm rot="-5400000">
            <a:off x="-2860325" y="6082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Influencia Mutación</a:t>
            </a:r>
            <a:endParaRPr/>
          </a:p>
        </p:txBody>
      </p:sp>
      <p:sp>
        <p:nvSpPr>
          <p:cNvPr id="4005" name="Google Shape;4005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6" name="Google Shape;40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875" y="0"/>
            <a:ext cx="8013126" cy="244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7" name="Google Shape;40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875" y="2469300"/>
            <a:ext cx="8013125" cy="26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p30"/>
          <p:cNvSpPr txBox="1"/>
          <p:nvPr>
            <p:ph type="title"/>
          </p:nvPr>
        </p:nvSpPr>
        <p:spPr>
          <a:xfrm>
            <a:off x="16835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Heat</a:t>
            </a:r>
            <a:endParaRPr/>
          </a:p>
        </p:txBody>
      </p:sp>
      <p:sp>
        <p:nvSpPr>
          <p:cNvPr id="4013" name="Google Shape;4013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4" name="Google Shape;40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3650"/>
            <a:ext cx="8839197" cy="3041444"/>
          </a:xfrm>
          <a:prstGeom prst="rect">
            <a:avLst/>
          </a:prstGeom>
          <a:noFill/>
          <a:ln>
            <a:noFill/>
          </a:ln>
        </p:spPr>
      </p:pic>
      <p:sp>
        <p:nvSpPr>
          <p:cNvPr id="4015" name="Google Shape;4015;p30"/>
          <p:cNvSpPr txBox="1"/>
          <p:nvPr/>
        </p:nvSpPr>
        <p:spPr>
          <a:xfrm>
            <a:off x="3013800" y="931550"/>
            <a:ext cx="3116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Mutación tipo Uniforme</a:t>
            </a: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 = 0.2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p31"/>
          <p:cNvSpPr txBox="1"/>
          <p:nvPr>
            <p:ph type="title"/>
          </p:nvPr>
        </p:nvSpPr>
        <p:spPr>
          <a:xfrm>
            <a:off x="16835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de Reemplazo</a:t>
            </a:r>
            <a:endParaRPr/>
          </a:p>
        </p:txBody>
      </p:sp>
      <p:sp>
        <p:nvSpPr>
          <p:cNvPr id="4021" name="Google Shape;4021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2" name="Google Shape;40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50" y="2753525"/>
            <a:ext cx="7748949" cy="23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3" name="Google Shape;40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50" y="728000"/>
            <a:ext cx="7185675" cy="22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se construyó?</a:t>
            </a:r>
            <a:endParaRPr/>
          </a:p>
        </p:txBody>
      </p:sp>
      <p:sp>
        <p:nvSpPr>
          <p:cNvPr id="3845" name="Google Shape;3845;p14"/>
          <p:cNvSpPr txBox="1"/>
          <p:nvPr>
            <p:ph idx="2" type="body"/>
          </p:nvPr>
        </p:nvSpPr>
        <p:spPr>
          <a:xfrm>
            <a:off x="4156075" y="1607500"/>
            <a:ext cx="32424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Implementación de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Algoritmos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lang="en"/>
              <a:t>Clases Enum con implementación.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lang="en"/>
              <a:t>Métodos Abstractos.</a:t>
            </a:r>
            <a:endParaRPr/>
          </a:p>
        </p:txBody>
      </p:sp>
      <p:sp>
        <p:nvSpPr>
          <p:cNvPr id="3846" name="Google Shape;3846;p14"/>
          <p:cNvSpPr txBox="1"/>
          <p:nvPr>
            <p:ph idx="1" type="body"/>
          </p:nvPr>
        </p:nvSpPr>
        <p:spPr>
          <a:xfrm>
            <a:off x="718300" y="1762650"/>
            <a:ext cx="3379200" cy="232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Motor Genético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lang="en"/>
              <a:t>Iteración principal con los pasos del algoritmo:</a:t>
            </a:r>
            <a:endParaRPr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Char char="▫"/>
            </a:pPr>
            <a:r>
              <a:rPr lang="en" sz="1900">
                <a:solidFill>
                  <a:srgbClr val="0B5394"/>
                </a:solidFill>
              </a:rPr>
              <a:t>Parent Selection</a:t>
            </a:r>
            <a:endParaRPr sz="1900">
              <a:solidFill>
                <a:srgbClr val="0B539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Char char="▫"/>
            </a:pPr>
            <a:r>
              <a:rPr lang="en" sz="1900">
                <a:solidFill>
                  <a:srgbClr val="0B5394"/>
                </a:solidFill>
              </a:rPr>
              <a:t>Crossover</a:t>
            </a:r>
            <a:endParaRPr sz="1900">
              <a:solidFill>
                <a:srgbClr val="0B539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Char char="▫"/>
            </a:pPr>
            <a:r>
              <a:rPr lang="en" sz="1900">
                <a:solidFill>
                  <a:srgbClr val="0B5394"/>
                </a:solidFill>
              </a:rPr>
              <a:t>Mutation</a:t>
            </a:r>
            <a:endParaRPr sz="1900">
              <a:solidFill>
                <a:srgbClr val="0B539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Char char="▫"/>
            </a:pPr>
            <a:r>
              <a:rPr lang="en" sz="1900">
                <a:solidFill>
                  <a:srgbClr val="0B5394"/>
                </a:solidFill>
              </a:rPr>
              <a:t>Replacement </a:t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3847" name="Google Shape;3847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48" name="Google Shape;3848;p14"/>
          <p:cNvGrpSpPr/>
          <p:nvPr/>
        </p:nvGrpSpPr>
        <p:grpSpPr>
          <a:xfrm>
            <a:off x="260484" y="220910"/>
            <a:ext cx="816878" cy="518458"/>
            <a:chOff x="5255200" y="3006475"/>
            <a:chExt cx="511700" cy="378575"/>
          </a:xfrm>
        </p:grpSpPr>
        <p:sp>
          <p:nvSpPr>
            <p:cNvPr id="3849" name="Google Shape;3849;p1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1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1" name="Google Shape;3851;p14"/>
          <p:cNvSpPr txBox="1"/>
          <p:nvPr>
            <p:ph idx="2" type="body"/>
          </p:nvPr>
        </p:nvSpPr>
        <p:spPr>
          <a:xfrm>
            <a:off x="4297675" y="3252125"/>
            <a:ext cx="32424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Gráficos En Tiempo Real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lang="en"/>
              <a:t>Función de Fitness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Diversidad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p32"/>
          <p:cNvSpPr txBox="1"/>
          <p:nvPr>
            <p:ph type="title"/>
          </p:nvPr>
        </p:nvSpPr>
        <p:spPr>
          <a:xfrm>
            <a:off x="16835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Reemplazo</a:t>
            </a:r>
            <a:endParaRPr/>
          </a:p>
        </p:txBody>
      </p:sp>
      <p:sp>
        <p:nvSpPr>
          <p:cNvPr id="4029" name="Google Shape;4029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0" name="Google Shape;40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562"/>
            <a:ext cx="9144000" cy="282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1" name="Google Shape;40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75" y="664750"/>
            <a:ext cx="7115349" cy="22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2" name="Google Shape;4032;p32"/>
          <p:cNvSpPr txBox="1"/>
          <p:nvPr/>
        </p:nvSpPr>
        <p:spPr>
          <a:xfrm>
            <a:off x="4669050" y="198300"/>
            <a:ext cx="1585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Diversity = 0.2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Google Shape;4037;p33"/>
          <p:cNvSpPr txBox="1"/>
          <p:nvPr>
            <p:ph type="title"/>
          </p:nvPr>
        </p:nvSpPr>
        <p:spPr>
          <a:xfrm>
            <a:off x="16835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Tamaño de población (k = 30%)</a:t>
            </a:r>
            <a:endParaRPr/>
          </a:p>
        </p:txBody>
      </p:sp>
      <p:sp>
        <p:nvSpPr>
          <p:cNvPr id="4038" name="Google Shape;4038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9" name="Google Shape;40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525" y="2584100"/>
            <a:ext cx="6761100" cy="247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0" name="Google Shape;40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50" y="932900"/>
            <a:ext cx="6326355" cy="23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4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p34"/>
          <p:cNvSpPr txBox="1"/>
          <p:nvPr>
            <p:ph type="title"/>
          </p:nvPr>
        </p:nvSpPr>
        <p:spPr>
          <a:xfrm>
            <a:off x="168350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Criterios de Corte</a:t>
            </a:r>
            <a:endParaRPr/>
          </a:p>
        </p:txBody>
      </p:sp>
      <p:sp>
        <p:nvSpPr>
          <p:cNvPr id="4046" name="Google Shape;4046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7" name="Google Shape;40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5" y="804925"/>
            <a:ext cx="5303801" cy="22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8" name="Google Shape;40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36" y="2594051"/>
            <a:ext cx="5349938" cy="2288874"/>
          </a:xfrm>
          <a:prstGeom prst="rect">
            <a:avLst/>
          </a:prstGeom>
          <a:noFill/>
          <a:ln>
            <a:noFill/>
          </a:ln>
        </p:spPr>
      </p:pic>
      <p:sp>
        <p:nvSpPr>
          <p:cNvPr id="4049" name="Google Shape;4049;p34"/>
          <p:cNvSpPr txBox="1"/>
          <p:nvPr/>
        </p:nvSpPr>
        <p:spPr>
          <a:xfrm>
            <a:off x="5919900" y="1438350"/>
            <a:ext cx="1585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Best Fit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50" name="Google Shape;4050;p34"/>
          <p:cNvSpPr txBox="1"/>
          <p:nvPr/>
        </p:nvSpPr>
        <p:spPr>
          <a:xfrm>
            <a:off x="5919900" y="3283675"/>
            <a:ext cx="1585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Diversity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p3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4056" name="Google Shape;4056;p35"/>
          <p:cNvSpPr txBox="1"/>
          <p:nvPr>
            <p:ph idx="1" type="body"/>
          </p:nvPr>
        </p:nvSpPr>
        <p:spPr>
          <a:xfrm>
            <a:off x="150750" y="1563350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Armado de Parejas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No se observa gran impacto en la variación. Se opta por utilizar método Random.</a:t>
            </a:r>
            <a:endParaRPr sz="1200"/>
          </a:p>
        </p:txBody>
      </p:sp>
      <p:sp>
        <p:nvSpPr>
          <p:cNvPr id="4057" name="Google Shape;4057;p35"/>
          <p:cNvSpPr txBox="1"/>
          <p:nvPr>
            <p:ph idx="2" type="body"/>
          </p:nvPr>
        </p:nvSpPr>
        <p:spPr>
          <a:xfrm>
            <a:off x="2243700" y="1563325"/>
            <a:ext cx="21792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Cruza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Se opta por elección Uniforme ya que promueve la diversidad no consecutiva de genes.</a:t>
            </a:r>
            <a:endParaRPr sz="1200"/>
          </a:p>
        </p:txBody>
      </p:sp>
      <p:sp>
        <p:nvSpPr>
          <p:cNvPr id="4058" name="Google Shape;4058;p35"/>
          <p:cNvSpPr txBox="1"/>
          <p:nvPr>
            <p:ph idx="3" type="body"/>
          </p:nvPr>
        </p:nvSpPr>
        <p:spPr>
          <a:xfrm>
            <a:off x="4293475" y="15967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Mutación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Uniforme presenta una tendencia diferente a las demás. Concava inferior.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59" name="Google Shape;4059;p35"/>
          <p:cNvSpPr txBox="1"/>
          <p:nvPr>
            <p:ph idx="2" type="body"/>
          </p:nvPr>
        </p:nvSpPr>
        <p:spPr>
          <a:xfrm>
            <a:off x="150738" y="3430663"/>
            <a:ext cx="2179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Selección de Padres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Gran impacto en la diversidad. Como es esperado con Random se observa una diversidad mayor.</a:t>
            </a:r>
            <a:endParaRPr sz="1200"/>
          </a:p>
        </p:txBody>
      </p:sp>
      <p:sp>
        <p:nvSpPr>
          <p:cNvPr id="4060" name="Google Shape;4060;p35"/>
          <p:cNvSpPr txBox="1"/>
          <p:nvPr>
            <p:ph idx="3" type="body"/>
          </p:nvPr>
        </p:nvSpPr>
        <p:spPr>
          <a:xfrm>
            <a:off x="2243700" y="34306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Reemplazo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El tipo de Reemplazo tiene un gran impacto en la diversidad de la generación.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61" name="Google Shape;4061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2" name="Google Shape;4062;p35"/>
          <p:cNvSpPr txBox="1"/>
          <p:nvPr>
            <p:ph idx="3" type="body"/>
          </p:nvPr>
        </p:nvSpPr>
        <p:spPr>
          <a:xfrm>
            <a:off x="4293475" y="34306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Reemplazo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El método Fill Parent aporta más diversidad que Fill All.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63" name="Google Shape;4063;p35"/>
          <p:cNvSpPr txBox="1"/>
          <p:nvPr>
            <p:ph idx="3" type="body"/>
          </p:nvPr>
        </p:nvSpPr>
        <p:spPr>
          <a:xfrm>
            <a:off x="5991825" y="1563350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Tamaño Población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Al aumentar, aumenta el mejor fitness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64" name="Google Shape;4064;p35"/>
          <p:cNvSpPr txBox="1"/>
          <p:nvPr>
            <p:ph idx="3" type="body"/>
          </p:nvPr>
        </p:nvSpPr>
        <p:spPr>
          <a:xfrm>
            <a:off x="6177850" y="34306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Tipo de Corte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Combinado tiene en cuenta tanto el contenido como la estructura.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3857" name="Google Shape;3857;p1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Pasos del Algoritmo Genético</a:t>
            </a:r>
            <a:endParaRPr/>
          </a:p>
        </p:txBody>
      </p:sp>
      <p:sp>
        <p:nvSpPr>
          <p:cNvPr id="3858" name="Google Shape;385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9" name="Google Shape;3859;p15"/>
          <p:cNvGrpSpPr/>
          <p:nvPr/>
        </p:nvGrpSpPr>
        <p:grpSpPr>
          <a:xfrm>
            <a:off x="2861046" y="811179"/>
            <a:ext cx="3040689" cy="2513248"/>
            <a:chOff x="1400175" y="1220787"/>
            <a:chExt cx="4473575" cy="4476750"/>
          </a:xfrm>
        </p:grpSpPr>
        <p:sp>
          <p:nvSpPr>
            <p:cNvPr id="3860" name="Google Shape;3860;p15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1" name="Google Shape;3861;p15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2" name="Google Shape;3862;p15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3" name="Google Shape;3863;p15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4" name="Google Shape;3864;p15"/>
          <p:cNvSpPr txBox="1"/>
          <p:nvPr/>
        </p:nvSpPr>
        <p:spPr>
          <a:xfrm rot="2701413">
            <a:off x="4678585" y="1413799"/>
            <a:ext cx="1032235" cy="336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Selección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65" name="Google Shape;3865;p15"/>
          <p:cNvSpPr txBox="1"/>
          <p:nvPr/>
        </p:nvSpPr>
        <p:spPr>
          <a:xfrm rot="-1644389">
            <a:off x="4584155" y="2609590"/>
            <a:ext cx="1032370" cy="336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Cruza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66" name="Google Shape;3866;p15"/>
          <p:cNvSpPr txBox="1"/>
          <p:nvPr/>
        </p:nvSpPr>
        <p:spPr>
          <a:xfrm rot="2701413">
            <a:off x="3042360" y="2403524"/>
            <a:ext cx="1032235" cy="336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Mutación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67" name="Google Shape;3867;p15"/>
          <p:cNvSpPr txBox="1"/>
          <p:nvPr/>
        </p:nvSpPr>
        <p:spPr>
          <a:xfrm rot="-1729966">
            <a:off x="3141443" y="1181541"/>
            <a:ext cx="1234203" cy="336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Reemplazo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Población Inicial - Generación 0</a:t>
            </a:r>
            <a:endParaRPr/>
          </a:p>
        </p:txBody>
      </p:sp>
      <p:sp>
        <p:nvSpPr>
          <p:cNvPr id="3873" name="Google Shape;3873;p16"/>
          <p:cNvSpPr txBox="1"/>
          <p:nvPr>
            <p:ph idx="1" type="body"/>
          </p:nvPr>
        </p:nvSpPr>
        <p:spPr>
          <a:xfrm>
            <a:off x="2601100" y="2143050"/>
            <a:ext cx="29955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Selección aleatoria.</a:t>
            </a:r>
            <a:endParaRPr/>
          </a:p>
        </p:txBody>
      </p:sp>
      <p:sp>
        <p:nvSpPr>
          <p:cNvPr id="3874" name="Google Shape;3874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75" name="Google Shape;3875;p16"/>
          <p:cNvGrpSpPr/>
          <p:nvPr/>
        </p:nvGrpSpPr>
        <p:grpSpPr>
          <a:xfrm>
            <a:off x="296039" y="329014"/>
            <a:ext cx="253811" cy="400157"/>
            <a:chOff x="4753325" y="2329350"/>
            <a:chExt cx="167300" cy="379800"/>
          </a:xfrm>
        </p:grpSpPr>
        <p:sp>
          <p:nvSpPr>
            <p:cNvPr id="3876" name="Google Shape;3876;p16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16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Selección</a:t>
            </a:r>
            <a:endParaRPr/>
          </a:p>
        </p:txBody>
      </p:sp>
      <p:sp>
        <p:nvSpPr>
          <p:cNvPr id="3883" name="Google Shape;3883;p17"/>
          <p:cNvSpPr txBox="1"/>
          <p:nvPr>
            <p:ph idx="1" type="body"/>
          </p:nvPr>
        </p:nvSpPr>
        <p:spPr>
          <a:xfrm>
            <a:off x="718300" y="1733550"/>
            <a:ext cx="6761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Cálculo del fitness (casos en que haya un pre-cálculo).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Sublist / Roulette.</a:t>
            </a:r>
            <a:endParaRPr/>
          </a:p>
        </p:txBody>
      </p:sp>
      <p:sp>
        <p:nvSpPr>
          <p:cNvPr id="3884" name="Google Shape;3884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18"/>
          <p:cNvSpPr txBox="1"/>
          <p:nvPr>
            <p:ph type="title"/>
          </p:nvPr>
        </p:nvSpPr>
        <p:spPr>
          <a:xfrm>
            <a:off x="91525" y="998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Selección</a:t>
            </a:r>
            <a:endParaRPr/>
          </a:p>
        </p:txBody>
      </p:sp>
      <p:sp>
        <p:nvSpPr>
          <p:cNvPr id="3890" name="Google Shape;3890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1" name="Google Shape;3891;p18"/>
          <p:cNvSpPr txBox="1"/>
          <p:nvPr>
            <p:ph idx="1" type="body"/>
          </p:nvPr>
        </p:nvSpPr>
        <p:spPr>
          <a:xfrm>
            <a:off x="225100" y="2193263"/>
            <a:ext cx="44199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Boltzmann (generación [g]) - Temperatura: </a:t>
            </a:r>
            <a:endParaRPr/>
          </a:p>
        </p:txBody>
      </p:sp>
      <p:sp>
        <p:nvSpPr>
          <p:cNvPr id="3892" name="Google Shape;3892;p18"/>
          <p:cNvSpPr txBox="1"/>
          <p:nvPr>
            <p:ph idx="1" type="body"/>
          </p:nvPr>
        </p:nvSpPr>
        <p:spPr>
          <a:xfrm>
            <a:off x="225100" y="4142075"/>
            <a:ext cx="5115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Tournaments Prob.</a:t>
            </a:r>
            <a:r>
              <a:rPr lang="en"/>
              <a:t>: threshold -&gt; 0.75 </a:t>
            </a:r>
            <a:endParaRPr/>
          </a:p>
        </p:txBody>
      </p:sp>
      <p:pic>
        <p:nvPicPr>
          <p:cNvPr descr="0.5 + (1000-0.5) * e^{-0.005 * g}&#10;" id="3893" name="Google Shape;3893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00" y="3265975"/>
            <a:ext cx="5859512" cy="6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4" name="Google Shape;38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325" y="246850"/>
            <a:ext cx="3127651" cy="287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Cruza - Crossover</a:t>
            </a:r>
            <a:endParaRPr/>
          </a:p>
        </p:txBody>
      </p:sp>
      <p:sp>
        <p:nvSpPr>
          <p:cNvPr id="3900" name="Google Shape;3900;p19"/>
          <p:cNvSpPr txBox="1"/>
          <p:nvPr>
            <p:ph idx="1" type="body"/>
          </p:nvPr>
        </p:nvSpPr>
        <p:spPr>
          <a:xfrm>
            <a:off x="718300" y="1733550"/>
            <a:ext cx="5676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   Apareamiento - Generación de Parejas.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RANDOM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ELITE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DIVERSITY -&gt; más apto con menos apto.</a:t>
            </a:r>
            <a:endParaRPr/>
          </a:p>
        </p:txBody>
      </p:sp>
      <p:sp>
        <p:nvSpPr>
          <p:cNvPr id="3901" name="Google Shape;3901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2" name="Google Shape;3902;p19"/>
          <p:cNvGrpSpPr/>
          <p:nvPr/>
        </p:nvGrpSpPr>
        <p:grpSpPr>
          <a:xfrm>
            <a:off x="322118" y="324768"/>
            <a:ext cx="384584" cy="471728"/>
            <a:chOff x="2624850" y="4296000"/>
            <a:chExt cx="380400" cy="495825"/>
          </a:xfrm>
        </p:grpSpPr>
        <p:sp>
          <p:nvSpPr>
            <p:cNvPr id="3903" name="Google Shape;3903;p1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1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1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Cruza - Crossover</a:t>
            </a:r>
            <a:endParaRPr/>
          </a:p>
        </p:txBody>
      </p:sp>
      <p:sp>
        <p:nvSpPr>
          <p:cNvPr id="3911" name="Google Shape;3911;p20"/>
          <p:cNvSpPr txBox="1"/>
          <p:nvPr>
            <p:ph idx="1" type="body"/>
          </p:nvPr>
        </p:nvSpPr>
        <p:spPr>
          <a:xfrm>
            <a:off x="718300" y="1733550"/>
            <a:ext cx="5676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    Cruza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Continuous Uniform -&gt; Altura (altura promedio).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Probabilidad de Recombinación.</a:t>
            </a:r>
            <a:endParaRPr/>
          </a:p>
        </p:txBody>
      </p:sp>
      <p:sp>
        <p:nvSpPr>
          <p:cNvPr id="3912" name="Google Shape;3912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13" name="Google Shape;3913;p20"/>
          <p:cNvGrpSpPr/>
          <p:nvPr/>
        </p:nvGrpSpPr>
        <p:grpSpPr>
          <a:xfrm>
            <a:off x="271815" y="197633"/>
            <a:ext cx="412734" cy="569009"/>
            <a:chOff x="2624850" y="4296000"/>
            <a:chExt cx="380400" cy="495825"/>
          </a:xfrm>
        </p:grpSpPr>
        <p:sp>
          <p:nvSpPr>
            <p:cNvPr id="3914" name="Google Shape;3914;p2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Mutación</a:t>
            </a:r>
            <a:endParaRPr/>
          </a:p>
        </p:txBody>
      </p:sp>
      <p:sp>
        <p:nvSpPr>
          <p:cNvPr id="3922" name="Google Shape;3922;p21"/>
          <p:cNvSpPr txBox="1"/>
          <p:nvPr>
            <p:ph idx="1" type="body"/>
          </p:nvPr>
        </p:nvSpPr>
        <p:spPr>
          <a:xfrm>
            <a:off x="404150" y="2575050"/>
            <a:ext cx="5676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Mutation Heat: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3" name="Google Shape;3923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4" name="Google Shape;3924;p21"/>
          <p:cNvSpPr txBox="1"/>
          <p:nvPr>
            <p:ph idx="1" type="body"/>
          </p:nvPr>
        </p:nvSpPr>
        <p:spPr>
          <a:xfrm>
            <a:off x="449500" y="4299425"/>
            <a:ext cx="4419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Selección aleatoria de alelos.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5" name="Google Shape;3925;p21"/>
          <p:cNvGrpSpPr/>
          <p:nvPr/>
        </p:nvGrpSpPr>
        <p:grpSpPr>
          <a:xfrm>
            <a:off x="269695" y="284284"/>
            <a:ext cx="538102" cy="530874"/>
            <a:chOff x="611175" y="2326900"/>
            <a:chExt cx="362700" cy="389575"/>
          </a:xfrm>
        </p:grpSpPr>
        <p:sp>
          <p:nvSpPr>
            <p:cNvPr id="3926" name="Google Shape;3926;p2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p(g) = p *  e^{-0.0025 * g}" id="3930" name="Google Shape;3930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50" y="3506425"/>
            <a:ext cx="5242926" cy="7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1" name="Google Shape;39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300" y="739375"/>
            <a:ext cx="4136228" cy="25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