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Hi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ind-bold.fntdata"/><Relationship Id="rId12" Type="http://schemas.openxmlformats.org/officeDocument/2006/relationships/slide" Target="slides/slide8.xml"/><Relationship Id="rId34" Type="http://schemas.openxmlformats.org/officeDocument/2006/relationships/font" Target="fonts/Hin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110e2e5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9110e2e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110e2e5d6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110e2e5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110e2e5d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110e2e5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110e2e5d6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110e2e5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110e2e5d6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110e2e5d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110e2e5d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110e2e5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21b9e62e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21b9e62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110e2e5d6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110e2e5d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110e2e5d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110e2e5d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110e2e5d6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110e2e5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110e2e5d6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110e2e5d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110e2e5d6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110e2e5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110e2e5d6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110e2e5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110e2e5d6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110e2e5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110e2e5d6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110e2e5d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110e2e5d6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110e2e5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110e2e5d6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110e2e5d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110e2e5d6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110e2e5d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21b9e62e1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21b9e62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1b9e62e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1b9e62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1b9e62e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21b9e62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110e2e5d6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110e2e5d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21b9e62e1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21b9e62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110e2e5d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110e2e5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</a:t>
            </a:r>
            <a:r>
              <a:rPr lang="en"/>
              <a:t>Búsqueda</a:t>
            </a:r>
            <a:r>
              <a:rPr lang="en"/>
              <a:t> - TP1</a:t>
            </a:r>
            <a:endParaRPr/>
          </a:p>
        </p:txBody>
      </p:sp>
      <p:sp>
        <p:nvSpPr>
          <p:cNvPr id="197" name="Google Shape;197;p15"/>
          <p:cNvSpPr txBox="1"/>
          <p:nvPr>
            <p:ph idx="4294967295" type="subTitle"/>
          </p:nvPr>
        </p:nvSpPr>
        <p:spPr>
          <a:xfrm>
            <a:off x="4961000" y="4613400"/>
            <a:ext cx="43842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CCFF"/>
                </a:solidFill>
              </a:rPr>
              <a:t>Gabriel Silvatici &amp; Francisco Pérez Sammartino</a:t>
            </a:r>
            <a:endParaRPr b="1" sz="900"/>
          </a:p>
        </p:txBody>
      </p:sp>
      <p:sp>
        <p:nvSpPr>
          <p:cNvPr id="198" name="Google Shape;198;p15"/>
          <p:cNvSpPr txBox="1"/>
          <p:nvPr>
            <p:ph idx="4294967295" type="subTitle"/>
          </p:nvPr>
        </p:nvSpPr>
        <p:spPr>
          <a:xfrm>
            <a:off x="4219950" y="3368775"/>
            <a:ext cx="7041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G11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de Costo</a:t>
            </a:r>
            <a:endParaRPr/>
          </a:p>
        </p:txBody>
      </p:sp>
      <p:sp>
        <p:nvSpPr>
          <p:cNvPr id="283" name="Google Shape;283;p24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4"/>
          <p:cNvSpPr txBox="1"/>
          <p:nvPr>
            <p:ph idx="4294967295" type="body"/>
          </p:nvPr>
        </p:nvSpPr>
        <p:spPr>
          <a:xfrm>
            <a:off x="2745300" y="3469775"/>
            <a:ext cx="36534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Uniforme e igual a 100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290" name="Google Shape;290;p25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1217575" y="1984075"/>
            <a:ext cx="49134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Suma Distancias entre Cajas y Objetivos :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Se considera como la mínima cantidad de empujes que son necesarios para llevar la caja hacia el objetivo.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La mínima distancia entre caja y objetivo, se multiplica el mínimo de todas por 4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277238" y="17942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1217575" y="1429375"/>
            <a:ext cx="49134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Estados de Bloqueo Valor Máximo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446475" y="1290150"/>
            <a:ext cx="19593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Objetivos Vacíos₁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 necesita al menos un movimiento para ubicar cada uno.</a:t>
            </a:r>
            <a:endParaRPr sz="1200"/>
          </a:p>
        </p:txBody>
      </p:sp>
      <p:sp>
        <p:nvSpPr>
          <p:cNvPr id="304" name="Google Shape;304;p27"/>
          <p:cNvSpPr txBox="1"/>
          <p:nvPr>
            <p:ph idx="2" type="body"/>
          </p:nvPr>
        </p:nvSpPr>
        <p:spPr>
          <a:xfrm>
            <a:off x="2405786" y="12901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Manhattan </a:t>
            </a:r>
            <a:r>
              <a:rPr b="1" lang="en"/>
              <a:t>Mínima₂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Cálculo de distancia manhattan mínima hacia un objetivo, se multiplica por la cantidad de objetivos.</a:t>
            </a:r>
            <a:endParaRPr sz="1200"/>
          </a:p>
        </p:txBody>
      </p:sp>
      <p:sp>
        <p:nvSpPr>
          <p:cNvPr id="305" name="Google Shape;305;p27"/>
          <p:cNvSpPr txBox="1"/>
          <p:nvPr>
            <p:ph idx="3" type="body"/>
          </p:nvPr>
        </p:nvSpPr>
        <p:spPr>
          <a:xfrm>
            <a:off x="4471525" y="1290150"/>
            <a:ext cx="3060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Manhattan con Topología₃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 consideran las paredes, distancia mínima de cada caja hacia un objetivo (puede asignar muchas cajas al mismo objetivo).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7"/>
          <p:cNvSpPr txBox="1"/>
          <p:nvPr>
            <p:ph type="title"/>
          </p:nvPr>
        </p:nvSpPr>
        <p:spPr>
          <a:xfrm>
            <a:off x="277238" y="17942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308" name="Google Shape;308;p27"/>
          <p:cNvSpPr txBox="1"/>
          <p:nvPr>
            <p:ph idx="2" type="body"/>
          </p:nvPr>
        </p:nvSpPr>
        <p:spPr>
          <a:xfrm>
            <a:off x="5376411" y="3507625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 pue</a:t>
            </a:r>
            <a:r>
              <a:rPr lang="en" sz="1400">
                <a:solidFill>
                  <a:schemeClr val="dk1"/>
                </a:solidFill>
              </a:rPr>
              <a:t>de</a:t>
            </a:r>
            <a:r>
              <a:rPr lang="en" sz="1400"/>
              <a:t> ver que las heurísticas son to</a:t>
            </a:r>
            <a:r>
              <a:rPr lang="en" sz="1400">
                <a:solidFill>
                  <a:schemeClr val="dk1"/>
                </a:solidFill>
              </a:rPr>
              <a:t>das menores que h* y que una domina a la otra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h1 &lt; h2 &lt; h3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9" name="Google Shape;309;p27"/>
          <p:cNvSpPr txBox="1"/>
          <p:nvPr>
            <p:ph idx="4294967295" type="subTitle"/>
          </p:nvPr>
        </p:nvSpPr>
        <p:spPr>
          <a:xfrm>
            <a:off x="1692550" y="3573175"/>
            <a:ext cx="2162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3CCFF"/>
                </a:solidFill>
              </a:rPr>
              <a:t>ADMISIBLES</a:t>
            </a:r>
            <a:endParaRPr b="1"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107963" y="947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2080225" y="1072313"/>
            <a:ext cx="40248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Distancia de Jugador a Caja más Cercana.</a:t>
            </a:r>
            <a:endParaRPr/>
          </a:p>
        </p:txBody>
      </p:sp>
      <p:pic>
        <p:nvPicPr>
          <p:cNvPr id="317" name="Google Shape;3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75" y="2125125"/>
            <a:ext cx="1855900" cy="18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8"/>
          <p:cNvSpPr txBox="1"/>
          <p:nvPr>
            <p:ph idx="1" type="body"/>
          </p:nvPr>
        </p:nvSpPr>
        <p:spPr>
          <a:xfrm>
            <a:off x="771050" y="2927875"/>
            <a:ext cx="2463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Aumenta el valor de heurística.</a:t>
            </a:r>
            <a:endParaRPr b="1"/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5281175" y="2994475"/>
            <a:ext cx="21942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Cómputo Continuo</a:t>
            </a:r>
            <a:endParaRPr b="1"/>
          </a:p>
        </p:txBody>
      </p:sp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2683525" y="4200025"/>
            <a:ext cx="28182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Optimización por Movimientos</a:t>
            </a:r>
            <a:endParaRPr b="1"/>
          </a:p>
        </p:txBody>
      </p:sp>
      <p:sp>
        <p:nvSpPr>
          <p:cNvPr id="321" name="Google Shape;321;p28"/>
          <p:cNvSpPr/>
          <p:nvPr/>
        </p:nvSpPr>
        <p:spPr>
          <a:xfrm>
            <a:off x="5115300" y="4504100"/>
            <a:ext cx="1325700" cy="16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1368807" y="2287042"/>
            <a:ext cx="587098" cy="56940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6124114" y="2400442"/>
            <a:ext cx="508316" cy="52742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6632425" y="4221025"/>
            <a:ext cx="2631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Heurística determina las reglas.</a:t>
            </a:r>
            <a:endParaRPr b="1"/>
          </a:p>
        </p:txBody>
      </p:sp>
      <p:sp>
        <p:nvSpPr>
          <p:cNvPr id="325" name="Google Shape;325;p28"/>
          <p:cNvSpPr txBox="1"/>
          <p:nvPr>
            <p:ph idx="4294967295" type="subTitle"/>
          </p:nvPr>
        </p:nvSpPr>
        <p:spPr>
          <a:xfrm>
            <a:off x="921500" y="3981025"/>
            <a:ext cx="2162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3CCFF"/>
                </a:solidFill>
              </a:rPr>
              <a:t>ADMISIBLE</a:t>
            </a:r>
            <a:endParaRPr b="1"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1048288" y="47090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Distancias a Objetivos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931050" y="1395175"/>
            <a:ext cx="19593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Distancia Euclidea</a:t>
            </a:r>
            <a:endParaRPr sz="1200"/>
          </a:p>
        </p:txBody>
      </p: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931050" y="2082688"/>
            <a:ext cx="22314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Distancia Manhattan</a:t>
            </a:r>
            <a:endParaRPr sz="1200"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931050" y="2858000"/>
            <a:ext cx="32346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Distancia Manhattan con Obstáculos</a:t>
            </a:r>
            <a:endParaRPr b="1"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75" y="1607200"/>
            <a:ext cx="3342550" cy="33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2101625" y="4549575"/>
            <a:ext cx="13614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Precálculo Inicial</a:t>
            </a:r>
            <a:endParaRPr sz="1200">
              <a:solidFill>
                <a:srgbClr val="FFCC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337" name="Google Shape;337;p29"/>
          <p:cNvGrpSpPr/>
          <p:nvPr/>
        </p:nvGrpSpPr>
        <p:grpSpPr>
          <a:xfrm>
            <a:off x="1719766" y="4645839"/>
            <a:ext cx="381859" cy="351025"/>
            <a:chOff x="570875" y="4322250"/>
            <a:chExt cx="443300" cy="443325"/>
          </a:xfrm>
        </p:grpSpPr>
        <p:sp>
          <p:nvSpPr>
            <p:cNvPr id="338" name="Google Shape;338;p2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47" name="Google Shape;347;p30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No Informados</a:t>
            </a:r>
            <a:endParaRPr/>
          </a:p>
        </p:txBody>
      </p:sp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300" y="1099700"/>
            <a:ext cx="3614124" cy="389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" type="body"/>
          </p:nvPr>
        </p:nvSpPr>
        <p:spPr>
          <a:xfrm>
            <a:off x="57950" y="939250"/>
            <a:ext cx="18918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Para IDDFS fue utilizada una profundidad inicial de 5 y un paso de 2.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0" y="4291850"/>
            <a:ext cx="17184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map2.map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4069988" y="2600025"/>
            <a:ext cx="1404900" cy="37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DFS (avg. depth): 301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4069988" y="2348725"/>
            <a:ext cx="1404900" cy="37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BFS</a:t>
            </a:r>
            <a:r>
              <a:rPr b="1" lang="en" sz="1000">
                <a:solidFill>
                  <a:srgbClr val="000000"/>
                </a:solidFill>
              </a:rPr>
              <a:t> (depth): 15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4011788" y="2904825"/>
            <a:ext cx="1521300" cy="37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ID</a:t>
            </a:r>
            <a:r>
              <a:rPr b="1" lang="en" sz="1000">
                <a:solidFill>
                  <a:srgbClr val="000000"/>
                </a:solidFill>
              </a:rPr>
              <a:t>DFS (avg. depth): 15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›"/>
            </a:pPr>
            <a:r>
              <a:rPr b="1" lang="en" sz="1000">
                <a:solidFill>
                  <a:srgbClr val="000000"/>
                </a:solidFill>
              </a:rPr>
              <a:t>Step: 2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›"/>
            </a:pPr>
            <a:r>
              <a:rPr b="1" lang="en" sz="1000">
                <a:solidFill>
                  <a:srgbClr val="000000"/>
                </a:solidFill>
              </a:rPr>
              <a:t>Min Depth: 5</a:t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325" y="1079000"/>
            <a:ext cx="3503606" cy="3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 - A*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909600" y="1483250"/>
            <a:ext cx="27885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EG: Empty Goals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MD: Minimum Distance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MO: Manhattan distance Obstacles</a:t>
            </a:r>
            <a:endParaRPr b="1" sz="1700"/>
          </a:p>
        </p:txBody>
      </p:sp>
      <p:sp>
        <p:nvSpPr>
          <p:cNvPr id="368" name="Google Shape;368;p32"/>
          <p:cNvSpPr txBox="1"/>
          <p:nvPr>
            <p:ph idx="1" type="body"/>
          </p:nvPr>
        </p:nvSpPr>
        <p:spPr>
          <a:xfrm>
            <a:off x="1067100" y="4243825"/>
            <a:ext cx="23274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map3.map</a:t>
            </a:r>
            <a:endParaRPr/>
          </a:p>
        </p:txBody>
      </p:sp>
      <p:pic>
        <p:nvPicPr>
          <p:cNvPr id="369" name="Google Shape;3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25" y="939238"/>
            <a:ext cx="4088363" cy="398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</a:t>
            </a:r>
            <a:endParaRPr/>
          </a:p>
        </p:txBody>
      </p:sp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961225" y="4293875"/>
            <a:ext cx="23274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map2.map</a:t>
            </a:r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300" y="1015025"/>
            <a:ext cx="1521300" cy="37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5715375" y="1929900"/>
            <a:ext cx="20241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A* (depth) 15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Greedy (avg. depth):  16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IDA* (depth): 15</a:t>
            </a:r>
            <a:endParaRPr b="1" sz="1600"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961225" y="1595650"/>
            <a:ext cx="25932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Heurística Manhattan con Obstáculos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1067088" y="6605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</a:t>
            </a:r>
            <a:r>
              <a:rPr lang="en"/>
              <a:t>construyó</a:t>
            </a:r>
            <a:r>
              <a:rPr lang="en"/>
              <a:t>?</a:t>
            </a:r>
            <a:endParaRPr/>
          </a:p>
        </p:txBody>
      </p:sp>
      <p:sp>
        <p:nvSpPr>
          <p:cNvPr id="204" name="Google Shape;204;p16"/>
          <p:cNvSpPr txBox="1"/>
          <p:nvPr>
            <p:ph idx="2" type="body"/>
          </p:nvPr>
        </p:nvSpPr>
        <p:spPr>
          <a:xfrm>
            <a:off x="1067100" y="1859775"/>
            <a:ext cx="2924700" cy="22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CC00"/>
                </a:solidFill>
              </a:rPr>
              <a:t>Motor de Resolución de Problemas</a:t>
            </a:r>
            <a:endParaRPr sz="1200">
              <a:solidFill>
                <a:srgbClr val="FFCC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Se </a:t>
            </a:r>
            <a:r>
              <a:rPr lang="en" sz="1200"/>
              <a:t>creó</a:t>
            </a:r>
            <a:r>
              <a:rPr lang="en" sz="1200"/>
              <a:t> un motor genérico para resolver problemas utilizando las diferentes estrategias: DFS,  BFS,  IDDFS,  A*, Global Greedy, IDA* e IDGREEDY.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Para ello se generaron interfaces para representar el Problema, el Estado, los Movimientos y  las Estrategias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p16"/>
          <p:cNvSpPr txBox="1"/>
          <p:nvPr>
            <p:ph idx="2" type="body"/>
          </p:nvPr>
        </p:nvSpPr>
        <p:spPr>
          <a:xfrm>
            <a:off x="4182525" y="1859775"/>
            <a:ext cx="3114300" cy="19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6600"/>
                </a:solidFill>
              </a:rPr>
              <a:t>Aplicación al problema Sokoban</a:t>
            </a:r>
            <a:endParaRPr sz="1200">
              <a:solidFill>
                <a:srgbClr val="FF66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Para la resolución del Sokoban en particular se implementan dichas interfaces.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 problema define: Estado Inicial, Conjunto de reglas aplicables y la detección de estado ganador.</a:t>
            </a:r>
            <a:endParaRPr sz="1200"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 - Tiempo</a:t>
            </a:r>
            <a:endParaRPr/>
          </a:p>
        </p:txBody>
      </p:sp>
      <p:sp>
        <p:nvSpPr>
          <p:cNvPr id="385" name="Google Shape;385;p3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76200" y="4574725"/>
            <a:ext cx="23274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map4.map</a:t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500" y="1129212"/>
            <a:ext cx="4825924" cy="36208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>
            <p:ph idx="1" type="body"/>
          </p:nvPr>
        </p:nvSpPr>
        <p:spPr>
          <a:xfrm>
            <a:off x="295500" y="980175"/>
            <a:ext cx="21081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A* (depth) 74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IDA* (depth) 74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Greedy (avg. depth):  77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IDGREEDY(avg. depth): 75</a:t>
            </a:r>
            <a:endParaRPr b="1" sz="1600"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902975" y="2830551"/>
            <a:ext cx="968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100 ms</a:t>
            </a:r>
            <a:endParaRPr b="1" sz="1600"/>
          </a:p>
        </p:txBody>
      </p:sp>
      <p:pic>
        <p:nvPicPr>
          <p:cNvPr id="390" name="Google Shape;3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049" y="735275"/>
            <a:ext cx="1677751" cy="397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 - Nodos</a:t>
            </a:r>
            <a:endParaRPr/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498575" y="4406650"/>
            <a:ext cx="23274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map4.map</a:t>
            </a:r>
            <a:endParaRPr/>
          </a:p>
        </p:txBody>
      </p:sp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00" y="834650"/>
            <a:ext cx="5233350" cy="397796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486000" y="1025000"/>
            <a:ext cx="21081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A* (depth) 74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IDA* (depth) 74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Greedy (avg. depth):  77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IDGREEDY(avg. depth): 75</a:t>
            </a:r>
            <a:endParaRPr b="1" sz="1600"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1211100" y="2774526"/>
            <a:ext cx="968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100 ms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- Estrategia</a:t>
            </a:r>
            <a:endParaRPr/>
          </a:p>
        </p:txBody>
      </p:sp>
      <p:sp>
        <p:nvSpPr>
          <p:cNvPr id="406" name="Google Shape;406;p36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title"/>
          </p:nvPr>
        </p:nvSpPr>
        <p:spPr>
          <a:xfrm>
            <a:off x="1029463" y="41450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IDGREEDY</a:t>
            </a:r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954250" y="14585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Tiempo Limitado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 limita el tiempo de cómputo.</a:t>
            </a:r>
            <a:endParaRPr sz="1200"/>
          </a:p>
        </p:txBody>
      </p:sp>
      <p:sp>
        <p:nvSpPr>
          <p:cNvPr id="413" name="Google Shape;413;p37"/>
          <p:cNvSpPr txBox="1"/>
          <p:nvPr>
            <p:ph idx="2" type="body"/>
          </p:nvPr>
        </p:nvSpPr>
        <p:spPr>
          <a:xfrm>
            <a:off x="2913549" y="23423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Mejores soluciones a mayor tiempo.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 van entregando soluciones con menor costo a mayor tiempo de cómputo.</a:t>
            </a:r>
            <a:endParaRPr sz="1200"/>
          </a:p>
        </p:txBody>
      </p:sp>
      <p:sp>
        <p:nvSpPr>
          <p:cNvPr id="414" name="Google Shape;414;p37"/>
          <p:cNvSpPr txBox="1"/>
          <p:nvPr>
            <p:ph idx="3" type="body"/>
          </p:nvPr>
        </p:nvSpPr>
        <p:spPr>
          <a:xfrm>
            <a:off x="5029500" y="3555300"/>
            <a:ext cx="23457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Búsqueda</a:t>
            </a:r>
            <a:r>
              <a:rPr b="1" lang="en"/>
              <a:t> Óptima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Si el timeout es un tiempo suficientemente alto como para expandir todo el árbol entonces se da la solución óptima.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267813" y="19040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IDGREEDY</a:t>
            </a:r>
            <a:endParaRPr/>
          </a:p>
        </p:txBody>
      </p:sp>
      <p:sp>
        <p:nvSpPr>
          <p:cNvPr id="421" name="Google Shape;421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275" y="892225"/>
            <a:ext cx="5230969" cy="39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267825" y="1269625"/>
            <a:ext cx="1955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Linea Roja -&gt; promedio</a:t>
            </a:r>
            <a:endParaRPr b="1" sz="1600"/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-40425" y="4507125"/>
            <a:ext cx="23274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Mapa -&gt; map4.map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2744994" y="1903950"/>
            <a:ext cx="3011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3039725" y="4299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En A* se toma en cuenta la función de costo los movimientos que hace el jugador.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0"/>
          <p:cNvSpPr txBox="1"/>
          <p:nvPr>
            <p:ph idx="2" type="body"/>
          </p:nvPr>
        </p:nvSpPr>
        <p:spPr>
          <a:xfrm>
            <a:off x="4842074" y="1813725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 uso </a:t>
            </a:r>
            <a:r>
              <a:rPr lang="en" sz="1300">
                <a:solidFill>
                  <a:schemeClr val="dk1"/>
                </a:solidFill>
              </a:rPr>
              <a:t>de</a:t>
            </a:r>
            <a:r>
              <a:rPr lang="en" sz="1300"/>
              <a:t> heurísticas muestra ser mucho mas efectivo para encontrar la mejor </a:t>
            </a:r>
            <a:r>
              <a:rPr lang="en" sz="1300">
                <a:solidFill>
                  <a:schemeClr val="dk1"/>
                </a:solidFill>
              </a:rPr>
              <a:t>solución de forma mas rapida</a:t>
            </a:r>
            <a:endParaRPr sz="1300"/>
          </a:p>
        </p:txBody>
      </p:sp>
      <p:sp>
        <p:nvSpPr>
          <p:cNvPr id="438" name="Google Shape;438;p40"/>
          <p:cNvSpPr txBox="1"/>
          <p:nvPr>
            <p:ph idx="2" type="body"/>
          </p:nvPr>
        </p:nvSpPr>
        <p:spPr>
          <a:xfrm>
            <a:off x="1067525" y="1813725"/>
            <a:ext cx="1771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BFS da la solución óptima pero requiere de más espacio y tiempo que las demás.</a:t>
            </a:r>
            <a:endParaRPr sz="1300"/>
          </a:p>
        </p:txBody>
      </p:sp>
      <p:grpSp>
        <p:nvGrpSpPr>
          <p:cNvPr id="439" name="Google Shape;439;p40"/>
          <p:cNvGrpSpPr/>
          <p:nvPr/>
        </p:nvGrpSpPr>
        <p:grpSpPr>
          <a:xfrm>
            <a:off x="3694981" y="2505618"/>
            <a:ext cx="460705" cy="491455"/>
            <a:chOff x="8770051" y="937343"/>
            <a:chExt cx="744273" cy="793950"/>
          </a:xfrm>
        </p:grpSpPr>
        <p:sp>
          <p:nvSpPr>
            <p:cNvPr id="440" name="Google Shape;440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5" name="Google Shape;445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6" name="Google Shape;44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6" name="Google Shape;456;p40"/>
          <p:cNvSpPr txBox="1"/>
          <p:nvPr>
            <p:ph idx="2" type="body"/>
          </p:nvPr>
        </p:nvSpPr>
        <p:spPr>
          <a:xfrm>
            <a:off x="4194500" y="3532725"/>
            <a:ext cx="22638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Para los algoritmos NO informados el chequeo de estados bloqueantes resulta indispensable</a:t>
            </a:r>
            <a:endParaRPr sz="1300"/>
          </a:p>
        </p:txBody>
      </p:sp>
      <p:sp>
        <p:nvSpPr>
          <p:cNvPr id="457" name="Google Shape;457;p40"/>
          <p:cNvSpPr txBox="1"/>
          <p:nvPr>
            <p:ph idx="2" type="body"/>
          </p:nvPr>
        </p:nvSpPr>
        <p:spPr>
          <a:xfrm>
            <a:off x="1431175" y="3429275"/>
            <a:ext cx="22638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Agregar la distancia del jugador a la caja </a:t>
            </a:r>
            <a:r>
              <a:rPr lang="en" sz="1300"/>
              <a:t>próxima</a:t>
            </a:r>
            <a:r>
              <a:rPr lang="en" sz="1300"/>
              <a:t> genera una heurística dominante sobre la anterior.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"/>
          <p:cNvSpPr txBox="1"/>
          <p:nvPr>
            <p:ph idx="2" type="body"/>
          </p:nvPr>
        </p:nvSpPr>
        <p:spPr>
          <a:xfrm>
            <a:off x="5122624" y="16728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La heurística que redujo más los tiempos y expansión de nodos fue ManhattanDistanceObstaclesP. Es decir la que incluye la distancia del jugador.</a:t>
            </a:r>
            <a:endParaRPr sz="1300"/>
          </a:p>
        </p:txBody>
      </p:sp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2881400" y="562025"/>
            <a:ext cx="19593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El algoritmo greedy resulta ser el más veloz pero no garantiza solución optima.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4" name="Google Shape;464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41"/>
          <p:cNvSpPr txBox="1"/>
          <p:nvPr>
            <p:ph idx="2" type="body"/>
          </p:nvPr>
        </p:nvSpPr>
        <p:spPr>
          <a:xfrm>
            <a:off x="1109600" y="1941300"/>
            <a:ext cx="1771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Los algoritmos informados expanden menos nodos que los desinformados.</a:t>
            </a:r>
            <a:endParaRPr sz="1300"/>
          </a:p>
        </p:txBody>
      </p:sp>
      <p:sp>
        <p:nvSpPr>
          <p:cNvPr id="466" name="Google Shape;466;p41"/>
          <p:cNvSpPr txBox="1"/>
          <p:nvPr>
            <p:ph idx="2" type="body"/>
          </p:nvPr>
        </p:nvSpPr>
        <p:spPr>
          <a:xfrm>
            <a:off x="2881400" y="3197500"/>
            <a:ext cx="22809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IDGREEDY al acotar temporalmente a Greedy tampoco da garantías de encontrar solución alguna.</a:t>
            </a:r>
            <a:endParaRPr sz="1300"/>
          </a:p>
        </p:txBody>
      </p:sp>
      <p:grpSp>
        <p:nvGrpSpPr>
          <p:cNvPr id="467" name="Google Shape;467;p41"/>
          <p:cNvGrpSpPr/>
          <p:nvPr/>
        </p:nvGrpSpPr>
        <p:grpSpPr>
          <a:xfrm>
            <a:off x="3658931" y="2326018"/>
            <a:ext cx="460705" cy="491455"/>
            <a:chOff x="8770051" y="937343"/>
            <a:chExt cx="744273" cy="793950"/>
          </a:xfrm>
        </p:grpSpPr>
        <p:sp>
          <p:nvSpPr>
            <p:cNvPr id="468" name="Google Shape;468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3" name="Google Shape;473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4" name="Google Shape;47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4" name="Google Shape;484;p41"/>
          <p:cNvSpPr txBox="1"/>
          <p:nvPr>
            <p:ph idx="2" type="body"/>
          </p:nvPr>
        </p:nvSpPr>
        <p:spPr>
          <a:xfrm>
            <a:off x="5383925" y="3197500"/>
            <a:ext cx="14367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Es la dominante</a:t>
            </a:r>
            <a:endParaRPr b="1"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638694" y="916625"/>
            <a:ext cx="3011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Agregar</a:t>
            </a:r>
            <a:endParaRPr/>
          </a:p>
        </p:txBody>
      </p:sp>
      <p:sp>
        <p:nvSpPr>
          <p:cNvPr id="490" name="Google Shape;490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2"/>
          <p:cNvSpPr txBox="1"/>
          <p:nvPr>
            <p:ph idx="2" type="body"/>
          </p:nvPr>
        </p:nvSpPr>
        <p:spPr>
          <a:xfrm>
            <a:off x="2698700" y="2044750"/>
            <a:ext cx="32910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Heurística que obtenga la asignación mínima de objetivos con cajas. Se parte del precálculo inicial de las distancias de cada casillero hacia todos los objetivos.</a:t>
            </a:r>
            <a:endParaRPr sz="1300"/>
          </a:p>
        </p:txBody>
      </p:sp>
      <p:sp>
        <p:nvSpPr>
          <p:cNvPr id="492" name="Google Shape;492;p42"/>
          <p:cNvSpPr txBox="1"/>
          <p:nvPr>
            <p:ph idx="2" type="body"/>
          </p:nvPr>
        </p:nvSpPr>
        <p:spPr>
          <a:xfrm>
            <a:off x="3396500" y="3391350"/>
            <a:ext cx="18693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Algoritmo Húngaro</a:t>
            </a:r>
            <a:endParaRPr b="1"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</a:t>
            </a:r>
            <a:r>
              <a:rPr lang="en" sz="6000"/>
              <a:t>!</a:t>
            </a:r>
            <a:endParaRPr sz="6000"/>
          </a:p>
        </p:txBody>
      </p:sp>
      <p:pic>
        <p:nvPicPr>
          <p:cNvPr descr="10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212" name="Google Shape;212;p17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de Resolución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Cola de prioridad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 estrategia determina el orden de la cola.</a:t>
            </a:r>
            <a:endParaRPr sz="1200"/>
          </a:p>
        </p:txBody>
      </p:sp>
      <p:sp>
        <p:nvSpPr>
          <p:cNvPr id="219" name="Google Shape;219;p18"/>
          <p:cNvSpPr txBox="1"/>
          <p:nvPr>
            <p:ph idx="2" type="body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Estrategias con Iteración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 estrategia determina si requiere o no de iteración.</a:t>
            </a:r>
            <a:endParaRPr sz="1200"/>
          </a:p>
        </p:txBody>
      </p:sp>
      <p:sp>
        <p:nvSpPr>
          <p:cNvPr id="220" name="Google Shape;220;p18"/>
          <p:cNvSpPr txBox="1"/>
          <p:nvPr>
            <p:ph idx="3" type="body"/>
          </p:nvPr>
        </p:nvSpPr>
        <p:spPr>
          <a:xfrm>
            <a:off x="5186150" y="1619250"/>
            <a:ext cx="2326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Chequeo de Bloqueos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 chequeo de bloqueos es opcional para los algoritmos NO INFORMADOS.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Ahorro Cómputo Heurísticas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Herencia del padre cuando el movimiento no modifica la heurística de estado.</a:t>
            </a:r>
            <a:endParaRPr sz="1200"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3306975" y="3324575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Cálculo de Métricas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Tiempo de procesamiento, nodos explotados y en frontera, etc.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1546675" y="2253750"/>
            <a:ext cx="2459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Dinámico: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›"/>
            </a:pPr>
            <a:r>
              <a:rPr b="1" lang="en" sz="1600"/>
              <a:t>Posición jugador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b="1" lang="en" sz="1600"/>
              <a:t>Posición cajas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del Estado Sokoban</a:t>
            </a:r>
            <a:endParaRPr/>
          </a:p>
        </p:txBody>
      </p:sp>
      <p:sp>
        <p:nvSpPr>
          <p:cNvPr id="230" name="Google Shape;230;p19"/>
          <p:cNvSpPr txBox="1"/>
          <p:nvPr>
            <p:ph idx="2" type="body"/>
          </p:nvPr>
        </p:nvSpPr>
        <p:spPr>
          <a:xfrm>
            <a:off x="4521300" y="2253750"/>
            <a:ext cx="2517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Estático:</a:t>
            </a:r>
            <a:endParaRPr b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›"/>
            </a:pPr>
            <a:r>
              <a:rPr b="1" lang="en" sz="1600"/>
              <a:t>Posición objetivos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›"/>
            </a:pPr>
            <a:r>
              <a:rPr b="1" lang="en" sz="1600"/>
              <a:t>Posición paredes</a:t>
            </a:r>
            <a:endParaRPr b="1" sz="1600"/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1358600" y="2294400"/>
            <a:ext cx="24591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Movimientos Simples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Reglas</a:t>
            </a:r>
            <a:endParaRPr/>
          </a:p>
        </p:txBody>
      </p:sp>
      <p:sp>
        <p:nvSpPr>
          <p:cNvPr id="238" name="Google Shape;238;p20"/>
          <p:cNvSpPr txBox="1"/>
          <p:nvPr>
            <p:ph idx="2" type="body"/>
          </p:nvPr>
        </p:nvSpPr>
        <p:spPr>
          <a:xfrm>
            <a:off x="4521300" y="2294400"/>
            <a:ext cx="2517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Movimientos con Empuje</a:t>
            </a:r>
            <a:endParaRPr b="1" sz="1600"/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1918392" y="3959805"/>
            <a:ext cx="322722" cy="322741"/>
            <a:chOff x="570875" y="4322250"/>
            <a:chExt cx="443300" cy="443325"/>
          </a:xfrm>
        </p:grpSpPr>
        <p:sp>
          <p:nvSpPr>
            <p:cNvPr id="241" name="Google Shape;241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0"/>
          <p:cNvSpPr txBox="1"/>
          <p:nvPr>
            <p:ph idx="4294967295" type="subTitle"/>
          </p:nvPr>
        </p:nvSpPr>
        <p:spPr>
          <a:xfrm>
            <a:off x="2344575" y="3898901"/>
            <a:ext cx="54225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Optimiza el cálculo de heurísticas y de estados de bloqueo.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1067100" y="1675275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DFS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Mayor prioridad a mayor profundidad.</a:t>
            </a:r>
            <a:endParaRPr sz="1200"/>
          </a:p>
        </p:txBody>
      </p:sp>
      <p:sp>
        <p:nvSpPr>
          <p:cNvPr id="252" name="Google Shape;252;p21"/>
          <p:cNvSpPr txBox="1"/>
          <p:nvPr>
            <p:ph idx="2" type="body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BFS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Expande menor profundidad primero.</a:t>
            </a:r>
            <a:endParaRPr sz="1200"/>
          </a:p>
        </p:txBody>
      </p:sp>
      <p:sp>
        <p:nvSpPr>
          <p:cNvPr id="253" name="Google Shape;253;p21"/>
          <p:cNvSpPr txBox="1"/>
          <p:nvPr>
            <p:ph idx="3" type="body"/>
          </p:nvPr>
        </p:nvSpPr>
        <p:spPr>
          <a:xfrm>
            <a:off x="5186150" y="1619250"/>
            <a:ext cx="23268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IDDFS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Limita la profundidad de expansión. Se aumenta por un step a partir de una profundidad inicial.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1067100" y="3200400"/>
            <a:ext cx="22275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IDA*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El límite de expansión lo establece la función f (costo + heurística). Cuando se alcanza es recalculado.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 prioridad es la misma que A*.</a:t>
            </a:r>
            <a:endParaRPr sz="1200"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3458250" y="3285550"/>
            <a:ext cx="22275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A*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Prioriza las funciones f más bajas, y en caso de igualdad por heurística más baja.</a:t>
            </a:r>
            <a:endParaRPr sz="1200"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5627725" y="3485750"/>
            <a:ext cx="22275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Global Greedy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Prioriza menor heurística.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 de Bloqueo</a:t>
            </a:r>
            <a:endParaRPr/>
          </a:p>
        </p:txBody>
      </p:sp>
      <p:sp>
        <p:nvSpPr>
          <p:cNvPr id="263" name="Google Shape;263;p22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1029463" y="41450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Estático y Dinámico</a:t>
            </a:r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1067100" y="1167900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Esquinas de Paredes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Una posición con esquina de paredes. (Estático)</a:t>
            </a:r>
            <a:endParaRPr sz="1200"/>
          </a:p>
        </p:txBody>
      </p:sp>
      <p:sp>
        <p:nvSpPr>
          <p:cNvPr id="270" name="Google Shape;270;p23"/>
          <p:cNvSpPr txBox="1"/>
          <p:nvPr>
            <p:ph idx="2" type="body"/>
          </p:nvPr>
        </p:nvSpPr>
        <p:spPr>
          <a:xfrm>
            <a:off x="1067099" y="2568875"/>
            <a:ext cx="19593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Paredes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Una pared inmoviliza un eje de movimiento de la caja. (Dinámico &amp; Estático)</a:t>
            </a:r>
            <a:endParaRPr sz="1200"/>
          </a:p>
        </p:txBody>
      </p:sp>
      <p:sp>
        <p:nvSpPr>
          <p:cNvPr id="271" name="Google Shape;271;p23"/>
          <p:cNvSpPr txBox="1"/>
          <p:nvPr>
            <p:ph idx="3" type="body"/>
          </p:nvPr>
        </p:nvSpPr>
        <p:spPr>
          <a:xfrm>
            <a:off x="1029475" y="3873875"/>
            <a:ext cx="23457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Bloqueo Temporal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Una caja bloquea otra caja.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(Dinámico)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58" y="1379600"/>
            <a:ext cx="3353717" cy="33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/>
          <p:nvPr/>
        </p:nvSpPr>
        <p:spPr>
          <a:xfrm>
            <a:off x="2331975" y="1335250"/>
            <a:ext cx="460800" cy="413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1946475" y="2642250"/>
            <a:ext cx="385500" cy="330900"/>
          </a:xfrm>
          <a:prstGeom prst="star4">
            <a:avLst>
              <a:gd fmla="val 125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2397800" y="2645963"/>
            <a:ext cx="536100" cy="3309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2933900" y="4052750"/>
            <a:ext cx="253800" cy="4137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