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90" r:id="rId3"/>
    <p:sldId id="377" r:id="rId4"/>
    <p:sldId id="355" r:id="rId5"/>
    <p:sldId id="381" r:id="rId6"/>
    <p:sldId id="378" r:id="rId7"/>
    <p:sldId id="383" r:id="rId8"/>
    <p:sldId id="379" r:id="rId9"/>
    <p:sldId id="382" r:id="rId10"/>
    <p:sldId id="384" r:id="rId11"/>
    <p:sldId id="356" r:id="rId12"/>
    <p:sldId id="357" r:id="rId13"/>
    <p:sldId id="358" r:id="rId14"/>
    <p:sldId id="359" r:id="rId15"/>
    <p:sldId id="360" r:id="rId16"/>
    <p:sldId id="362" r:id="rId17"/>
    <p:sldId id="363" r:id="rId18"/>
    <p:sldId id="385" r:id="rId19"/>
    <p:sldId id="386" r:id="rId20"/>
    <p:sldId id="389" r:id="rId21"/>
  </p:sldIdLst>
  <p:sldSz cx="12192000" cy="6858000"/>
  <p:notesSz cx="6858000" cy="9144000"/>
  <p:custDataLst>
    <p:tags r:id="rId23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95" autoAdjust="0"/>
  </p:normalViewPr>
  <p:slideViewPr>
    <p:cSldViewPr>
      <p:cViewPr varScale="1">
        <p:scale>
          <a:sx n="70" d="100"/>
          <a:sy n="70" d="100"/>
        </p:scale>
        <p:origin x="51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8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16CF3-8537-4774-A9FC-A2A5296655A0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6EFD9-045A-467D-A5FA-40A98A1C090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27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6EFD9-045A-467D-A5FA-40A98A1C0904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03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6ECE076-758B-49A4-B416-55FFA42BE49B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D6334BD-C384-4A27-869D-88C050A29E65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3CE59BD-0178-4064-A6F5-17322DD8DCDB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Introducción a la Teoría de Grafos</a:t>
            </a:r>
            <a:endParaRPr lang="es-ES" dirty="0">
              <a:latin typeface="Garamond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latin typeface="Garamond" pitchFamily="18" charset="0"/>
              </a:rPr>
              <a:t>Métodos Cuantitativos para el Modelado y Análisis de la Complejidad</a:t>
            </a:r>
            <a:endParaRPr lang="es-E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Representación de Grafos</a:t>
            </a:r>
            <a:endParaRPr lang="es-ES" dirty="0"/>
          </a:p>
        </p:txBody>
      </p:sp>
      <p:pic>
        <p:nvPicPr>
          <p:cNvPr id="3" name="Picture 2" descr="Undirected Graph &amp; Adjacency Matri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" t="10649" r="4891" b="17353"/>
          <a:stretch/>
        </p:blipFill>
        <p:spPr bwMode="auto">
          <a:xfrm>
            <a:off x="592979" y="1268760"/>
            <a:ext cx="532859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www.stoimen.com/blog/wp-content/uploads/2012/08/7.-Weighted-Graph-Adjacency-Matri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" t="11368" r="4877" b="18527"/>
          <a:stretch/>
        </p:blipFill>
        <p:spPr bwMode="auto">
          <a:xfrm>
            <a:off x="6244030" y="1268760"/>
            <a:ext cx="532859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irected Graph &amp; Adjacency Lis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" t="17052" r="13427" b="16632"/>
          <a:stretch/>
        </p:blipFill>
        <p:spPr bwMode="auto">
          <a:xfrm>
            <a:off x="695400" y="4051415"/>
            <a:ext cx="482453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 rot="16200000">
            <a:off x="-1016405" y="2267621"/>
            <a:ext cx="2747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Matriz Adyacencias</a:t>
            </a:r>
            <a:endParaRPr lang="es-ES" sz="2400" b="1" dirty="0"/>
          </a:p>
        </p:txBody>
      </p:sp>
      <p:sp>
        <p:nvSpPr>
          <p:cNvPr id="7" name="CuadroTexto 6"/>
          <p:cNvSpPr txBox="1"/>
          <p:nvPr/>
        </p:nvSpPr>
        <p:spPr>
          <a:xfrm rot="16200000">
            <a:off x="-954867" y="5080723"/>
            <a:ext cx="266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Listas Adyacencias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48439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574632" cy="1143000"/>
          </a:xfrm>
        </p:spPr>
        <p:txBody>
          <a:bodyPr/>
          <a:lstStyle/>
          <a:p>
            <a:r>
              <a:rPr lang="es-ES" sz="3800" dirty="0"/>
              <a:t>Medidas usuales en Teoría de Grafos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1556792"/>
            <a:ext cx="10972800" cy="4525963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s-ES" dirty="0"/>
              <a:t>Centralidad </a:t>
            </a:r>
            <a:r>
              <a:rPr lang="es-ES" dirty="0" err="1"/>
              <a:t>Betweenness</a:t>
            </a:r>
            <a:r>
              <a:rPr lang="es-ES" dirty="0"/>
              <a:t> (intermediación)</a:t>
            </a:r>
            <a:br>
              <a:rPr lang="es-ES" dirty="0"/>
            </a:br>
            <a:r>
              <a:rPr lang="es-ES" dirty="0"/>
              <a:t>por nodos o aristas. </a:t>
            </a:r>
            <a:endParaRPr lang="es-ES" dirty="0" smtClean="0"/>
          </a:p>
          <a:p>
            <a:pPr marL="514350" indent="-514350">
              <a:buFont typeface="+mj-lt"/>
              <a:buAutoNum type="alphaUcPeriod"/>
            </a:pPr>
            <a:r>
              <a:rPr lang="es-ES" dirty="0"/>
              <a:t>Centralidad </a:t>
            </a:r>
            <a:r>
              <a:rPr lang="es-ES" dirty="0" err="1"/>
              <a:t>Closeness</a:t>
            </a:r>
            <a:r>
              <a:rPr lang="es-ES" dirty="0"/>
              <a:t> (cercanía</a:t>
            </a:r>
            <a:r>
              <a:rPr lang="es-ES" dirty="0" smtClean="0"/>
              <a:t>)</a:t>
            </a:r>
          </a:p>
          <a:p>
            <a:pPr marL="514350" indent="-514350">
              <a:buFont typeface="+mj-lt"/>
              <a:buAutoNum type="alphaUcPeriod"/>
            </a:pPr>
            <a:r>
              <a:rPr lang="es-ES" dirty="0" smtClean="0"/>
              <a:t>Centralidad </a:t>
            </a:r>
            <a:r>
              <a:rPr lang="es-ES" dirty="0" err="1" smtClean="0"/>
              <a:t>Eigenvector</a:t>
            </a:r>
            <a:r>
              <a:rPr lang="es-ES" dirty="0" smtClean="0"/>
              <a:t> (</a:t>
            </a:r>
            <a:r>
              <a:rPr lang="es-ES" dirty="0" err="1" smtClean="0"/>
              <a:t>Autovalor</a:t>
            </a:r>
            <a:r>
              <a:rPr lang="es-ES" dirty="0" smtClean="0"/>
              <a:t>)</a:t>
            </a:r>
            <a:endParaRPr lang="es-ES" dirty="0"/>
          </a:p>
          <a:p>
            <a:pPr marL="514350" indent="-514350">
              <a:buFont typeface="+mj-lt"/>
              <a:buAutoNum type="alphaUcPeriod"/>
            </a:pPr>
            <a:r>
              <a:rPr lang="es-ES" dirty="0" smtClean="0"/>
              <a:t>Grado </a:t>
            </a:r>
            <a:r>
              <a:rPr lang="es-ES" dirty="0"/>
              <a:t>y Distribución de Grados.</a:t>
            </a:r>
          </a:p>
          <a:p>
            <a:pPr marL="514350" indent="-514350">
              <a:buFont typeface="+mj-lt"/>
              <a:buAutoNum type="alphaUcPeriod"/>
            </a:pPr>
            <a:r>
              <a:rPr lang="es-ES" dirty="0"/>
              <a:t>Coeficiente de </a:t>
            </a:r>
            <a:r>
              <a:rPr lang="es-ES" dirty="0" err="1" smtClean="0"/>
              <a:t>Clustering</a:t>
            </a:r>
            <a:r>
              <a:rPr lang="es-ES" dirty="0" smtClean="0"/>
              <a:t> (agrupación).</a:t>
            </a:r>
            <a:endParaRPr lang="es-ES" dirty="0"/>
          </a:p>
          <a:p>
            <a:pPr marL="514350" indent="-514350">
              <a:buFont typeface="+mj-lt"/>
              <a:buAutoNum type="alphaUcPeriod"/>
            </a:pPr>
            <a:r>
              <a:rPr lang="es-ES" dirty="0"/>
              <a:t>Conectividad: </a:t>
            </a:r>
            <a:r>
              <a:rPr lang="es-ES" dirty="0" smtClean="0"/>
              <a:t>caminos aleatorios y </a:t>
            </a:r>
            <a:br>
              <a:rPr lang="es-ES" dirty="0" smtClean="0"/>
            </a:br>
            <a:r>
              <a:rPr lang="es-ES" dirty="0" smtClean="0"/>
              <a:t>distancia.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282626" name="Picture 2" descr="https://upload.wikimedia.org/wikipedia/commons/1/11/6_centrality_measures.png?1467215532719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45"/>
          <a:stretch/>
        </p:blipFill>
        <p:spPr bwMode="auto">
          <a:xfrm>
            <a:off x="7464152" y="1196752"/>
            <a:ext cx="4880372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Medidas: Grado y Distribuciones de Grados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Grado de un nodo</a:t>
            </a:r>
            <a:r>
              <a:rPr lang="es-ES" dirty="0"/>
              <a:t>: número de nodos conectados a él. Lo denotaremos por </a:t>
            </a:r>
            <a:r>
              <a:rPr lang="es-ES" i="1" dirty="0">
                <a:latin typeface="Book Antiqua" pitchFamily="18" charset="0"/>
                <a:ea typeface="Kozuka Gothic Pro EL" pitchFamily="34" charset="-128"/>
              </a:rPr>
              <a:t>k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2219275" y="4720233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590625" y="4170958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1590625" y="3669308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1887487" y="3656607"/>
            <a:ext cx="138112" cy="127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1887487" y="3326408"/>
            <a:ext cx="138112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1887487" y="2948583"/>
            <a:ext cx="138112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2573288" y="3326408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665363" y="3794720"/>
            <a:ext cx="136525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>
            <a:off x="1952575" y="3448645"/>
            <a:ext cx="55563" cy="195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H="1">
            <a:off x="1944638" y="3104158"/>
            <a:ext cx="14287" cy="206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2036713" y="3088282"/>
            <a:ext cx="515937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2050999" y="3394670"/>
            <a:ext cx="4953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rot="10800000">
            <a:off x="2652663" y="3485157"/>
            <a:ext cx="53975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2051000" y="3728045"/>
            <a:ext cx="587375" cy="107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 rot="10800000" flipH="1">
            <a:off x="1739849" y="3728046"/>
            <a:ext cx="1143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rot="10800000" flipH="1">
            <a:off x="1727150" y="3375620"/>
            <a:ext cx="136525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rot="10800000" flipH="1">
            <a:off x="1647774" y="3812183"/>
            <a:ext cx="6350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 rot="10800000" flipH="1">
            <a:off x="1730325" y="3812182"/>
            <a:ext cx="182563" cy="357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rot="10800000">
            <a:off x="1716038" y="4323358"/>
            <a:ext cx="517525" cy="403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rot="10800000" flipH="1">
            <a:off x="2347863" y="3926482"/>
            <a:ext cx="358775" cy="769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865262" y="3608982"/>
            <a:ext cx="171451" cy="190499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41" name="Text Box 25"/>
          <p:cNvSpPr txBox="1">
            <a:spLocks/>
          </p:cNvSpPr>
          <p:nvPr/>
        </p:nvSpPr>
        <p:spPr bwMode="auto">
          <a:xfrm>
            <a:off x="1812875" y="5128221"/>
            <a:ext cx="1391791" cy="4370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pPr defTabSz="822325"/>
            <a:r>
              <a:rPr lang="de-DE" sz="2300">
                <a:solidFill>
                  <a:srgbClr val="FFFFFF"/>
                </a:solidFill>
                <a:cs typeface="Times New Roman" pitchFamily="18" charset="0"/>
                <a:sym typeface="Times New Roman" pitchFamily="18" charset="0"/>
              </a:rPr>
              <a:t>Friendship</a:t>
            </a:r>
          </a:p>
        </p:txBody>
      </p:sp>
      <p:graphicFrame>
        <p:nvGraphicFramePr>
          <p:cNvPr id="92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599766"/>
              </p:ext>
            </p:extLst>
          </p:nvPr>
        </p:nvGraphicFramePr>
        <p:xfrm>
          <a:off x="6084269" y="4173539"/>
          <a:ext cx="14890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60" name="Ecuación" r:id="rId3" imgW="495000" imgH="203040" progId="Equation.3">
                  <p:embed/>
                </p:oleObj>
              </mc:Choice>
              <mc:Fallback>
                <p:oleObj name="Ecuación" r:id="rId3" imgW="4950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269" y="4173539"/>
                        <a:ext cx="148907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6477534" y="4346719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45" name="Oval 29"/>
          <p:cNvSpPr>
            <a:spLocks noChangeArrowheads="1"/>
          </p:cNvSpPr>
          <p:nvPr/>
        </p:nvSpPr>
        <p:spPr bwMode="auto">
          <a:xfrm>
            <a:off x="3876625" y="4869458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46" name="Oval 30"/>
          <p:cNvSpPr>
            <a:spLocks noChangeArrowheads="1"/>
          </p:cNvSpPr>
          <p:nvPr/>
        </p:nvSpPr>
        <p:spPr bwMode="auto">
          <a:xfrm>
            <a:off x="3876625" y="4366220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47" name="Oval 31"/>
          <p:cNvSpPr>
            <a:spLocks noChangeArrowheads="1"/>
          </p:cNvSpPr>
          <p:nvPr/>
        </p:nvSpPr>
        <p:spPr bwMode="auto">
          <a:xfrm>
            <a:off x="4173488" y="4355108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48" name="Oval 32"/>
          <p:cNvSpPr>
            <a:spLocks noChangeArrowheads="1"/>
          </p:cNvSpPr>
          <p:nvPr/>
        </p:nvSpPr>
        <p:spPr bwMode="auto">
          <a:xfrm>
            <a:off x="4173488" y="4023320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49" name="Oval 33"/>
          <p:cNvSpPr>
            <a:spLocks noChangeArrowheads="1"/>
          </p:cNvSpPr>
          <p:nvPr/>
        </p:nvSpPr>
        <p:spPr bwMode="auto">
          <a:xfrm>
            <a:off x="4951363" y="4491633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50" name="Line 34"/>
          <p:cNvSpPr>
            <a:spLocks noChangeShapeType="1"/>
          </p:cNvSpPr>
          <p:nvPr/>
        </p:nvSpPr>
        <p:spPr bwMode="auto">
          <a:xfrm>
            <a:off x="4238575" y="4167783"/>
            <a:ext cx="0" cy="174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>
            <a:off x="4337000" y="4426545"/>
            <a:ext cx="587375" cy="106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52" name="Line 36"/>
          <p:cNvSpPr>
            <a:spLocks noChangeShapeType="1"/>
          </p:cNvSpPr>
          <p:nvPr/>
        </p:nvSpPr>
        <p:spPr bwMode="auto">
          <a:xfrm rot="10800000" flipH="1">
            <a:off x="4024263" y="4426545"/>
            <a:ext cx="1143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 rot="10800000" flipH="1">
            <a:off x="4016325" y="4510683"/>
            <a:ext cx="182563" cy="357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54" name="Oval 38"/>
          <p:cNvSpPr>
            <a:spLocks noChangeArrowheads="1"/>
          </p:cNvSpPr>
          <p:nvPr/>
        </p:nvSpPr>
        <p:spPr bwMode="auto">
          <a:xfrm>
            <a:off x="4151263" y="4331296"/>
            <a:ext cx="200025" cy="182562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56" name="Oval 40"/>
          <p:cNvSpPr>
            <a:spLocks noChangeArrowheads="1"/>
          </p:cNvSpPr>
          <p:nvPr/>
        </p:nvSpPr>
        <p:spPr bwMode="auto">
          <a:xfrm>
            <a:off x="2200224" y="4701182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6119093" y="4762029"/>
            <a:ext cx="1489075" cy="611187"/>
            <a:chOff x="3530" y="3051"/>
            <a:chExt cx="938" cy="385"/>
          </a:xfrm>
        </p:grpSpPr>
        <p:graphicFrame>
          <p:nvGraphicFramePr>
            <p:cNvPr id="9258" name="Object 42"/>
            <p:cNvGraphicFramePr>
              <a:graphicFrameLocks noChangeAspect="1"/>
            </p:cNvGraphicFramePr>
            <p:nvPr/>
          </p:nvGraphicFramePr>
          <p:xfrm>
            <a:off x="3530" y="3051"/>
            <a:ext cx="938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61" name="Equation" r:id="rId5" imgW="495000" imgH="203040" progId="Equation.3">
                    <p:embed/>
                  </p:oleObj>
                </mc:Choice>
                <mc:Fallback>
                  <p:oleObj name="Equation" r:id="rId5" imgW="495000" imgH="2030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" y="3051"/>
                          <a:ext cx="938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9" name="Oval 43"/>
            <p:cNvSpPr>
              <a:spLocks noChangeArrowheads="1"/>
            </p:cNvSpPr>
            <p:nvPr/>
          </p:nvSpPr>
          <p:spPr bwMode="auto">
            <a:xfrm>
              <a:off x="3776" y="3168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3648025" y="5242520"/>
            <a:ext cx="1127125" cy="1066800"/>
            <a:chOff x="1776" y="3216"/>
            <a:chExt cx="710" cy="672"/>
          </a:xfrm>
        </p:grpSpPr>
        <p:sp>
          <p:nvSpPr>
            <p:cNvPr id="9261" name="Oval 45"/>
            <p:cNvSpPr>
              <a:spLocks noChangeArrowheads="1"/>
            </p:cNvSpPr>
            <p:nvPr/>
          </p:nvSpPr>
          <p:spPr bwMode="auto">
            <a:xfrm>
              <a:off x="2112" y="3744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62" name="Line 46"/>
            <p:cNvSpPr>
              <a:spLocks noChangeShapeType="1"/>
            </p:cNvSpPr>
            <p:nvPr/>
          </p:nvSpPr>
          <p:spPr bwMode="auto">
            <a:xfrm rot="10800000" flipH="1">
              <a:off x="2208" y="3264"/>
              <a:ext cx="226" cy="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63" name="Line 47"/>
            <p:cNvSpPr>
              <a:spLocks noChangeShapeType="1"/>
            </p:cNvSpPr>
            <p:nvPr/>
          </p:nvSpPr>
          <p:spPr bwMode="auto">
            <a:xfrm rot="10800000">
              <a:off x="1824" y="3504"/>
              <a:ext cx="326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64" name="Oval 48"/>
            <p:cNvSpPr>
              <a:spLocks noChangeArrowheads="1"/>
            </p:cNvSpPr>
            <p:nvPr/>
          </p:nvSpPr>
          <p:spPr bwMode="auto">
            <a:xfrm>
              <a:off x="2400" y="3216"/>
              <a:ext cx="86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65" name="Oval 49"/>
            <p:cNvSpPr>
              <a:spLocks noChangeArrowheads="1"/>
            </p:cNvSpPr>
            <p:nvPr/>
          </p:nvSpPr>
          <p:spPr bwMode="auto">
            <a:xfrm>
              <a:off x="1776" y="3456"/>
              <a:ext cx="86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266" name="AutoShape 50"/>
          <p:cNvSpPr>
            <a:spLocks noChangeArrowheads="1"/>
          </p:cNvSpPr>
          <p:nvPr/>
        </p:nvSpPr>
        <p:spPr bwMode="auto">
          <a:xfrm rot="2319587">
            <a:off x="2809824" y="4701182"/>
            <a:ext cx="609600" cy="3048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9965" y="3284984"/>
            <a:ext cx="3359750" cy="351169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Medidas: Grado y Distribuciones de Grados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84785"/>
            <a:ext cx="10972800" cy="4641380"/>
          </a:xfrm>
        </p:spPr>
        <p:txBody>
          <a:bodyPr/>
          <a:lstStyle/>
          <a:p>
            <a:r>
              <a:rPr lang="es-ES" dirty="0"/>
              <a:t>En el caso dirigido se distingue entre </a:t>
            </a:r>
            <a:r>
              <a:rPr lang="es-ES" b="1" dirty="0"/>
              <a:t>grado entrante </a:t>
            </a:r>
            <a:r>
              <a:rPr lang="es-ES" dirty="0"/>
              <a:t>y </a:t>
            </a:r>
            <a:r>
              <a:rPr lang="es-ES" b="1" dirty="0"/>
              <a:t>grado saliente</a:t>
            </a:r>
            <a:r>
              <a:rPr lang="es-ES" dirty="0"/>
              <a:t>: </a:t>
            </a:r>
            <a:r>
              <a:rPr lang="es-ES" i="1" dirty="0" err="1">
                <a:latin typeface="Book Antiqua" pitchFamily="18" charset="0"/>
                <a:ea typeface="Kozuka Gothic Pro EL" pitchFamily="34" charset="-128"/>
              </a:rPr>
              <a:t>k</a:t>
            </a:r>
            <a:r>
              <a:rPr lang="es-ES" i="1" baseline="-25000" dirty="0" err="1">
                <a:latin typeface="Book Antiqua" pitchFamily="18" charset="0"/>
                <a:ea typeface="Kozuka Gothic Pro EL" pitchFamily="34" charset="-128"/>
              </a:rPr>
              <a:t>in</a:t>
            </a:r>
            <a:r>
              <a:rPr lang="es-ES" i="1" dirty="0">
                <a:latin typeface="Book Antiqua" pitchFamily="18" charset="0"/>
                <a:ea typeface="Kozuka Gothic Pro EL" pitchFamily="34" charset="-128"/>
              </a:rPr>
              <a:t>, </a:t>
            </a:r>
            <a:r>
              <a:rPr lang="es-ES" i="1" dirty="0" err="1">
                <a:latin typeface="Book Antiqua" pitchFamily="18" charset="0"/>
                <a:ea typeface="Kozuka Gothic Pro EL" pitchFamily="34" charset="-128"/>
              </a:rPr>
              <a:t>k</a:t>
            </a:r>
            <a:r>
              <a:rPr lang="es-ES" i="1" baseline="-25000" dirty="0" err="1">
                <a:latin typeface="Book Antiqua" pitchFamily="18" charset="0"/>
                <a:ea typeface="Kozuka Gothic Pro EL" pitchFamily="34" charset="-128"/>
              </a:rPr>
              <a:t>out</a:t>
            </a:r>
            <a:endParaRPr lang="es-ES" i="1" baseline="-25000" dirty="0">
              <a:latin typeface="Book Antiqua" pitchFamily="18" charset="0"/>
              <a:ea typeface="Kozuka Gothic Pro EL" pitchFamily="34" charset="-128"/>
            </a:endParaRPr>
          </a:p>
        </p:txBody>
      </p:sp>
      <p:graphicFrame>
        <p:nvGraphicFramePr>
          <p:cNvPr id="1129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718890"/>
              </p:ext>
            </p:extLst>
          </p:nvPr>
        </p:nvGraphicFramePr>
        <p:xfrm>
          <a:off x="7304235" y="3140968"/>
          <a:ext cx="164306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58" name="Ecuación" r:id="rId3" imgW="545760" imgH="228600" progId="Equation.3">
                  <p:embed/>
                </p:oleObj>
              </mc:Choice>
              <mc:Fallback>
                <p:oleObj name="Ecuación" r:id="rId3" imgW="5457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235" y="3140968"/>
                        <a:ext cx="1643062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Oval 27"/>
          <p:cNvSpPr>
            <a:spLocks noChangeArrowheads="1"/>
          </p:cNvSpPr>
          <p:nvPr/>
        </p:nvSpPr>
        <p:spPr bwMode="auto">
          <a:xfrm>
            <a:off x="7941256" y="336062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11305" name="Object 41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02364283"/>
              </p:ext>
            </p:extLst>
          </p:nvPr>
        </p:nvGraphicFramePr>
        <p:xfrm>
          <a:off x="7320110" y="4152207"/>
          <a:ext cx="14589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59" name="Ecuación" r:id="rId5" imgW="545760" imgH="228600" progId="Equation.3">
                  <p:embed/>
                </p:oleObj>
              </mc:Choice>
              <mc:Fallback>
                <p:oleObj name="Ecuación" r:id="rId5" imgW="5457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110" y="4152207"/>
                        <a:ext cx="145891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6" name="Oval 42"/>
          <p:cNvSpPr>
            <a:spLocks noChangeArrowheads="1"/>
          </p:cNvSpPr>
          <p:nvPr/>
        </p:nvSpPr>
        <p:spPr bwMode="auto">
          <a:xfrm>
            <a:off x="7859570" y="4352231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3069184" y="4762662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2279577" y="4103603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2279577" y="3501688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2652446" y="3486449"/>
            <a:ext cx="173474" cy="152384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2652446" y="3090253"/>
            <a:ext cx="173474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2652446" y="2636912"/>
            <a:ext cx="173474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3513837" y="3090253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3629487" y="3652167"/>
            <a:ext cx="171480" cy="15047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2734198" y="3261684"/>
            <a:ext cx="0" cy="2095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>
            <a:off x="2724230" y="2823582"/>
            <a:ext cx="17945" cy="2476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2839880" y="2804533"/>
            <a:ext cx="648035" cy="2666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2857823" y="3172158"/>
            <a:ext cx="622115" cy="76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rot="10800000">
            <a:off x="3613535" y="3280731"/>
            <a:ext cx="67795" cy="3200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2857825" y="3572165"/>
            <a:ext cx="737764" cy="1295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rot="10800000" flipH="1">
            <a:off x="2467008" y="3572166"/>
            <a:ext cx="143565" cy="190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10800000" flipH="1">
            <a:off x="2417159" y="3227398"/>
            <a:ext cx="239275" cy="2552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0800000" flipH="1">
            <a:off x="2351358" y="3673120"/>
            <a:ext cx="7976" cy="3847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10800000" flipH="1">
            <a:off x="2455045" y="3673119"/>
            <a:ext cx="229306" cy="42857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10800000">
            <a:off x="2437100" y="4286463"/>
            <a:ext cx="650030" cy="48381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rot="10800000" flipH="1">
            <a:off x="3230695" y="3810264"/>
            <a:ext cx="450634" cy="9238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88" name="Oval 24"/>
          <p:cNvSpPr>
            <a:spLocks noChangeArrowheads="1"/>
          </p:cNvSpPr>
          <p:nvPr/>
        </p:nvSpPr>
        <p:spPr bwMode="auto">
          <a:xfrm>
            <a:off x="2624531" y="3435020"/>
            <a:ext cx="233292" cy="222859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89" name="Text Box 25"/>
          <p:cNvSpPr txBox="1">
            <a:spLocks/>
          </p:cNvSpPr>
          <p:nvPr/>
        </p:nvSpPr>
        <p:spPr bwMode="auto">
          <a:xfrm>
            <a:off x="2558731" y="5252195"/>
            <a:ext cx="1748140" cy="5243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pPr defTabSz="822325"/>
            <a:r>
              <a:rPr lang="de-DE" sz="2300">
                <a:solidFill>
                  <a:srgbClr val="FFFFFF"/>
                </a:solidFill>
                <a:cs typeface="Times New Roman" pitchFamily="18" charset="0"/>
                <a:sym typeface="Times New Roman" pitchFamily="18" charset="0"/>
              </a:rPr>
              <a:t>Friendship</a:t>
            </a:r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5150875" y="4941712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5150875" y="4337893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95" name="Oval 31"/>
          <p:cNvSpPr>
            <a:spLocks noChangeArrowheads="1"/>
          </p:cNvSpPr>
          <p:nvPr/>
        </p:nvSpPr>
        <p:spPr bwMode="auto">
          <a:xfrm>
            <a:off x="5523745" y="4324559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96" name="Oval 32"/>
          <p:cNvSpPr>
            <a:spLocks noChangeArrowheads="1"/>
          </p:cNvSpPr>
          <p:nvPr/>
        </p:nvSpPr>
        <p:spPr bwMode="auto">
          <a:xfrm>
            <a:off x="5523745" y="3926457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6500785" y="4488371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05497" y="4099793"/>
            <a:ext cx="0" cy="2095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5729123" y="4410275"/>
            <a:ext cx="737764" cy="1276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 rot="10800000" flipH="1">
            <a:off x="5336313" y="4410275"/>
            <a:ext cx="143565" cy="190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 rot="10800000" flipH="1">
            <a:off x="5326343" y="4511229"/>
            <a:ext cx="229305" cy="42857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302" name="Oval 38"/>
          <p:cNvSpPr>
            <a:spLocks noChangeArrowheads="1"/>
          </p:cNvSpPr>
          <p:nvPr/>
        </p:nvSpPr>
        <p:spPr bwMode="auto">
          <a:xfrm>
            <a:off x="5495830" y="4286462"/>
            <a:ext cx="229304" cy="2285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>
            <a:off x="3045255" y="4739803"/>
            <a:ext cx="287130" cy="27429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863745" y="5389339"/>
            <a:ext cx="1415710" cy="1280021"/>
            <a:chOff x="1776" y="3216"/>
            <a:chExt cx="710" cy="672"/>
          </a:xfrm>
        </p:grpSpPr>
        <p:sp>
          <p:nvSpPr>
            <p:cNvPr id="11308" name="Oval 44"/>
            <p:cNvSpPr>
              <a:spLocks noChangeArrowheads="1"/>
            </p:cNvSpPr>
            <p:nvPr/>
          </p:nvSpPr>
          <p:spPr bwMode="auto">
            <a:xfrm>
              <a:off x="2112" y="3744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09" name="Line 45"/>
            <p:cNvSpPr>
              <a:spLocks noChangeShapeType="1"/>
            </p:cNvSpPr>
            <p:nvPr/>
          </p:nvSpPr>
          <p:spPr bwMode="auto">
            <a:xfrm rot="10800000" flipH="1">
              <a:off x="2208" y="3264"/>
              <a:ext cx="226" cy="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10" name="Line 46"/>
            <p:cNvSpPr>
              <a:spLocks noChangeShapeType="1"/>
            </p:cNvSpPr>
            <p:nvPr/>
          </p:nvSpPr>
          <p:spPr bwMode="auto">
            <a:xfrm rot="10800000">
              <a:off x="1824" y="3504"/>
              <a:ext cx="326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11" name="Oval 47"/>
            <p:cNvSpPr>
              <a:spLocks noChangeArrowheads="1"/>
            </p:cNvSpPr>
            <p:nvPr/>
          </p:nvSpPr>
          <p:spPr bwMode="auto">
            <a:xfrm>
              <a:off x="2400" y="3216"/>
              <a:ext cx="86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12" name="Oval 48"/>
            <p:cNvSpPr>
              <a:spLocks noChangeArrowheads="1"/>
            </p:cNvSpPr>
            <p:nvPr/>
          </p:nvSpPr>
          <p:spPr bwMode="auto">
            <a:xfrm>
              <a:off x="1776" y="3456"/>
              <a:ext cx="86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1313" name="AutoShape 49"/>
          <p:cNvSpPr>
            <a:spLocks noChangeArrowheads="1"/>
          </p:cNvSpPr>
          <p:nvPr/>
        </p:nvSpPr>
        <p:spPr bwMode="auto">
          <a:xfrm rot="2319587">
            <a:off x="3810935" y="4739803"/>
            <a:ext cx="765680" cy="36572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1131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084771"/>
              </p:ext>
            </p:extLst>
          </p:nvPr>
        </p:nvGraphicFramePr>
        <p:xfrm>
          <a:off x="7286773" y="3569593"/>
          <a:ext cx="183356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60" name="Ecuación" r:id="rId7" imgW="609480" imgH="228600" progId="Equation.3">
                  <p:embed/>
                </p:oleObj>
              </mc:Choice>
              <mc:Fallback>
                <p:oleObj name="Ecuación" r:id="rId7" imgW="6094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773" y="3569593"/>
                        <a:ext cx="183356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6" name="Oval 52"/>
          <p:cNvSpPr>
            <a:spLocks noChangeArrowheads="1"/>
          </p:cNvSpPr>
          <p:nvPr/>
        </p:nvSpPr>
        <p:spPr bwMode="auto">
          <a:xfrm>
            <a:off x="8078791" y="379242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11317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128393"/>
              </p:ext>
            </p:extLst>
          </p:nvPr>
        </p:nvGraphicFramePr>
        <p:xfrm>
          <a:off x="7251848" y="4653857"/>
          <a:ext cx="15970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61" name="Ecuación" r:id="rId9" imgW="596880" imgH="228600" progId="Equation.3">
                  <p:embed/>
                </p:oleObj>
              </mc:Choice>
              <mc:Fallback>
                <p:oleObj name="Ecuación" r:id="rId9" imgW="5968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848" y="4653857"/>
                        <a:ext cx="15970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8" name="Oval 54"/>
          <p:cNvSpPr>
            <a:spLocks noChangeArrowheads="1"/>
          </p:cNvSpPr>
          <p:nvPr/>
        </p:nvSpPr>
        <p:spPr bwMode="auto">
          <a:xfrm>
            <a:off x="7932161" y="4857056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Medidas: Grado y Distribuciones de Grados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9456" y="1600201"/>
            <a:ext cx="9649072" cy="4530725"/>
          </a:xfrm>
        </p:spPr>
        <p:txBody>
          <a:bodyPr/>
          <a:lstStyle/>
          <a:p>
            <a:r>
              <a:rPr lang="es-ES" b="1" dirty="0"/>
              <a:t>Distribución de Grados</a:t>
            </a:r>
            <a:r>
              <a:rPr lang="es-ES" dirty="0"/>
              <a:t>: </a:t>
            </a:r>
            <a:r>
              <a:rPr lang="es-ES" i="1" dirty="0">
                <a:latin typeface="Book Antiqua" pitchFamily="18" charset="0"/>
              </a:rPr>
              <a:t>P(</a:t>
            </a:r>
            <a:r>
              <a:rPr lang="es-ES" i="1" dirty="0">
                <a:latin typeface="Book Antiqua" pitchFamily="18" charset="0"/>
                <a:ea typeface="Kozuka Gothic Pro EL" pitchFamily="34" charset="-128"/>
              </a:rPr>
              <a:t>k)</a:t>
            </a:r>
            <a:r>
              <a:rPr lang="es-ES" dirty="0">
                <a:ea typeface="Kozuka Gothic Pro EL" pitchFamily="34" charset="-128"/>
              </a:rPr>
              <a:t>, probabilidad de que un nodo tenga grado </a:t>
            </a:r>
            <a:r>
              <a:rPr lang="es-ES" i="1" dirty="0">
                <a:latin typeface="Book Antiqua" pitchFamily="18" charset="0"/>
                <a:ea typeface="Kozuka Gothic Pro EL" pitchFamily="34" charset="-128"/>
              </a:rPr>
              <a:t>k</a:t>
            </a:r>
            <a:r>
              <a:rPr lang="es-ES" dirty="0">
                <a:ea typeface="Kozuka Gothic Pro EL" pitchFamily="34" charset="-128"/>
              </a:rPr>
              <a:t>.</a:t>
            </a:r>
            <a:endParaRPr lang="es-ES" i="1" dirty="0">
              <a:latin typeface="Book Antiqua" pitchFamily="18" charset="0"/>
              <a:ea typeface="Kozuka Gothic Pro EL" pitchFamily="34" charset="-128"/>
            </a:endParaRP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4179071" y="5204842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3550421" y="4655567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3550421" y="4153917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3847283" y="4141216"/>
            <a:ext cx="138112" cy="127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847283" y="3811017"/>
            <a:ext cx="138112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3847283" y="3433192"/>
            <a:ext cx="138112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4533084" y="3811017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4625159" y="4279329"/>
            <a:ext cx="136525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H="1">
            <a:off x="3912371" y="3933254"/>
            <a:ext cx="55563" cy="195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H="1">
            <a:off x="3904434" y="3588767"/>
            <a:ext cx="14287" cy="206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3996509" y="3572891"/>
            <a:ext cx="515937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4010795" y="3879279"/>
            <a:ext cx="4953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rot="10800000">
            <a:off x="4612459" y="3969766"/>
            <a:ext cx="53975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4010796" y="4212654"/>
            <a:ext cx="587375" cy="107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rot="10800000" flipH="1">
            <a:off x="3699645" y="4212655"/>
            <a:ext cx="1143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rot="10800000" flipH="1">
            <a:off x="3686946" y="3860229"/>
            <a:ext cx="136525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rot="10800000" flipH="1">
            <a:off x="3607570" y="4296792"/>
            <a:ext cx="6350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 rot="10800000" flipH="1">
            <a:off x="3690121" y="4296791"/>
            <a:ext cx="182563" cy="357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rot="10800000">
            <a:off x="3675834" y="4807967"/>
            <a:ext cx="517525" cy="403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rot="10800000" flipH="1">
            <a:off x="4307659" y="4411091"/>
            <a:ext cx="358775" cy="769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12339" name="Object 5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8426067"/>
              </p:ext>
            </p:extLst>
          </p:nvPr>
        </p:nvGraphicFramePr>
        <p:xfrm>
          <a:off x="5382468" y="3068960"/>
          <a:ext cx="40259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73" name="Gráfico" r:id="rId3" imgW="6096000" imgH="4076700" progId="MSGraph.Chart.8">
                  <p:embed followColorScheme="full"/>
                </p:oleObj>
              </mc:Choice>
              <mc:Fallback>
                <p:oleObj name="Gráfico" r:id="rId3" imgW="6096000" imgH="4076700" progId="MSGraph.Chart.8">
                  <p:embed followColorScheme="full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468" y="3068960"/>
                        <a:ext cx="4025900" cy="269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1" name="Text Box 53"/>
          <p:cNvSpPr txBox="1">
            <a:spLocks noChangeArrowheads="1"/>
          </p:cNvSpPr>
          <p:nvPr/>
        </p:nvSpPr>
        <p:spPr bwMode="auto">
          <a:xfrm>
            <a:off x="3607570" y="3356992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2</a:t>
            </a:r>
          </a:p>
        </p:txBody>
      </p:sp>
      <p:sp>
        <p:nvSpPr>
          <p:cNvPr id="12342" name="Text Box 54"/>
          <p:cNvSpPr txBox="1">
            <a:spLocks noChangeArrowheads="1"/>
          </p:cNvSpPr>
          <p:nvPr/>
        </p:nvSpPr>
        <p:spPr bwMode="auto">
          <a:xfrm>
            <a:off x="4255270" y="5228655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2</a:t>
            </a:r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4615633" y="3644330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3</a:t>
            </a:r>
          </a:p>
        </p:txBody>
      </p:sp>
      <p:sp>
        <p:nvSpPr>
          <p:cNvPr id="12344" name="Text Box 56"/>
          <p:cNvSpPr txBox="1">
            <a:spLocks noChangeArrowheads="1"/>
          </p:cNvSpPr>
          <p:nvPr/>
        </p:nvSpPr>
        <p:spPr bwMode="auto">
          <a:xfrm>
            <a:off x="4687070" y="4220592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3</a:t>
            </a:r>
          </a:p>
        </p:txBody>
      </p:sp>
      <p:sp>
        <p:nvSpPr>
          <p:cNvPr id="12345" name="Text Box 57"/>
          <p:cNvSpPr txBox="1">
            <a:spLocks noChangeArrowheads="1"/>
          </p:cNvSpPr>
          <p:nvPr/>
        </p:nvSpPr>
        <p:spPr bwMode="auto">
          <a:xfrm>
            <a:off x="3339283" y="4076130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3</a:t>
            </a:r>
          </a:p>
        </p:txBody>
      </p:sp>
      <p:sp>
        <p:nvSpPr>
          <p:cNvPr id="12346" name="Text Box 58"/>
          <p:cNvSpPr txBox="1">
            <a:spLocks noChangeArrowheads="1"/>
          </p:cNvSpPr>
          <p:nvPr/>
        </p:nvSpPr>
        <p:spPr bwMode="auto">
          <a:xfrm>
            <a:off x="3391670" y="4738117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3</a:t>
            </a:r>
          </a:p>
        </p:txBody>
      </p:sp>
      <p:sp>
        <p:nvSpPr>
          <p:cNvPr id="12347" name="Text Box 59"/>
          <p:cNvSpPr txBox="1">
            <a:spLocks noChangeArrowheads="1"/>
          </p:cNvSpPr>
          <p:nvPr/>
        </p:nvSpPr>
        <p:spPr bwMode="auto">
          <a:xfrm>
            <a:off x="3823470" y="4233292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4</a:t>
            </a:r>
          </a:p>
        </p:txBody>
      </p:sp>
      <p:sp>
        <p:nvSpPr>
          <p:cNvPr id="12348" name="Text Box 60"/>
          <p:cNvSpPr txBox="1">
            <a:spLocks noChangeArrowheads="1"/>
          </p:cNvSpPr>
          <p:nvPr/>
        </p:nvSpPr>
        <p:spPr bwMode="auto">
          <a:xfrm>
            <a:off x="3679008" y="3644330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Medidas: Coeficiente de Clustering o de Transitividad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9416" y="1600201"/>
            <a:ext cx="10369152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Probabilidad de que dos nodos vecinos a uno dado, sean vecinos entre sí.</a:t>
            </a:r>
          </a:p>
          <a:p>
            <a:pPr>
              <a:lnSpc>
                <a:spcPct val="90000"/>
              </a:lnSpc>
            </a:pPr>
            <a:endParaRPr lang="es-ES" sz="2800" dirty="0"/>
          </a:p>
          <a:p>
            <a:pPr>
              <a:lnSpc>
                <a:spcPct val="90000"/>
              </a:lnSpc>
            </a:pPr>
            <a:endParaRPr lang="es-ES" sz="2800" dirty="0"/>
          </a:p>
          <a:p>
            <a:pPr>
              <a:lnSpc>
                <a:spcPct val="90000"/>
              </a:lnSpc>
            </a:pPr>
            <a:endParaRPr lang="es-ES" sz="2800" dirty="0"/>
          </a:p>
          <a:p>
            <a:pPr>
              <a:lnSpc>
                <a:spcPct val="90000"/>
              </a:lnSpc>
            </a:pPr>
            <a:endParaRPr lang="es-ES" sz="2800" dirty="0"/>
          </a:p>
          <a:p>
            <a:pPr>
              <a:lnSpc>
                <a:spcPct val="90000"/>
              </a:lnSpc>
            </a:pPr>
            <a:endParaRPr lang="es-ES" sz="28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s-ES" sz="2400" dirty="0"/>
              <a:t>donde </a:t>
            </a:r>
            <a:r>
              <a:rPr lang="es-ES" sz="2400" i="1" dirty="0">
                <a:latin typeface="Book Antiqua" pitchFamily="18" charset="0"/>
              </a:rPr>
              <a:t>E</a:t>
            </a:r>
            <a:r>
              <a:rPr lang="es-ES" sz="2400" i="1" baseline="-25000" dirty="0">
                <a:latin typeface="Book Antiqua" pitchFamily="18" charset="0"/>
              </a:rPr>
              <a:t>i</a:t>
            </a:r>
            <a:r>
              <a:rPr lang="es-ES" sz="2400" dirty="0"/>
              <a:t> es el número de aristas que conectan entre sí los nodos adyacentes al nodo </a:t>
            </a:r>
            <a:r>
              <a:rPr lang="es-ES" sz="2400" i="1" dirty="0">
                <a:latin typeface="Book Antiqua" pitchFamily="18" charset="0"/>
              </a:rPr>
              <a:t>i</a:t>
            </a:r>
            <a:r>
              <a:rPr lang="es-E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De igual forma, se trabaja con la distribución de </a:t>
            </a:r>
            <a:r>
              <a:rPr lang="es-ES" sz="2800" dirty="0" err="1"/>
              <a:t>clustering</a:t>
            </a:r>
            <a:r>
              <a:rPr lang="es-ES" sz="2800" dirty="0"/>
              <a:t>, </a:t>
            </a:r>
            <a:r>
              <a:rPr lang="es-ES" sz="2800" i="1" dirty="0">
                <a:latin typeface="Book Antiqua" pitchFamily="18" charset="0"/>
              </a:rPr>
              <a:t>C(k).</a:t>
            </a: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85148266"/>
              </p:ext>
            </p:extLst>
          </p:nvPr>
        </p:nvGraphicFramePr>
        <p:xfrm>
          <a:off x="8841804" y="2854326"/>
          <a:ext cx="17907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30" name="Ecuación" r:id="rId3" imgW="1002960" imgH="583920" progId="Equation.3">
                  <p:embed/>
                </p:oleObj>
              </mc:Choice>
              <mc:Fallback>
                <p:oleObj name="Ecuación" r:id="rId3" imgW="1002960" imgH="583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1804" y="2854326"/>
                        <a:ext cx="179070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4088830" y="3590926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4088830" y="3087688"/>
            <a:ext cx="136525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4385692" y="2744788"/>
            <a:ext cx="138112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5163568" y="3213101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rot="10800000" flipH="1">
            <a:off x="4198367" y="2859089"/>
            <a:ext cx="190500" cy="2127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rot="10800000" flipH="1">
            <a:off x="4145979" y="3232150"/>
            <a:ext cx="6350" cy="3190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4450179" y="2889251"/>
            <a:ext cx="0" cy="175776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4548849" y="3147913"/>
            <a:ext cx="587730" cy="10718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rot="10800000" flipH="1">
            <a:off x="4237109" y="3147913"/>
            <a:ext cx="114400" cy="1572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rot="10800000" flipH="1">
            <a:off x="4228529" y="3232229"/>
            <a:ext cx="183040" cy="35869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4385829" y="3076460"/>
            <a:ext cx="160160" cy="148624"/>
          </a:xfrm>
          <a:prstGeom prst="ellipse">
            <a:avLst/>
          </a:prstGeom>
          <a:solidFill>
            <a:srgbClr val="0070C0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17426" name="Object 1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780831913"/>
              </p:ext>
            </p:extLst>
          </p:nvPr>
        </p:nvGraphicFramePr>
        <p:xfrm>
          <a:off x="5890642" y="2709864"/>
          <a:ext cx="1625600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31" name="Ecuación" r:id="rId5" imgW="990360" imgH="1054080" progId="Equation.3">
                  <p:embed/>
                </p:oleObj>
              </mc:Choice>
              <mc:Fallback>
                <p:oleObj name="Ecuación" r:id="rId5" imgW="990360" imgH="1054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0642" y="2709864"/>
                        <a:ext cx="1625600" cy="173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o 3"/>
          <p:cNvGrpSpPr/>
          <p:nvPr/>
        </p:nvGrpSpPr>
        <p:grpSpPr>
          <a:xfrm>
            <a:off x="924297" y="2527921"/>
            <a:ext cx="1211263" cy="1981199"/>
            <a:chOff x="479376" y="2527921"/>
            <a:chExt cx="1211263" cy="1981199"/>
          </a:xfrm>
        </p:grpSpPr>
        <p:sp>
          <p:nvSpPr>
            <p:cNvPr id="40" name="Oval 4"/>
            <p:cNvSpPr>
              <a:spLocks noChangeArrowheads="1"/>
            </p:cNvSpPr>
            <p:nvPr/>
          </p:nvSpPr>
          <p:spPr bwMode="auto">
            <a:xfrm>
              <a:off x="1108026" y="4299571"/>
              <a:ext cx="13652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479376" y="3750296"/>
              <a:ext cx="13652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479376" y="3248646"/>
              <a:ext cx="13652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776238" y="3235945"/>
              <a:ext cx="138112" cy="127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776238" y="2905746"/>
              <a:ext cx="138112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776238" y="2527921"/>
              <a:ext cx="138112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1462039" y="2905746"/>
              <a:ext cx="13652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Oval 11"/>
            <p:cNvSpPr>
              <a:spLocks noChangeArrowheads="1"/>
            </p:cNvSpPr>
            <p:nvPr/>
          </p:nvSpPr>
          <p:spPr bwMode="auto">
            <a:xfrm>
              <a:off x="1554114" y="3374058"/>
              <a:ext cx="13652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Line 12"/>
            <p:cNvSpPr>
              <a:spLocks noChangeShapeType="1"/>
            </p:cNvSpPr>
            <p:nvPr/>
          </p:nvSpPr>
          <p:spPr bwMode="auto">
            <a:xfrm flipH="1">
              <a:off x="841326" y="3027983"/>
              <a:ext cx="55563" cy="195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833389" y="2683496"/>
              <a:ext cx="14287" cy="206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>
              <a:off x="925464" y="2667620"/>
              <a:ext cx="515937" cy="222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Line 15"/>
            <p:cNvSpPr>
              <a:spLocks noChangeShapeType="1"/>
            </p:cNvSpPr>
            <p:nvPr/>
          </p:nvSpPr>
          <p:spPr bwMode="auto">
            <a:xfrm>
              <a:off x="939750" y="2974008"/>
              <a:ext cx="495300" cy="6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 rot="10800000">
              <a:off x="1541414" y="3064495"/>
              <a:ext cx="53975" cy="266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939751" y="3307383"/>
              <a:ext cx="587375" cy="107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 rot="10800000" flipH="1">
              <a:off x="628600" y="3307384"/>
              <a:ext cx="114300" cy="15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 rot="10800000" flipH="1">
              <a:off x="615901" y="2954958"/>
              <a:ext cx="136525" cy="342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Line 20"/>
            <p:cNvSpPr>
              <a:spLocks noChangeShapeType="1"/>
            </p:cNvSpPr>
            <p:nvPr/>
          </p:nvSpPr>
          <p:spPr bwMode="auto">
            <a:xfrm rot="10800000" flipH="1">
              <a:off x="536525" y="3391521"/>
              <a:ext cx="6350" cy="3206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Line 21"/>
            <p:cNvSpPr>
              <a:spLocks noChangeShapeType="1"/>
            </p:cNvSpPr>
            <p:nvPr/>
          </p:nvSpPr>
          <p:spPr bwMode="auto">
            <a:xfrm rot="10800000" flipH="1">
              <a:off x="619076" y="3391520"/>
              <a:ext cx="182563" cy="357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Line 22"/>
            <p:cNvSpPr>
              <a:spLocks noChangeShapeType="1"/>
            </p:cNvSpPr>
            <p:nvPr/>
          </p:nvSpPr>
          <p:spPr bwMode="auto">
            <a:xfrm rot="10800000">
              <a:off x="604789" y="3902696"/>
              <a:ext cx="517525" cy="403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Line 23"/>
            <p:cNvSpPr>
              <a:spLocks noChangeShapeType="1"/>
            </p:cNvSpPr>
            <p:nvPr/>
          </p:nvSpPr>
          <p:spPr bwMode="auto">
            <a:xfrm rot="10800000" flipH="1">
              <a:off x="1236614" y="3505820"/>
              <a:ext cx="358775" cy="769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Oval 24"/>
            <p:cNvSpPr>
              <a:spLocks noChangeArrowheads="1"/>
            </p:cNvSpPr>
            <p:nvPr/>
          </p:nvSpPr>
          <p:spPr bwMode="auto">
            <a:xfrm>
              <a:off x="754013" y="3188320"/>
              <a:ext cx="171451" cy="190499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1" name="Oval 40"/>
            <p:cNvSpPr>
              <a:spLocks noChangeArrowheads="1"/>
            </p:cNvSpPr>
            <p:nvPr/>
          </p:nvSpPr>
          <p:spPr bwMode="auto">
            <a:xfrm>
              <a:off x="1088975" y="4280520"/>
              <a:ext cx="228600" cy="2286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" name="Flecha derecha 2"/>
          <p:cNvSpPr/>
          <p:nvPr/>
        </p:nvSpPr>
        <p:spPr>
          <a:xfrm>
            <a:off x="2783632" y="3297858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Medidas: distancia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83432" y="1556792"/>
            <a:ext cx="10153128" cy="4530725"/>
          </a:xfrm>
        </p:spPr>
        <p:txBody>
          <a:bodyPr>
            <a:normAutofit/>
          </a:bodyPr>
          <a:lstStyle/>
          <a:p>
            <a:r>
              <a:rPr lang="es-ES" b="1" dirty="0"/>
              <a:t>Distancia entre dos nodos</a:t>
            </a:r>
            <a:r>
              <a:rPr lang="es-ES" dirty="0"/>
              <a:t>: menor longitud de los caminos que los unen</a:t>
            </a:r>
            <a:r>
              <a:rPr lang="es-ES" dirty="0" smtClean="0"/>
              <a:t>.</a:t>
            </a:r>
          </a:p>
          <a:p>
            <a:r>
              <a:rPr lang="es-ES" dirty="0" smtClean="0"/>
              <a:t>Diámetro: mayor distancia.</a:t>
            </a:r>
            <a:endParaRPr lang="es-E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290784" y="2223541"/>
            <a:ext cx="2576195" cy="3197225"/>
            <a:chOff x="3480" y="1672"/>
            <a:chExt cx="1803" cy="2238"/>
          </a:xfrm>
        </p:grpSpPr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 rot="10800000" flipH="1">
              <a:off x="4034" y="2784"/>
              <a:ext cx="155" cy="3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4168" y="2688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5016" y="2760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3952" y="3136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4504" y="3280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4584" y="3744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3624" y="2656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4282" y="2741"/>
              <a:ext cx="718" cy="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rot="10800000" flipH="1">
              <a:off x="4600" y="2850"/>
              <a:ext cx="421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8" name="Oval 14"/>
            <p:cNvSpPr>
              <a:spLocks noChangeArrowheads="1"/>
            </p:cNvSpPr>
            <p:nvPr/>
          </p:nvSpPr>
          <p:spPr bwMode="auto">
            <a:xfrm>
              <a:off x="4272" y="1952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9" name="Oval 15"/>
            <p:cNvSpPr>
              <a:spLocks noChangeArrowheads="1"/>
            </p:cNvSpPr>
            <p:nvPr/>
          </p:nvSpPr>
          <p:spPr bwMode="auto">
            <a:xfrm>
              <a:off x="4176" y="2288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0" name="Oval 16"/>
            <p:cNvSpPr>
              <a:spLocks noChangeArrowheads="1"/>
            </p:cNvSpPr>
            <p:nvPr/>
          </p:nvSpPr>
          <p:spPr bwMode="auto">
            <a:xfrm>
              <a:off x="4928" y="2296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 rot="10800000">
              <a:off x="4986" y="2397"/>
              <a:ext cx="67" cy="34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4053" y="3208"/>
              <a:ext cx="443" cy="10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 rot="10800000">
              <a:off x="4565" y="3378"/>
              <a:ext cx="59" cy="35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 rot="10800000">
              <a:off x="3736" y="2712"/>
              <a:ext cx="413" cy="1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 rot="10800000">
              <a:off x="3706" y="2752"/>
              <a:ext cx="251" cy="3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 flipH="1">
              <a:off x="3730" y="2365"/>
              <a:ext cx="448" cy="2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 rot="10800000">
              <a:off x="4274" y="2357"/>
              <a:ext cx="635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rot="10800000">
              <a:off x="4373" y="2024"/>
              <a:ext cx="547" cy="253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 rot="10800000" flipH="1">
              <a:off x="4250" y="2053"/>
              <a:ext cx="56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 rot="10800000" flipH="1">
              <a:off x="4220" y="2388"/>
              <a:ext cx="1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31" name="Rectangle 27"/>
            <p:cNvSpPr>
              <a:spLocks noChangeArrowheads="1"/>
            </p:cNvSpPr>
            <p:nvPr/>
          </p:nvSpPr>
          <p:spPr bwMode="auto">
            <a:xfrm>
              <a:off x="3832" y="3240"/>
              <a:ext cx="1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1532" name="Rectangle 28"/>
            <p:cNvSpPr>
              <a:spLocks noChangeArrowheads="1"/>
            </p:cNvSpPr>
            <p:nvPr/>
          </p:nvSpPr>
          <p:spPr bwMode="auto">
            <a:xfrm>
              <a:off x="4168" y="2760"/>
              <a:ext cx="15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1</a:t>
              </a:r>
            </a:p>
          </p:txBody>
        </p:sp>
        <p:sp>
          <p:nvSpPr>
            <p:cNvPr id="21533" name="Rectangle 29"/>
            <p:cNvSpPr>
              <a:spLocks noChangeArrowheads="1"/>
            </p:cNvSpPr>
            <p:nvPr/>
          </p:nvSpPr>
          <p:spPr bwMode="auto">
            <a:xfrm>
              <a:off x="4615" y="3264"/>
              <a:ext cx="1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1</a:t>
              </a:r>
            </a:p>
          </p:txBody>
        </p:sp>
        <p:sp>
          <p:nvSpPr>
            <p:cNvPr id="21534" name="Rectangle 30"/>
            <p:cNvSpPr>
              <a:spLocks noChangeArrowheads="1"/>
            </p:cNvSpPr>
            <p:nvPr/>
          </p:nvSpPr>
          <p:spPr bwMode="auto">
            <a:xfrm>
              <a:off x="3480" y="2632"/>
              <a:ext cx="15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1</a:t>
              </a:r>
            </a:p>
          </p:txBody>
        </p:sp>
        <p:sp>
          <p:nvSpPr>
            <p:cNvPr id="21535" name="Rectangle 31"/>
            <p:cNvSpPr>
              <a:spLocks noChangeArrowheads="1"/>
            </p:cNvSpPr>
            <p:nvPr/>
          </p:nvSpPr>
          <p:spPr bwMode="auto">
            <a:xfrm>
              <a:off x="4024" y="2088"/>
              <a:ext cx="15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2</a:t>
              </a:r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4704" y="3664"/>
              <a:ext cx="1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2</a:t>
              </a:r>
            </a:p>
          </p:txBody>
        </p:sp>
        <p:sp>
          <p:nvSpPr>
            <p:cNvPr id="21537" name="Rectangle 33"/>
            <p:cNvSpPr>
              <a:spLocks noChangeArrowheads="1"/>
            </p:cNvSpPr>
            <p:nvPr/>
          </p:nvSpPr>
          <p:spPr bwMode="auto">
            <a:xfrm>
              <a:off x="5128" y="2672"/>
              <a:ext cx="15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2</a:t>
              </a:r>
            </a:p>
          </p:txBody>
        </p: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4224" y="1672"/>
              <a:ext cx="1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3</a:t>
              </a:r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5025" y="2144"/>
              <a:ext cx="15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3</a:t>
              </a:r>
            </a:p>
          </p:txBody>
        </p:sp>
      </p:grpSp>
      <p:graphicFrame>
        <p:nvGraphicFramePr>
          <p:cNvPr id="21911" name="Group 4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75982"/>
              </p:ext>
            </p:extLst>
          </p:nvPr>
        </p:nvGraphicFramePr>
        <p:xfrm>
          <a:off x="2783632" y="3619645"/>
          <a:ext cx="2975928" cy="2833691"/>
        </p:xfrm>
        <a:graphic>
          <a:graphicData uri="http://schemas.openxmlformats.org/drawingml/2006/table">
            <a:tbl>
              <a:tblPr/>
              <a:tblGrid>
                <a:gridCol w="30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05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05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endParaRPr kumimoji="0" 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863" name="Text Box 359"/>
          <p:cNvSpPr txBox="1">
            <a:spLocks noChangeArrowheads="1"/>
          </p:cNvSpPr>
          <p:nvPr/>
        </p:nvSpPr>
        <p:spPr bwMode="auto">
          <a:xfrm>
            <a:off x="3863752" y="3176141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000" dirty="0">
                <a:latin typeface="Tahoma" pitchFamily="34" charset="0"/>
              </a:rPr>
              <a:t>nodo </a:t>
            </a:r>
            <a:r>
              <a:rPr lang="es-AR" sz="2000" i="1" dirty="0">
                <a:latin typeface="Book Antiqua" pitchFamily="18" charset="0"/>
              </a:rPr>
              <a:t>i</a:t>
            </a:r>
            <a:endParaRPr lang="en-US" sz="2000" i="1" dirty="0">
              <a:latin typeface="Book Antiqua" pitchFamily="18" charset="0"/>
            </a:endParaRPr>
          </a:p>
        </p:txBody>
      </p:sp>
      <p:sp>
        <p:nvSpPr>
          <p:cNvPr id="21864" name="Text Box 360"/>
          <p:cNvSpPr txBox="1">
            <a:spLocks noChangeArrowheads="1"/>
          </p:cNvSpPr>
          <p:nvPr/>
        </p:nvSpPr>
        <p:spPr bwMode="auto">
          <a:xfrm rot="16200000">
            <a:off x="2016622" y="4844083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000" dirty="0">
                <a:latin typeface="Tahoma" pitchFamily="34" charset="0"/>
              </a:rPr>
              <a:t>nodo </a:t>
            </a:r>
            <a:r>
              <a:rPr lang="es-AR" sz="2000" i="1" dirty="0">
                <a:latin typeface="Book Antiqua" pitchFamily="18" charset="0"/>
              </a:rPr>
              <a:t>j</a:t>
            </a:r>
            <a:endParaRPr lang="en-US" sz="2000" i="1" dirty="0">
              <a:latin typeface="Book Antiqua" pitchFamily="18" charset="0"/>
            </a:endParaRPr>
          </a:p>
        </p:txBody>
      </p:sp>
      <p:sp>
        <p:nvSpPr>
          <p:cNvPr id="21876" name="Text Box 372"/>
          <p:cNvSpPr txBox="1">
            <a:spLocks noChangeArrowheads="1"/>
          </p:cNvSpPr>
          <p:nvPr/>
        </p:nvSpPr>
        <p:spPr bwMode="auto">
          <a:xfrm>
            <a:off x="8616950" y="5013151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B</a:t>
            </a:r>
          </a:p>
        </p:txBody>
      </p:sp>
      <p:sp>
        <p:nvSpPr>
          <p:cNvPr id="21877" name="Text Box 373"/>
          <p:cNvSpPr txBox="1">
            <a:spLocks noChangeArrowheads="1"/>
          </p:cNvSpPr>
          <p:nvPr/>
        </p:nvSpPr>
        <p:spPr bwMode="auto">
          <a:xfrm>
            <a:off x="7967663" y="44368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dirty="0"/>
              <a:t>A</a:t>
            </a:r>
          </a:p>
        </p:txBody>
      </p:sp>
      <p:sp>
        <p:nvSpPr>
          <p:cNvPr id="21878" name="Text Box 374"/>
          <p:cNvSpPr txBox="1">
            <a:spLocks noChangeArrowheads="1"/>
          </p:cNvSpPr>
          <p:nvPr/>
        </p:nvSpPr>
        <p:spPr bwMode="auto">
          <a:xfrm>
            <a:off x="9551988" y="38606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C</a:t>
            </a:r>
          </a:p>
        </p:txBody>
      </p:sp>
      <p:sp>
        <p:nvSpPr>
          <p:cNvPr id="21879" name="Text Box 375"/>
          <p:cNvSpPr txBox="1">
            <a:spLocks noChangeArrowheads="1"/>
          </p:cNvSpPr>
          <p:nvPr/>
        </p:nvSpPr>
        <p:spPr bwMode="auto">
          <a:xfrm>
            <a:off x="7248525" y="33573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dirty="0"/>
              <a:t>D</a:t>
            </a:r>
          </a:p>
        </p:txBody>
      </p:sp>
      <p:sp>
        <p:nvSpPr>
          <p:cNvPr id="21880" name="Text Box 376"/>
          <p:cNvSpPr txBox="1">
            <a:spLocks noChangeArrowheads="1"/>
          </p:cNvSpPr>
          <p:nvPr/>
        </p:nvSpPr>
        <p:spPr bwMode="auto">
          <a:xfrm>
            <a:off x="8401050" y="36447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E</a:t>
            </a:r>
          </a:p>
        </p:txBody>
      </p:sp>
      <p:sp>
        <p:nvSpPr>
          <p:cNvPr id="21881" name="Text Box 377"/>
          <p:cNvSpPr txBox="1">
            <a:spLocks noChangeArrowheads="1"/>
          </p:cNvSpPr>
          <p:nvPr/>
        </p:nvSpPr>
        <p:spPr bwMode="auto">
          <a:xfrm>
            <a:off x="8401050" y="306846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F</a:t>
            </a:r>
          </a:p>
        </p:txBody>
      </p:sp>
      <p:sp>
        <p:nvSpPr>
          <p:cNvPr id="21882" name="Text Box 378"/>
          <p:cNvSpPr txBox="1">
            <a:spLocks noChangeArrowheads="1"/>
          </p:cNvSpPr>
          <p:nvPr/>
        </p:nvSpPr>
        <p:spPr bwMode="auto">
          <a:xfrm>
            <a:off x="9264650" y="27811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G</a:t>
            </a:r>
          </a:p>
        </p:txBody>
      </p:sp>
      <p:sp>
        <p:nvSpPr>
          <p:cNvPr id="21883" name="Text Box 379"/>
          <p:cNvSpPr txBox="1">
            <a:spLocks noChangeArrowheads="1"/>
          </p:cNvSpPr>
          <p:nvPr/>
        </p:nvSpPr>
        <p:spPr bwMode="auto">
          <a:xfrm>
            <a:off x="8472488" y="23493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H</a:t>
            </a:r>
          </a:p>
        </p:txBody>
      </p:sp>
      <p:sp>
        <p:nvSpPr>
          <p:cNvPr id="21884" name="Text Box 380"/>
          <p:cNvSpPr txBox="1">
            <a:spLocks noChangeArrowheads="1"/>
          </p:cNvSpPr>
          <p:nvPr/>
        </p:nvSpPr>
        <p:spPr bwMode="auto">
          <a:xfrm>
            <a:off x="8688388" y="42209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dirty="0"/>
              <a:t>I</a:t>
            </a:r>
          </a:p>
        </p:txBody>
      </p:sp>
      <p:graphicFrame>
        <p:nvGraphicFramePr>
          <p:cNvPr id="21907" name="Object 40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30962463"/>
              </p:ext>
            </p:extLst>
          </p:nvPr>
        </p:nvGraphicFramePr>
        <p:xfrm>
          <a:off x="8040265" y="5765254"/>
          <a:ext cx="10080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23" name="Ecuación" r:id="rId3" imgW="545760" imgH="215640" progId="Equation.3">
                  <p:embed/>
                </p:oleObj>
              </mc:Choice>
              <mc:Fallback>
                <p:oleObj name="Ecuación" r:id="rId3" imgW="54576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265" y="5765254"/>
                        <a:ext cx="100806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09" name="Text Box 405"/>
          <p:cNvSpPr txBox="1">
            <a:spLocks noChangeArrowheads="1"/>
          </p:cNvSpPr>
          <p:nvPr/>
        </p:nvSpPr>
        <p:spPr bwMode="auto">
          <a:xfrm>
            <a:off x="5880101" y="5776599"/>
            <a:ext cx="21595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400" dirty="0"/>
              <a:t>Distancia media:</a:t>
            </a:r>
          </a:p>
        </p:txBody>
      </p:sp>
      <p:sp>
        <p:nvSpPr>
          <p:cNvPr id="21910" name="Text Box 406"/>
          <p:cNvSpPr txBox="1">
            <a:spLocks noChangeArrowheads="1"/>
          </p:cNvSpPr>
          <p:nvPr/>
        </p:nvSpPr>
        <p:spPr bwMode="auto">
          <a:xfrm>
            <a:off x="5883276" y="6156012"/>
            <a:ext cx="16209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400"/>
              <a:t>Diámetro: 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Medidas: </a:t>
            </a:r>
            <a:r>
              <a:rPr lang="es-ES" dirty="0" err="1" smtClean="0"/>
              <a:t>Betweenness</a:t>
            </a:r>
            <a:r>
              <a:rPr lang="es-ES" dirty="0"/>
              <a:t>,</a:t>
            </a:r>
            <a:r>
              <a:rPr lang="es-ES" dirty="0" smtClean="0"/>
              <a:t> Carga o Intermediación</a:t>
            </a:r>
            <a:endParaRPr lang="es-E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16" y="1600201"/>
            <a:ext cx="10657184" cy="4525963"/>
          </a:xfrm>
        </p:spPr>
        <p:txBody>
          <a:bodyPr/>
          <a:lstStyle/>
          <a:p>
            <a:r>
              <a:rPr lang="es-ES" b="1" dirty="0"/>
              <a:t>Carga </a:t>
            </a:r>
            <a:r>
              <a:rPr lang="es-ES" b="1" dirty="0" smtClean="0"/>
              <a:t>del nodo u</a:t>
            </a:r>
            <a:r>
              <a:rPr lang="es-ES" dirty="0" smtClean="0"/>
              <a:t>: </a:t>
            </a:r>
            <a:r>
              <a:rPr lang="es-ES" dirty="0"/>
              <a:t>proporción de caminos (más cortos) que van de un nodo </a:t>
            </a:r>
            <a:r>
              <a:rPr lang="es-ES" i="1" dirty="0">
                <a:latin typeface="Book Antiqua" pitchFamily="18" charset="0"/>
              </a:rPr>
              <a:t>s</a:t>
            </a:r>
            <a:r>
              <a:rPr lang="es-ES" dirty="0"/>
              <a:t> a un nodo </a:t>
            </a:r>
            <a:r>
              <a:rPr lang="es-ES" i="1" dirty="0">
                <a:latin typeface="Book Antiqua" pitchFamily="18" charset="0"/>
              </a:rPr>
              <a:t>t</a:t>
            </a:r>
            <a:r>
              <a:rPr lang="es-ES" dirty="0"/>
              <a:t> pasando </a:t>
            </a:r>
            <a:r>
              <a:rPr lang="es-ES" dirty="0" smtClean="0"/>
              <a:t>por el nodo u.</a:t>
            </a:r>
            <a:endParaRPr lang="es-ES" dirty="0"/>
          </a:p>
          <a:p>
            <a:pPr lvl="1"/>
            <a:r>
              <a:rPr lang="es-ES" dirty="0"/>
              <a:t>Dan idea de la conectividad relativa y de la capacidad de dirección de tráfico de un </a:t>
            </a:r>
            <a:r>
              <a:rPr lang="es-ES" dirty="0" smtClean="0"/>
              <a:t>nodo.</a:t>
            </a:r>
          </a:p>
          <a:p>
            <a:pPr lvl="1"/>
            <a:r>
              <a:rPr lang="es-ES" dirty="0" smtClean="0"/>
              <a:t>Proporción de veces que el nodo actúa de puente.</a:t>
            </a:r>
          </a:p>
          <a:p>
            <a:r>
              <a:rPr lang="es-ES" b="1" dirty="0" smtClean="0"/>
              <a:t>Carga de una arista e</a:t>
            </a:r>
            <a:r>
              <a:rPr lang="es-ES" dirty="0" smtClean="0"/>
              <a:t>: </a:t>
            </a:r>
            <a:r>
              <a:rPr lang="es-ES" dirty="0"/>
              <a:t>proporción de caminos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/>
              <a:t>más cortos) </a:t>
            </a:r>
            <a:r>
              <a:rPr lang="es-ES" dirty="0" smtClean="0"/>
              <a:t>que </a:t>
            </a:r>
            <a:r>
              <a:rPr lang="es-ES" dirty="0"/>
              <a:t>van de un nodo </a:t>
            </a:r>
            <a:r>
              <a:rPr lang="es-ES" i="1" dirty="0">
                <a:latin typeface="Book Antiqua" pitchFamily="18" charset="0"/>
              </a:rPr>
              <a:t>s</a:t>
            </a:r>
            <a:r>
              <a:rPr lang="es-ES" dirty="0"/>
              <a:t> a un nodo </a:t>
            </a:r>
            <a:r>
              <a:rPr lang="es-ES" i="1" dirty="0">
                <a:latin typeface="Book Antiqua" pitchFamily="18" charset="0"/>
              </a:rPr>
              <a:t>t</a:t>
            </a:r>
            <a:r>
              <a:rPr lang="es-ES" dirty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pasando por la arista e.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04" y="3284984"/>
            <a:ext cx="3352362" cy="336840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Medidas: </a:t>
            </a:r>
            <a:r>
              <a:rPr lang="es-ES" dirty="0" err="1" smtClean="0"/>
              <a:t>Closeness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basa en calcular la suma o bien el promedio de las distancias más cortas desde un nodo hacia todos los </a:t>
            </a:r>
            <a:r>
              <a:rPr lang="es-ES" dirty="0" smtClean="0"/>
              <a:t>demás.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A veces se define como el recíproco, para </a:t>
            </a:r>
            <a:br>
              <a:rPr lang="es-ES" dirty="0" smtClean="0"/>
            </a:br>
            <a:r>
              <a:rPr lang="es-ES" dirty="0" smtClean="0"/>
              <a:t>evitar el problema de las distancia en los </a:t>
            </a:r>
            <a:br>
              <a:rPr lang="es-ES" dirty="0" smtClean="0"/>
            </a:br>
            <a:r>
              <a:rPr lang="es-ES" dirty="0" smtClean="0"/>
              <a:t>grafos no conexos.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40" y="3051220"/>
            <a:ext cx="3843883" cy="37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76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Medidas: </a:t>
            </a:r>
            <a:r>
              <a:rPr lang="es-ES" dirty="0" err="1" smtClean="0"/>
              <a:t>Autovalor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3135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Mide </a:t>
            </a:r>
            <a:r>
              <a:rPr lang="es-ES" dirty="0"/>
              <a:t>la influencia de un nodo en </a:t>
            </a:r>
            <a:r>
              <a:rPr lang="es-ES" dirty="0" smtClean="0"/>
              <a:t>el grafo, y </a:t>
            </a:r>
            <a:r>
              <a:rPr lang="es-ES" dirty="0"/>
              <a:t>corresponde </a:t>
            </a:r>
            <a:r>
              <a:rPr lang="es-ES" dirty="0" smtClean="0"/>
              <a:t>con el </a:t>
            </a:r>
            <a:r>
              <a:rPr lang="es-ES" b="1" dirty="0" err="1" smtClean="0"/>
              <a:t>autovalor</a:t>
            </a:r>
            <a:r>
              <a:rPr lang="es-ES" b="1" dirty="0" smtClean="0"/>
              <a:t> principal </a:t>
            </a:r>
            <a:r>
              <a:rPr lang="es-ES" dirty="0" smtClean="0"/>
              <a:t>de </a:t>
            </a:r>
            <a:r>
              <a:rPr lang="es-ES" dirty="0"/>
              <a:t>la matriz de adyacencia del grafo </a:t>
            </a:r>
            <a:r>
              <a:rPr lang="es-ES" dirty="0" smtClean="0"/>
              <a:t>analizado.</a:t>
            </a:r>
            <a:endParaRPr lang="es-ES" dirty="0"/>
          </a:p>
          <a:p>
            <a:r>
              <a:rPr lang="es-ES" dirty="0"/>
              <a:t>Intuitivamente, los nodos que poseen un valor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alto </a:t>
            </a:r>
            <a:r>
              <a:rPr lang="es-ES" dirty="0"/>
              <a:t>de esta medida de centralidad están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conectados </a:t>
            </a:r>
            <a:r>
              <a:rPr lang="es-ES" dirty="0"/>
              <a:t>a muchos nodos que a su vez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están </a:t>
            </a:r>
            <a:r>
              <a:rPr lang="es-ES" dirty="0"/>
              <a:t>bien </a:t>
            </a:r>
            <a:r>
              <a:rPr lang="es-ES" dirty="0" smtClean="0"/>
              <a:t>conectados (en </a:t>
            </a:r>
            <a:r>
              <a:rPr lang="es-ES" dirty="0"/>
              <a:t>este </a:t>
            </a:r>
            <a:r>
              <a:rPr lang="es-ES" dirty="0" smtClean="0"/>
              <a:t>sentido)</a:t>
            </a:r>
          </a:p>
          <a:p>
            <a:r>
              <a:rPr lang="es-ES" dirty="0" smtClean="0"/>
              <a:t>Por ejemplo, son buenos </a:t>
            </a:r>
            <a:r>
              <a:rPr lang="es-ES" dirty="0"/>
              <a:t>candidatos para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difundir </a:t>
            </a:r>
            <a:r>
              <a:rPr lang="es-ES" dirty="0"/>
              <a:t>información, divulgar rumores </a:t>
            </a:r>
            <a:r>
              <a:rPr lang="es-ES" dirty="0" smtClean="0"/>
              <a:t>o</a:t>
            </a:r>
            <a:br>
              <a:rPr lang="es-ES" dirty="0" smtClean="0"/>
            </a:br>
            <a:r>
              <a:rPr lang="es-ES" dirty="0" smtClean="0"/>
              <a:t>enfermedades</a:t>
            </a:r>
            <a:r>
              <a:rPr lang="es-ES" dirty="0"/>
              <a:t>, etc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4232" y="2768532"/>
            <a:ext cx="3915891" cy="406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3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 de Representación Unificado: Teoría de Grafos</a:t>
            </a:r>
          </a:p>
          <a:p>
            <a:r>
              <a:rPr lang="es-ES" dirty="0" smtClean="0"/>
              <a:t>Fundamentos de Teoría de Grafos</a:t>
            </a:r>
          </a:p>
          <a:p>
            <a:r>
              <a:rPr lang="es-ES" dirty="0" smtClean="0"/>
              <a:t>Medidas Usuales en 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3780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Medidas: Modularidad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3135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Es una medida de la red completa, mide la </a:t>
            </a:r>
            <a:r>
              <a:rPr lang="es-ES" dirty="0"/>
              <a:t>fuerza que tiene l</a:t>
            </a:r>
            <a:r>
              <a:rPr lang="es-ES" dirty="0" smtClean="0"/>
              <a:t>a </a:t>
            </a:r>
            <a:r>
              <a:rPr lang="es-ES" dirty="0"/>
              <a:t>red para dividirse en </a:t>
            </a:r>
            <a:r>
              <a:rPr lang="es-ES" b="1"/>
              <a:t>módulos</a:t>
            </a:r>
            <a:r>
              <a:rPr lang="es-ES"/>
              <a:t> </a:t>
            </a:r>
            <a:r>
              <a:rPr lang="es-ES" smtClean="0"/>
              <a:t>(</a:t>
            </a:r>
            <a:r>
              <a:rPr lang="es-ES" b="1" smtClean="0"/>
              <a:t>comunidades</a:t>
            </a:r>
            <a:r>
              <a:rPr lang="es-ES" dirty="0" smtClean="0"/>
              <a:t>):</a:t>
            </a:r>
          </a:p>
          <a:p>
            <a:pPr lvl="1"/>
            <a:r>
              <a:rPr lang="es-ES" dirty="0" smtClean="0"/>
              <a:t>Redes </a:t>
            </a:r>
            <a:r>
              <a:rPr lang="es-ES" dirty="0"/>
              <a:t>con modularidad alta tienen gran densidad de conexiones entre nodos de los mismos módulos, pero </a:t>
            </a:r>
            <a:r>
              <a:rPr lang="es-ES" dirty="0" smtClean="0"/>
              <a:t>baja </a:t>
            </a:r>
            <a:r>
              <a:rPr lang="es-ES" dirty="0"/>
              <a:t>entre nodos de diferentes </a:t>
            </a:r>
            <a:r>
              <a:rPr lang="es-ES" dirty="0" smtClean="0"/>
              <a:t>comunidades. </a:t>
            </a:r>
          </a:p>
          <a:p>
            <a:r>
              <a:rPr lang="es-ES" dirty="0" smtClean="0"/>
              <a:t>Se </a:t>
            </a:r>
            <a:r>
              <a:rPr lang="es-ES" dirty="0"/>
              <a:t>suele usar como </a:t>
            </a:r>
            <a:r>
              <a:rPr lang="es-ES" b="1" dirty="0"/>
              <a:t>medida de optimización</a:t>
            </a:r>
            <a:r>
              <a:rPr lang="es-ES" dirty="0"/>
              <a:t> </a:t>
            </a:r>
            <a:r>
              <a:rPr lang="es-ES" dirty="0" smtClean="0"/>
              <a:t>para </a:t>
            </a:r>
            <a:br>
              <a:rPr lang="es-ES" dirty="0" smtClean="0"/>
            </a:br>
            <a:r>
              <a:rPr lang="es-ES" dirty="0" smtClean="0"/>
              <a:t>detectar </a:t>
            </a:r>
            <a:r>
              <a:rPr lang="es-ES" dirty="0"/>
              <a:t>comunidades en redes. </a:t>
            </a:r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ha comprobado que estas medidas pueden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funcionar </a:t>
            </a:r>
            <a:r>
              <a:rPr lang="es-ES" dirty="0"/>
              <a:t>para detectar grandes comunidades,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pero </a:t>
            </a:r>
            <a:r>
              <a:rPr lang="es-ES" dirty="0"/>
              <a:t>son incapaces de detectar comunidades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pequeñas.</a:t>
            </a:r>
            <a:endParaRPr lang="es-ES" dirty="0"/>
          </a:p>
        </p:txBody>
      </p:sp>
      <p:pic>
        <p:nvPicPr>
          <p:cNvPr id="273410" name="Picture 2" descr="https://franzidoesblog.files.wordpress.com/2014/11/8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3363463"/>
            <a:ext cx="3614213" cy="349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01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Modelo de Representación unificado: Teoría de Grafos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0972800" cy="499715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2800" dirty="0"/>
              <a:t>Grafo como </a:t>
            </a:r>
            <a:r>
              <a:rPr lang="es-ES" sz="2800" dirty="0" smtClean="0"/>
              <a:t>marco general de representación abstracta:</a:t>
            </a:r>
            <a:endParaRPr lang="es-ES" sz="2800" dirty="0"/>
          </a:p>
          <a:p>
            <a:pPr marL="590550" indent="-358775">
              <a:lnSpc>
                <a:spcPct val="90000"/>
              </a:lnSpc>
            </a:pPr>
            <a:r>
              <a:rPr lang="es-ES" sz="2800" dirty="0" smtClean="0"/>
              <a:t>Flexibilidad </a:t>
            </a:r>
            <a:r>
              <a:rPr lang="es-ES" sz="2800" dirty="0"/>
              <a:t>en la </a:t>
            </a:r>
            <a:r>
              <a:rPr lang="es-ES" sz="2800" dirty="0" smtClean="0"/>
              <a:t>representación: Permite proyectar el fenómeno a real en multitud </a:t>
            </a:r>
            <a:r>
              <a:rPr lang="es-ES" sz="2800" dirty="0"/>
              <a:t>de posibles </a:t>
            </a:r>
            <a:r>
              <a:rPr lang="es-ES" sz="2800" dirty="0" smtClean="0"/>
              <a:t>grafos, cada </a:t>
            </a:r>
            <a:r>
              <a:rPr lang="es-ES" sz="2800" dirty="0"/>
              <a:t>uno pudiendo resaltar una “visión” de la </a:t>
            </a:r>
            <a:r>
              <a:rPr lang="es-ES" sz="2800" dirty="0" smtClean="0"/>
              <a:t>realidad.</a:t>
            </a:r>
            <a:endParaRPr lang="es-ES" sz="2800" dirty="0"/>
          </a:p>
          <a:p>
            <a:pPr marL="590550" indent="-358775">
              <a:lnSpc>
                <a:spcPct val="90000"/>
              </a:lnSpc>
            </a:pPr>
            <a:r>
              <a:rPr lang="es-ES" sz="2800" dirty="0"/>
              <a:t>Robustez del modelo </a:t>
            </a:r>
            <a:r>
              <a:rPr lang="es-ES" sz="2800" dirty="0" smtClean="0"/>
              <a:t>matemático subyacente:</a:t>
            </a:r>
            <a:endParaRPr lang="es-ES" sz="2800" dirty="0"/>
          </a:p>
          <a:p>
            <a:pPr marL="971550" lvl="1" indent="-212725">
              <a:lnSpc>
                <a:spcPct val="90000"/>
              </a:lnSpc>
            </a:pPr>
            <a:r>
              <a:rPr lang="es-ES" dirty="0"/>
              <a:t>Posee resultados de gran potencia.</a:t>
            </a:r>
          </a:p>
          <a:p>
            <a:pPr marL="971550" lvl="1" indent="-212725">
              <a:lnSpc>
                <a:spcPct val="90000"/>
              </a:lnSpc>
            </a:pPr>
            <a:r>
              <a:rPr lang="es-ES" dirty="0"/>
              <a:t>Permite mezclarlo con otras teorías matemáticas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de </a:t>
            </a:r>
            <a:r>
              <a:rPr lang="es-ES" dirty="0"/>
              <a:t>gran potencia (probabilidad, computación, …)</a:t>
            </a:r>
          </a:p>
        </p:txBody>
      </p:sp>
      <p:pic>
        <p:nvPicPr>
          <p:cNvPr id="2" name="Picture 2" descr="http://3.bp.blogspot.com/-Wtn-1lYUB34/To3P80DHehI/AAAAAAAAAUI/HhHEJm1DFso/s1600/proyeccion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6"/>
          <a:stretch/>
        </p:blipFill>
        <p:spPr bwMode="auto">
          <a:xfrm>
            <a:off x="9393278" y="2866653"/>
            <a:ext cx="2679386" cy="394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794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/>
              <a:t>Fundamentos de Teoría de Grafos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8760"/>
            <a:ext cx="10972800" cy="53285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Elementos sustanciales: </a:t>
            </a:r>
            <a:endParaRPr lang="es-ES" dirty="0" smtClean="0"/>
          </a:p>
          <a:p>
            <a:pPr lvl="1">
              <a:lnSpc>
                <a:spcPct val="90000"/>
              </a:lnSpc>
            </a:pPr>
            <a:r>
              <a:rPr lang="es-ES" dirty="0" smtClean="0"/>
              <a:t>Nodos</a:t>
            </a:r>
          </a:p>
          <a:p>
            <a:pPr lvl="1">
              <a:lnSpc>
                <a:spcPct val="90000"/>
              </a:lnSpc>
            </a:pPr>
            <a:r>
              <a:rPr lang="es-ES" dirty="0" smtClean="0"/>
              <a:t>Aristas.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smtClean="0"/>
              <a:t>Aristas </a:t>
            </a:r>
            <a:r>
              <a:rPr lang="es-ES" dirty="0"/>
              <a:t>dirigidas o no </a:t>
            </a:r>
            <a:r>
              <a:rPr lang="es-ES" dirty="0" smtClean="0"/>
              <a:t>dirigidas.</a:t>
            </a:r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r>
              <a:rPr lang="es-ES" dirty="0" smtClean="0"/>
              <a:t>Información </a:t>
            </a:r>
            <a:r>
              <a:rPr lang="es-ES" dirty="0"/>
              <a:t>(o no) en los </a:t>
            </a:r>
            <a:r>
              <a:rPr lang="es-ES" dirty="0" smtClean="0"/>
              <a:t>nodos</a:t>
            </a:r>
            <a:br>
              <a:rPr lang="es-ES" dirty="0" smtClean="0"/>
            </a:br>
            <a:r>
              <a:rPr lang="es-ES" dirty="0" smtClean="0"/>
              <a:t> </a:t>
            </a:r>
            <a:r>
              <a:rPr lang="es-ES" dirty="0"/>
              <a:t>y/o aristas: pesos.</a:t>
            </a:r>
          </a:p>
          <a:p>
            <a:pPr>
              <a:lnSpc>
                <a:spcPct val="90000"/>
              </a:lnSpc>
            </a:pPr>
            <a:endParaRPr lang="es-ES" dirty="0"/>
          </a:p>
        </p:txBody>
      </p:sp>
      <p:pic>
        <p:nvPicPr>
          <p:cNvPr id="274434" name="Picture 2" descr="http://www.stoimen.com/blog/wp-content/uploads/2012/08/2.-Directed-Grap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" t="18947" r="7330" b="6181"/>
          <a:stretch/>
        </p:blipFill>
        <p:spPr bwMode="auto">
          <a:xfrm>
            <a:off x="6384032" y="1087586"/>
            <a:ext cx="5184576" cy="284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438" name="Picture 6" descr="Weithened Graph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6" b="6436"/>
          <a:stretch/>
        </p:blipFill>
        <p:spPr bwMode="auto">
          <a:xfrm>
            <a:off x="6239172" y="4077072"/>
            <a:ext cx="590550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Vecindarios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Vecindario de un nodo: conjunto de nodos</a:t>
            </a:r>
            <a:br>
              <a:rPr lang="es-ES" dirty="0" smtClean="0"/>
            </a:br>
            <a:r>
              <a:rPr lang="es-ES" dirty="0" smtClean="0"/>
              <a:t> conectados con él: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Si el grafo es dirigido, se puede hablar de </a:t>
            </a:r>
            <a:br>
              <a:rPr lang="es-ES" dirty="0" smtClean="0"/>
            </a:br>
            <a:r>
              <a:rPr lang="es-ES" dirty="0" smtClean="0"/>
              <a:t>vecindarios de entrada/salida: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692696"/>
            <a:ext cx="3088357" cy="308835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08168" y="2852936"/>
            <a:ext cx="3922215" cy="372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8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Caminos y Ciclos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Camino</a:t>
            </a:r>
            <a:r>
              <a:rPr lang="es-ES" dirty="0" smtClean="0"/>
              <a:t> conectando nodo A con nodo B:</a:t>
            </a:r>
          </a:p>
          <a:p>
            <a:pPr lvl="1"/>
            <a:r>
              <a:rPr lang="es-ES" dirty="0" smtClean="0"/>
              <a:t>Sucesión de nodos que comienza en A y acaba en B, y donde cada par de nodos consecutivos está conectado por una arista</a:t>
            </a:r>
          </a:p>
          <a:p>
            <a:r>
              <a:rPr lang="es-ES" b="1" dirty="0" smtClean="0"/>
              <a:t>Camino Simple</a:t>
            </a:r>
            <a:r>
              <a:rPr lang="es-ES" dirty="0" smtClean="0"/>
              <a:t>, si todos los nodos son distintos entre sí</a:t>
            </a:r>
          </a:p>
          <a:p>
            <a:r>
              <a:rPr lang="es-ES" b="1" dirty="0" smtClean="0"/>
              <a:t>Ciclo</a:t>
            </a:r>
            <a:r>
              <a:rPr lang="es-ES" dirty="0" smtClean="0"/>
              <a:t>, si A = B</a:t>
            </a:r>
          </a:p>
        </p:txBody>
      </p:sp>
      <p:pic>
        <p:nvPicPr>
          <p:cNvPr id="277506" name="Picture 2" descr="https://upload.wikimedia.org/wikipedia/commons/thumb/6/60/Hamiltonian_path.svg/250px-Hamiltonian_pat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4301307"/>
            <a:ext cx="23812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10" name="Picture 6" descr="http://i.imgur.com/J3t5O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4" r="9974"/>
          <a:stretch/>
        </p:blipFill>
        <p:spPr bwMode="auto">
          <a:xfrm rot="16200000">
            <a:off x="6946464" y="1282392"/>
            <a:ext cx="3402957" cy="769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97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Caminos y Ciclos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Longitud</a:t>
            </a:r>
            <a:r>
              <a:rPr lang="es-ES" dirty="0" smtClean="0"/>
              <a:t>: número de aristas del camino</a:t>
            </a:r>
          </a:p>
          <a:p>
            <a:r>
              <a:rPr lang="es-ES" b="1" dirty="0" smtClean="0"/>
              <a:t>Peso</a:t>
            </a:r>
            <a:r>
              <a:rPr lang="es-ES" dirty="0" smtClean="0"/>
              <a:t> (en grafos con pesos): suma de los pesos de las aristas del camino</a:t>
            </a:r>
            <a:endParaRPr lang="es-ES" dirty="0"/>
          </a:p>
        </p:txBody>
      </p:sp>
      <p:pic>
        <p:nvPicPr>
          <p:cNvPr id="5" name="Picture 6" descr="http://i.imgur.com/J3t5O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4" t="19648" r="9974" b="60703"/>
          <a:stretch/>
        </p:blipFill>
        <p:spPr bwMode="auto">
          <a:xfrm rot="16200000">
            <a:off x="1190165" y="4086362"/>
            <a:ext cx="3402957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287688" y="400506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Longitud = 5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287688" y="577015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Longitud = 4</a:t>
            </a:r>
            <a:endParaRPr lang="es-ES" dirty="0"/>
          </a:p>
        </p:txBody>
      </p:sp>
      <p:pic>
        <p:nvPicPr>
          <p:cNvPr id="278530" name="Picture 2" descr="https://upload.wikimedia.org/wikipedia/commons/thumb/3/3b/Shortest_path_with_direct_weights.svg/250px-Shortest_path_with_direct_weight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30" y="3356992"/>
            <a:ext cx="3563862" cy="195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8532637" y="4726729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Longitud = 4</a:t>
            </a:r>
          </a:p>
          <a:p>
            <a:r>
              <a:rPr lang="es-ES" dirty="0" smtClean="0"/>
              <a:t>Peso = 20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Conectividad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7368" y="1600201"/>
            <a:ext cx="10972800" cy="4525963"/>
          </a:xfrm>
        </p:spPr>
        <p:txBody>
          <a:bodyPr/>
          <a:lstStyle/>
          <a:p>
            <a:r>
              <a:rPr lang="es-ES" sz="2800" b="1" dirty="0" smtClean="0"/>
              <a:t>Conexo</a:t>
            </a:r>
            <a:r>
              <a:rPr lang="es-ES" sz="2800" dirty="0" smtClean="0"/>
              <a:t>: Si todo par de nodos están conectados</a:t>
            </a:r>
            <a:endParaRPr lang="es-ES" sz="2800" dirty="0"/>
          </a:p>
          <a:p>
            <a:pPr>
              <a:lnSpc>
                <a:spcPct val="90000"/>
              </a:lnSpc>
            </a:pPr>
            <a:r>
              <a:rPr lang="es-ES" sz="2800" b="1" dirty="0" smtClean="0"/>
              <a:t>Componente </a:t>
            </a:r>
            <a:r>
              <a:rPr lang="es-ES" sz="2800" b="1" dirty="0"/>
              <a:t>Conexa</a:t>
            </a:r>
            <a:r>
              <a:rPr lang="es-ES" sz="2800" dirty="0"/>
              <a:t>: </a:t>
            </a:r>
            <a:r>
              <a:rPr lang="es-ES" sz="2800" dirty="0" smtClean="0"/>
              <a:t>conjunto maximal </a:t>
            </a:r>
            <a:r>
              <a:rPr lang="es-ES" sz="2800" dirty="0" smtClean="0"/>
              <a:t>y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conexo de nodos</a:t>
            </a:r>
            <a:endParaRPr lang="es-ES" sz="2800" dirty="0"/>
          </a:p>
          <a:p>
            <a:pPr>
              <a:lnSpc>
                <a:spcPct val="90000"/>
              </a:lnSpc>
            </a:pPr>
            <a:r>
              <a:rPr lang="es-ES" sz="2800" dirty="0"/>
              <a:t>En </a:t>
            </a:r>
            <a:r>
              <a:rPr lang="es-ES" sz="2800"/>
              <a:t>grafos </a:t>
            </a:r>
            <a:r>
              <a:rPr lang="es-ES" sz="2800" smtClean="0"/>
              <a:t>dirigidos</a:t>
            </a:r>
            <a:r>
              <a:rPr lang="es-ES" sz="2800"/>
              <a:t>:</a:t>
            </a:r>
            <a:endParaRPr lang="es-ES" sz="2800" dirty="0"/>
          </a:p>
          <a:p>
            <a:pPr lvl="1">
              <a:lnSpc>
                <a:spcPct val="90000"/>
              </a:lnSpc>
            </a:pPr>
            <a:r>
              <a:rPr lang="es-ES" b="1" dirty="0"/>
              <a:t>Componente de entrada</a:t>
            </a:r>
            <a:r>
              <a:rPr lang="es-ES" dirty="0"/>
              <a:t>: nodos que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pueden alcanzar </a:t>
            </a:r>
            <a:r>
              <a:rPr lang="es-ES" dirty="0"/>
              <a:t>la componente conexa,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pero </a:t>
            </a:r>
            <a:r>
              <a:rPr lang="es-ES" dirty="0"/>
              <a:t>no </a:t>
            </a:r>
            <a:r>
              <a:rPr lang="es-ES" dirty="0" smtClean="0"/>
              <a:t>pueden </a:t>
            </a:r>
            <a:r>
              <a:rPr lang="es-ES" dirty="0"/>
              <a:t>ser alcanzados desde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ella</a:t>
            </a:r>
            <a:r>
              <a:rPr lang="es-ES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b="1" dirty="0"/>
              <a:t>Componente de salida</a:t>
            </a:r>
            <a:r>
              <a:rPr lang="es-ES" dirty="0"/>
              <a:t>: el recíproco.</a:t>
            </a:r>
          </a:p>
          <a:p>
            <a:endParaRPr lang="es-ES" dirty="0" smtClean="0"/>
          </a:p>
        </p:txBody>
      </p:sp>
      <p:pic>
        <p:nvPicPr>
          <p:cNvPr id="275458" name="Picture 2" descr="http://www.stoimen.com/blog/wp-content/uploads/2012/08/4.-Connected-Grap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7" r="9769"/>
          <a:stretch/>
        </p:blipFill>
        <p:spPr bwMode="auto">
          <a:xfrm>
            <a:off x="6888088" y="1340768"/>
            <a:ext cx="5328592" cy="30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60653" y="4085309"/>
            <a:ext cx="2659883" cy="265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921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Árboles y Bosques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2"/>
            <a:ext cx="5558408" cy="1934268"/>
          </a:xfrm>
        </p:spPr>
        <p:txBody>
          <a:bodyPr/>
          <a:lstStyle/>
          <a:p>
            <a:r>
              <a:rPr lang="es-ES" dirty="0" smtClean="0"/>
              <a:t>Grafos sin ciclos</a:t>
            </a:r>
          </a:p>
          <a:p>
            <a:r>
              <a:rPr lang="es-ES" b="1" dirty="0" smtClean="0"/>
              <a:t>Árbol</a:t>
            </a:r>
            <a:r>
              <a:rPr lang="es-ES" dirty="0" smtClean="0"/>
              <a:t>: si, además, es conexo.</a:t>
            </a:r>
            <a:endParaRPr lang="es-ES" dirty="0" smtClean="0"/>
          </a:p>
          <a:p>
            <a:r>
              <a:rPr lang="es-ES" b="1" dirty="0" smtClean="0"/>
              <a:t>Bosque</a:t>
            </a:r>
            <a:r>
              <a:rPr lang="es-ES" dirty="0" smtClean="0"/>
              <a:t>: Colección </a:t>
            </a:r>
            <a:r>
              <a:rPr lang="es-ES" dirty="0"/>
              <a:t>de árboles</a:t>
            </a:r>
            <a:endParaRPr lang="es-ES" b="1" dirty="0"/>
          </a:p>
        </p:txBody>
      </p:sp>
      <p:pic>
        <p:nvPicPr>
          <p:cNvPr id="4" name="Picture 4" descr="Graph &amp; Tre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8"/>
          <a:stretch/>
        </p:blipFill>
        <p:spPr bwMode="auto">
          <a:xfrm>
            <a:off x="5807124" y="1091876"/>
            <a:ext cx="5905500" cy="320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554" name="Picture 2" descr="http://www.geeksforgeeks.org/wp-content/uploads/MS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84" y="3717032"/>
            <a:ext cx="4368216" cy="267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591944" y="4475659"/>
            <a:ext cx="6265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Árbol Maximal de un </a:t>
            </a:r>
            <a:r>
              <a:rPr lang="es-ES" sz="3200" b="1" dirty="0" smtClean="0"/>
              <a:t>grafo conexo</a:t>
            </a:r>
            <a:r>
              <a:rPr lang="es-ES" sz="3200" dirty="0" smtClean="0"/>
              <a:t>: árbol que </a:t>
            </a:r>
            <a:r>
              <a:rPr lang="es-ES" sz="3200" dirty="0" smtClean="0"/>
              <a:t>contiene todos los nodos del </a:t>
            </a:r>
            <a:r>
              <a:rPr lang="es-ES" sz="3200" dirty="0" smtClean="0"/>
              <a:t>grafo </a:t>
            </a:r>
            <a:r>
              <a:rPr lang="es-ES" sz="3200" dirty="0" smtClean="0"/>
              <a:t>original.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684447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Vida Artificial &amp;quot;&quot;/&gt;&lt;property id=&quot;20307&quot; value=&quot;256&quot;/&gt;&lt;/object&gt;&lt;object type=&quot;3&quot; unique_id=&quot;10005&quot;&gt;&lt;property id=&quot;20148&quot; value=&quot;5&quot;/&gt;&lt;property id=&quot;20300&quot; value=&quot;Slide 22 - &amp;quot;Sistemas Dinámicos: Primera Formalización para la Complejidad&amp;quot;&quot;/&gt;&lt;property id=&quot;20307&quot; value=&quot;257&quot;/&gt;&lt;/object&gt;&lt;object type=&quot;3&quot; unique_id=&quot;15271&quot;&gt;&lt;property id=&quot;20148&quot; value=&quot;5&quot;/&gt;&lt;property id=&quot;20300&quot; value=&quot;Slide 23 - &amp;quot;Sistemas Dinámicos: Primera Formalización para la Complejidad&amp;quot;&quot;/&gt;&lt;property id=&quot;20307&quot; value=&quot;259&quot;/&gt;&lt;/object&gt;&lt;object type=&quot;3&quot; unique_id=&quot;15272&quot;&gt;&lt;property id=&quot;20148&quot; value=&quot;5&quot;/&gt;&lt;property id=&quot;20300&quot; value=&quot;Slide 24 - &amp;quot;Expresiones habituales de SSDD&amp;quot;&quot;/&gt;&lt;property id=&quot;20307&quot; value=&quot;260&quot;/&gt;&lt;/object&gt;&lt;object type=&quot;3&quot; unique_id=&quot;15273&quot;&gt;&lt;property id=&quot;20148&quot; value=&quot;5&quot;/&gt;&lt;property id=&quot;20300&quot; value=&quot;Slide 25 - &amp;quot;Ejemplo de flujo 2D&amp;quot;&quot;/&gt;&lt;property id=&quot;20307&quot; value=&quot;261&quot;/&gt;&lt;/object&gt;&lt;object type=&quot;3&quot; unique_id=&quot;15274&quot;&gt;&lt;property id=&quot;20148&quot; value=&quot;5&quot;/&gt;&lt;property id=&quot;20300&quot; value=&quot;Slide 26 - &amp;quot;Atractores y Puntos Fijos&amp;quot;&quot;/&gt;&lt;property id=&quot;20307&quot; value=&quot;262&quot;/&gt;&lt;/object&gt;&lt;object type=&quot;3&quot; unique_id=&quot;15467&quot;&gt;&lt;property id=&quot;20148&quot; value=&quot;5&quot;/&gt;&lt;property id=&quot;20300&quot; value=&quot;Slide 27 - &amp;quot;Puntos fijos en 1D&amp;quot;&quot;/&gt;&lt;property id=&quot;20307&quot; value=&quot;263&quot;/&gt;&lt;/object&gt;&lt;object type=&quot;3&quot; unique_id=&quot;15549&quot;&gt;&lt;property id=&quot;20148&quot; value=&quot;5&quot;/&gt;&lt;property id=&quot;20300&quot; value=&quot;Slide 28 - &amp;quot;Puntos fijos en 2D&amp;quot;&quot;/&gt;&lt;property id=&quot;20307&quot; value=&quot;264&quot;/&gt;&lt;/object&gt;&lt;object type=&quot;3&quot; unique_id=&quot;15550&quot;&gt;&lt;property id=&quot;20148&quot; value=&quot;5&quot;/&gt;&lt;property id=&quot;20300&quot; value=&quot;Slide 29 - &amp;quot;2D: Más complicado todavía…&amp;quot;&quot;/&gt;&lt;property id=&quot;20307&quot; value=&quot;265&quot;/&gt;&lt;/object&gt;&lt;object type=&quot;3&quot; unique_id=&quot;15551&quot;&gt;&lt;property id=&quot;20148&quot; value=&quot;5&quot;/&gt;&lt;property id=&quot;20300&quot; value=&quot;Slide 30 - &amp;quot;… ¿y qué ocurre en dimensiones superiores?&amp;quot;&quot;/&gt;&lt;property id=&quot;20307&quot; value=&quot;266&quot;/&gt;&lt;/object&gt;&lt;object type=&quot;3&quot; unique_id=&quot;15552&quot;&gt;&lt;property id=&quot;20148&quot; value=&quot;5&quot;/&gt;&lt;property id=&quot;20300&quot; value=&quot;Slide 31 - &amp;quot;Determinismo Débil y Fuerte&amp;quot;&quot;/&gt;&lt;property id=&quot;20307&quot; value=&quot;267&quot;/&gt;&lt;/object&gt;&lt;object type=&quot;3&quot; unique_id=&quot;15553&quot;&gt;&lt;property id=&quot;20148&quot; value=&quot;5&quot;/&gt;&lt;property id=&quot;20300&quot; value=&quot;Slide 32 - &amp;quot;Determinismo Débil y Fuerte: Representación Geométrica&amp;quot;&quot;/&gt;&lt;property id=&quot;20307&quot; value=&quot;268&quot;/&gt;&lt;/object&gt;&lt;object type=&quot;3&quot; unique_id=&quot;15554&quot;&gt;&lt;property id=&quot;20148&quot; value=&quot;5&quot;/&gt;&lt;property id=&quot;20300&quot; value=&quot;Slide 33 - &amp;quot;Un ejemplo: Curva de Lorenz&amp;quot;&quot;/&gt;&lt;property id=&quot;20307&quot; value=&quot;269&quot;/&gt;&lt;/object&gt;&lt;object type=&quot;3&quot; unique_id=&quot;15555&quot;&gt;&lt;property id=&quot;20148&quot; value=&quot;5&quot;/&gt;&lt;property id=&quot;20300&quot; value=&quot;Slide 34 - &amp;quot;Atractor de Lorenz: efecto mariposa&amp;quot;&quot;/&gt;&lt;property id=&quot;20307&quot; value=&quot;270&quot;/&gt;&lt;/object&gt;&lt;object type=&quot;3&quot; unique_id=&quot;16896&quot;&gt;&lt;property id=&quot;20148&quot; value=&quot;5&quot;/&gt;&lt;property id=&quot;20300&quot; value=&quot;Slide 2 - &amp;quot;  ¿Qué es un sistema complejo?&amp;quot;&quot;/&gt;&lt;property id=&quot;20307&quot; value=&quot;273&quot;/&gt;&lt;/object&gt;&lt;object type=&quot;3&quot; unique_id=&quot;16897&quot;&gt;&lt;property id=&quot;20148&quot; value=&quot;5&quot;/&gt;&lt;property id=&quot;20300&quot; value=&quot;Slide 3 - &amp;quot;  ¿Qué es un sistema complejo?&amp;quot;&quot;/&gt;&lt;property id=&quot;20307&quot; value=&quot;328&quot;/&gt;&lt;/object&gt;&lt;object type=&quot;3&quot; unique_id=&quot;16898&quot;&gt;&lt;property id=&quot;20148&quot; value=&quot;5&quot;/&gt;&lt;property id=&quot;20300&quot; value=&quot;Slide 4 - &amp;quot;More is different!&amp;quot;&quot;/&gt;&lt;property id=&quot;20307&quot; value=&quot;278&quot;/&gt;&lt;/object&gt;&lt;object type=&quot;3&quot; unique_id=&quot;16899&quot;&gt;&lt;property id=&quot;20148&quot; value=&quot;5&quot;/&gt;&lt;property id=&quot;20300&quot; value=&quot;Slide 5 - &amp;quot;Ejemplos de Sistemas Complejos&amp;quot;&quot;/&gt;&lt;property id=&quot;20307&quot; value=&quot;279&quot;/&gt;&lt;/object&gt;&lt;object type=&quot;3&quot; unique_id=&quot;16900&quot;&gt;&lt;property id=&quot;20148&quot; value=&quot;5&quot;/&gt;&lt;property id=&quot;20300&quot; value=&quot;Slide 6 - &amp;quot;Colonias de insectos&amp;quot;&quot;/&gt;&lt;property id=&quot;20307&quot; value=&quot;329&quot;/&gt;&lt;/object&gt;&lt;object type=&quot;3&quot; unique_id=&quot;16901&quot;&gt;&lt;property id=&quot;20148&quot; value=&quot;5&quot;/&gt;&lt;property id=&quot;20300&quot; value=&quot;Slide 7 - &amp;quot;Colonias de insectos&amp;quot;&quot;/&gt;&lt;property id=&quot;20307&quot; value=&quot;330&quot;/&gt;&lt;/object&gt;&lt;object type=&quot;3&quot; unique_id=&quot;16902&quot;&gt;&lt;property id=&quot;20148&quot; value=&quot;5&quot;/&gt;&lt;property id=&quot;20300&quot; value=&quot;Slide 8 - &amp;quot;Movimientos en grupo&amp;quot;&quot;/&gt;&lt;property id=&quot;20307&quot; value=&quot;331&quot;/&gt;&lt;/object&gt;&lt;object type=&quot;3&quot; unique_id=&quot;16903&quot;&gt;&lt;property id=&quot;20148&quot; value=&quot;5&quot;/&gt;&lt;property id=&quot;20300&quot; value=&quot;Slide 9 - &amp;quot;Movimientos en grupo&amp;quot;&quot;/&gt;&lt;property id=&quot;20307&quot; value=&quot;332&quot;/&gt;&lt;/object&gt;&lt;object type=&quot;3&quot; unique_id=&quot;16904&quot;&gt;&lt;property id=&quot;20148&quot; value=&quot;5&quot;/&gt;&lt;property id=&quot;20300&quot; value=&quot;Slide 10 - &amp;quot;Sincronización&amp;quot;&quot;/&gt;&lt;property id=&quot;20307&quot; value=&quot;287&quot;/&gt;&lt;/object&gt;&lt;object type=&quot;3&quot; unique_id=&quot;16905&quot;&gt;&lt;property id=&quot;20148&quot; value=&quot;5&quot;/&gt;&lt;property id=&quot;20300&quot; value=&quot;Slide 11 - &amp;quot;Sincronización&amp;quot;&quot;/&gt;&lt;property id=&quot;20307&quot; value=&quot;333&quot;/&gt;&lt;/object&gt;&lt;object type=&quot;3&quot; unique_id=&quot;16906&quot;&gt;&lt;property id=&quot;20148&quot; value=&quot;5&quot;/&gt;&lt;property id=&quot;20300&quot; value=&quot;Slide 12 - &amp;quot;Modelos de tráfico&amp;quot;&quot;/&gt;&lt;property id=&quot;20307&quot; value=&quot;290&quot;/&gt;&lt;/object&gt;&lt;object type=&quot;3&quot; unique_id=&quot;16907&quot;&gt;&lt;property id=&quot;20148&quot; value=&quot;5&quot;/&gt;&lt;property id=&quot;20300&quot; value=&quot;Slide 13 - &amp;quot;Modelos de tráfico&amp;quot;&quot;/&gt;&lt;property id=&quot;20307&quot; value=&quot;292&quot;/&gt;&lt;/object&gt;&lt;object type=&quot;3&quot; unique_id=&quot;16908&quot;&gt;&lt;property id=&quot;20148&quot; value=&quot;5&quot;/&gt;&lt;property id=&quot;20300&quot; value=&quot;Slide 14 - &amp;quot;Modelos de tráfico&amp;quot;&quot;/&gt;&lt;property id=&quot;20307&quot; value=&quot;334&quot;/&gt;&lt;/object&gt;&lt;object type=&quot;3&quot; unique_id=&quot;16909&quot;&gt;&lt;property id=&quot;20148&quot; value=&quot;5&quot;/&gt;&lt;property id=&quot;20300&quot; value=&quot;Slide 15 - &amp;quot;Modelos de tráfico&amp;quot;&quot;/&gt;&lt;property id=&quot;20307&quot; value=&quot;335&quot;/&gt;&lt;/object&gt;&lt;object type=&quot;3&quot; unique_id=&quot;16913&quot;&gt;&lt;property id=&quot;20148&quot; value=&quot;5&quot;/&gt;&lt;property id=&quot;20300&quot; value=&quot;Slide 17 - &amp;quot;   Emergencia de propiedades&amp;quot;&quot;/&gt;&lt;property id=&quot;20307&quot; value=&quot;303&quot;/&gt;&lt;/object&gt;&lt;object type=&quot;3&quot; unique_id=&quot;16917&quot;&gt;&lt;property id=&quot;20148&quot; value=&quot;5&quot;/&gt;&lt;property id=&quot;20300&quot; value=&quot;Slide 19 - &amp;quot;Transiciones de fase&amp;quot;&quot;/&gt;&lt;property id=&quot;20307&quot; value=&quot;307&quot;/&gt;&lt;/object&gt;&lt;object type=&quot;3&quot; unique_id=&quot;16925&quot;&gt;&lt;property id=&quot;20148&quot; value=&quot;5&quot;/&gt;&lt;property id=&quot;20300&quot; value=&quot;Slide 20 - &amp;quot;Robustez&amp;quot;&quot;/&gt;&lt;property id=&quot;20307&quot; value=&quot;315&quot;/&gt;&lt;/object&gt;&lt;object type=&quot;3&quot; unique_id=&quot;17238&quot;&gt;&lt;property id=&quot;20148&quot; value=&quot;5&quot;/&gt;&lt;property id=&quot;20300&quot; value=&quot;Slide 16 - &amp;quot;Modelos de tráfico&amp;quot;&quot;/&gt;&lt;property id=&quot;20307&quot; value=&quot;336&quot;/&gt;&lt;/object&gt;&lt;object type=&quot;3&quot; unique_id=&quot;17239&quot;&gt;&lt;property id=&quot;20148&quot; value=&quot;5&quot;/&gt;&lt;property id=&quot;20300&quot; value=&quot;Slide 18 - &amp;quot;   Emergencia de propiedades&amp;quot;&quot;/&gt;&lt;property id=&quot;20307&quot; value=&quot;337&quot;/&gt;&lt;/object&gt;&lt;object type=&quot;3&quot; unique_id=&quot;17470&quot;&gt;&lt;property id=&quot;20148&quot; value=&quot;5&quot;/&gt;&lt;property id=&quot;20300&quot; value=&quot;Slide 21 - &amp;quot;Robustez&amp;quot;&quot;/&gt;&lt;property id=&quot;20307&quot; value=&quot;338&quot;/&gt;&lt;/object&gt;&lt;object type=&quot;3&quot; unique_id=&quot;17471&quot;&gt;&lt;property id=&quot;20148&quot; value=&quot;5&quot;/&gt;&lt;property id=&quot;20300&quot; value=&quot;Slide 35 - &amp;quot;Redes Complejas: Segunda Formalización para la Complejidad&amp;quot;&quot;/&gt;&lt;property id=&quot;20307&quot; value=&quot;339&quot;/&gt;&lt;/object&gt;&lt;object type=&quot;3&quot; unique_id=&quot;21313&quot;&gt;&lt;property id=&quot;20148&quot; value=&quot;5&quot;/&gt;&lt;property id=&quot;20300&quot; value=&quot;Slide 36 - &amp;quot;Redes: antecedentes&amp;quot;&quot;/&gt;&lt;property id=&quot;20307&quot; value=&quot;350&quot;/&gt;&lt;/object&gt;&lt;object type=&quot;3&quot; unique_id=&quot;21314&quot;&gt;&lt;property id=&quot;20148&quot; value=&quot;5&quot;/&gt;&lt;property id=&quot;20300&quot; value=&quot;Slide 37 - &amp;quot;Redes: nueva visión&amp;quot;&quot;/&gt;&lt;property id=&quot;20307&quot; value=&quot;351&quot;/&gt;&lt;/object&gt;&lt;object type=&quot;3&quot; unique_id=&quot;21315&quot;&gt;&lt;property id=&quot;20148&quot; value=&quot;5&quot;/&gt;&lt;property id=&quot;20300&quot; value=&quot;Slide 38 - &amp;quot;Redes: nueva visión&amp;quot;&quot;/&gt;&lt;property id=&quot;20307&quot; value=&quot;352&quot;/&gt;&lt;/object&gt;&lt;object type=&quot;3&quot; unique_id=&quot;21316&quot;&gt;&lt;property id=&quot;20148&quot; value=&quot;5&quot;/&gt;&lt;property id=&quot;20300&quot; value=&quot;Slide 39 - &amp;quot;Redes en el mundo real&amp;quot;&quot;/&gt;&lt;property id=&quot;20307&quot; value=&quot;345&quot;/&gt;&lt;/object&gt;&lt;object type=&quot;3&quot; unique_id=&quot;21317&quot;&gt;&lt;property id=&quot;20148&quot; value=&quot;5&quot;/&gt;&lt;property id=&quot;20300&quot; value=&quot;Slide 40 - &amp;quot;Redes en el mundo real&amp;quot;&quot;/&gt;&lt;property id=&quot;20307&quot; value=&quot;346&quot;/&gt;&lt;/object&gt;&lt;object type=&quot;3&quot; unique_id=&quot;23992&quot;&gt;&lt;property id=&quot;20148&quot; value=&quot;5&quot;/&gt;&lt;property id=&quot;20300&quot; value=&quot;Slide 41 - &amp;quot;Modelo de Representación unificado: Teoría de Grafos&amp;quot;&quot;/&gt;&lt;property id=&quot;20307&quot; value=&quot;354&quot;/&gt;&lt;/object&gt;&lt;object type=&quot;3&quot; unique_id=&quot;23993&quot;&gt;&lt;property id=&quot;20148&quot; value=&quot;5&quot;/&gt;&lt;property id=&quot;20300&quot; value=&quot;Slide 42 - &amp;quot;Fundamentos de Teoría de Grafos&amp;quot;&quot;/&gt;&lt;property id=&quot;20307&quot; value=&quot;355&quot;/&gt;&lt;/object&gt;&lt;object type=&quot;3&quot; unique_id=&quot;23994&quot;&gt;&lt;property id=&quot;20148&quot; value=&quot;5&quot;/&gt;&lt;property id=&quot;20300&quot; value=&quot;Slide 43 - &amp;quot;Medidas usuales en Teoría de Grafos&amp;quot;&quot;/&gt;&lt;property id=&quot;20307&quot; value=&quot;356&quot;/&gt;&lt;/object&gt;&lt;object type=&quot;3&quot; unique_id=&quot;23995&quot;&gt;&lt;property id=&quot;20148&quot; value=&quot;5&quot;/&gt;&lt;property id=&quot;20300&quot; value=&quot;Slide 44 - &amp;quot;Medidas: Grado y Distribuciones de Grados&amp;quot;&quot;/&gt;&lt;property id=&quot;20307&quot; value=&quot;357&quot;/&gt;&lt;/object&gt;&lt;object type=&quot;3&quot; unique_id=&quot;23996&quot;&gt;&lt;property id=&quot;20148&quot; value=&quot;5&quot;/&gt;&lt;property id=&quot;20300&quot; value=&quot;Slide 45 - &amp;quot;Medidas: Grado y Distribuciones de Grados&amp;quot;&quot;/&gt;&lt;property id=&quot;20307&quot; value=&quot;358&quot;/&gt;&lt;/object&gt;&lt;object type=&quot;3&quot; unique_id=&quot;23997&quot;&gt;&lt;property id=&quot;20148&quot; value=&quot;5&quot;/&gt;&lt;property id=&quot;20300&quot; value=&quot;Slide 46 - &amp;quot;Medidas: Grado y Distribuciones de Grados&amp;quot;&quot;/&gt;&lt;property id=&quot;20307&quot; value=&quot;359&quot;/&gt;&lt;/object&gt;&lt;object type=&quot;3&quot; unique_id=&quot;23998&quot;&gt;&lt;property id=&quot;20148&quot; value=&quot;5&quot;/&gt;&lt;property id=&quot;20300&quot; value=&quot;Slide 47 - &amp;quot;Medidas: Coeficiente de Clustering o de Transitividad&amp;quot;&quot;/&gt;&lt;property id=&quot;20307&quot; value=&quot;360&quot;/&gt;&lt;/object&gt;&lt;object type=&quot;3&quot; unique_id=&quot;23999&quot;&gt;&lt;property id=&quot;20148&quot; value=&quot;5&quot;/&gt;&lt;property id=&quot;20300&quot; value=&quot;Slide 48 - &amp;quot;Medidas: Conectividad&amp;quot;&quot;/&gt;&lt;property id=&quot;20307&quot; value=&quot;361&quot;/&gt;&lt;/object&gt;&lt;object type=&quot;3&quot; unique_id=&quot;24000&quot;&gt;&lt;property id=&quot;20148&quot; value=&quot;5&quot;/&gt;&lt;property id=&quot;20300&quot; value=&quot;Slide 49 - &amp;quot;Medidas: distancia&amp;quot;&quot;/&gt;&lt;property id=&quot;20307&quot; value=&quot;362&quot;/&gt;&lt;/object&gt;&lt;object type=&quot;3&quot; unique_id=&quot;24001&quot;&gt;&lt;property id=&quot;20148&quot; value=&quot;5&quot;/&gt;&lt;property id=&quot;20300&quot; value=&quot;Slide 50 - &amp;quot;Medidas: Betweenness o Carga&amp;quot;&quot;/&gt;&lt;property id=&quot;20307&quot; value=&quot;363&quot;/&gt;&lt;/object&gt;&lt;object type=&quot;3&quot; unique_id=&quot;24002&quot;&gt;&lt;property id=&quot;20148&quot; value=&quot;5&quot;/&gt;&lt;property id=&quot;20300&quot; value=&quot;Slide 51 - &amp;quot;Modelos de Redes&amp;quot;&quot;/&gt;&lt;property id=&quot;20307&quot; value=&quot;364&quot;/&gt;&lt;/object&gt;&lt;object type=&quot;3&quot; unique_id=&quot;24003&quot;&gt;&lt;property id=&quot;20148&quot; value=&quot;5&quot;/&gt;&lt;property id=&quot;20300&quot; value=&quot;Slide 52 - &amp;quot;Topología de Poisson&amp;quot;&quot;/&gt;&lt;property id=&quot;20307&quot; value=&quot;365&quot;/&gt;&lt;/object&gt;&lt;object type=&quot;3&quot; unique_id=&quot;24004&quot;&gt;&lt;property id=&quot;20148&quot; value=&quot;5&quot;/&gt;&lt;property id=&quot;20300&quot; value=&quot;Slide 53 - &amp;quot;Topología Libre de Escala&amp;quot;&quot;/&gt;&lt;property id=&quot;20307&quot; value=&quot;366&quot;/&gt;&lt;/object&gt;&lt;object type=&quot;3&quot; unique_id=&quot;24005&quot;&gt;&lt;property id=&quot;20148&quot; value=&quot;5&quot;/&gt;&lt;property id=&quot;20300&quot; value=&quot;Slide 54 - &amp;quot;Robustez de las topologías Libres de Escala&amp;quot;&quot;/&gt;&lt;property id=&quot;20307&quot; value=&quot;367&quot;/&gt;&lt;/object&gt;&lt;object type=&quot;3&quot; unique_id=&quot;24006&quot;&gt;&lt;property id=&quot;20148&quot; value=&quot;5&quot;/&gt;&lt;property id=&quot;20300&quot; value=&quot;Slide 55 - &amp;quot;Modelos de construcción de Redes&amp;quot;&quot;/&gt;&lt;property id=&quot;20307&quot; value=&quot;368&quot;/&gt;&lt;/object&gt;&lt;object type=&quot;3&quot; unique_id=&quot;24007&quot;&gt;&lt;property id=&quot;20148&quot; value=&quot;5&quot;/&gt;&lt;property id=&quot;20300&quot; value=&quot;Slide 56 - &amp;quot;Modelo de Grafos Aleatorios&amp;quot;&quot;/&gt;&lt;property id=&quot;20307&quot; value=&quot;369&quot;/&gt;&lt;/object&gt;&lt;object type=&quot;3&quot; unique_id=&quot;24008&quot;&gt;&lt;property id=&quot;20148&quot; value=&quot;5&quot;/&gt;&lt;property id=&quot;20300&quot; value=&quot;Slide 57 - &amp;quot;Modelo de Wattz-Strogatz&amp;quot;&quot;/&gt;&lt;property id=&quot;20307&quot; value=&quot;370&quot;/&gt;&lt;/object&gt;&lt;object type=&quot;3&quot; unique_id=&quot;24009&quot;&gt;&lt;property id=&quot;20148&quot; value=&quot;5&quot;/&gt;&lt;property id=&quot;20300&quot; value=&quot;Slide 58 - &amp;quot;Características de los Mod. Est.&amp;quot;&quot;/&gt;&lt;property id=&quot;20307&quot; value=&quot;371&quot;/&gt;&lt;/object&gt;&lt;object type=&quot;3&quot; unique_id=&quot;24010&quot;&gt;&lt;property id=&quot;20148&quot; value=&quot;5&quot;/&gt;&lt;property id=&quot;20300&quot; value=&quot;Slide 59 - &amp;quot;Modelos Dinámicos&amp;quot;&quot;/&gt;&lt;property id=&quot;20307&quot; value=&quot;372&quot;/&gt;&lt;/object&gt;&lt;object type=&quot;3&quot; unique_id=&quot;24011&quot;&gt;&lt;property id=&quot;20148&quot; value=&quot;5&quot;/&gt;&lt;property id=&quot;20300&quot; value=&quot;Slide 60 - &amp;quot;Modelo de Enlace Preferencial&amp;quot;&quot;/&gt;&lt;property id=&quot;20307&quot; value=&quot;373&quot;/&gt;&lt;/object&gt;&lt;object type=&quot;3&quot; unique_id=&quot;24012&quot;&gt;&lt;property id=&quot;20148&quot; value=&quot;5&quot;/&gt;&lt;property id=&quot;20300&quot; value=&quot;Slide 61 - &amp;quot;Modelo de Duplicación&amp;quot;&quot;/&gt;&lt;property id=&quot;20307&quot; value=&quot;374&quot;/&gt;&lt;/object&gt;&lt;object type=&quot;3&quot; unique_id=&quot;24013&quot;&gt;&lt;property id=&quot;20148&quot; value=&quot;5&quot;/&gt;&lt;property id=&quot;20300&quot; value=&quot;Slide 62 - &amp;quot;Redes Naturales vs. Redes Artificiales&amp;quot;&quot;/&gt;&lt;property id=&quot;20307&quot; value=&quot;375&quot;/&gt;&lt;/object&gt;&lt;object type=&quot;3&quot; unique_id=&quot;24014&quot;&gt;&lt;property id=&quot;20148&quot; value=&quot;5&quot;/&gt;&lt;property id=&quot;20300&quot; value=&quot;Slide 63 - &amp;quot;Comparativa de algunas redes&amp;quot;&quot;/&gt;&lt;property id=&quot;20307&quot; value=&quot;376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pi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777</Words>
  <Application>Microsoft Office PowerPoint</Application>
  <PresentationFormat>Panorámica</PresentationFormat>
  <Paragraphs>228</Paragraphs>
  <Slides>20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20</vt:i4>
      </vt:variant>
    </vt:vector>
  </HeadingPairs>
  <TitlesOfParts>
    <vt:vector size="32" baseType="lpstr">
      <vt:lpstr>Arial</vt:lpstr>
      <vt:lpstr>Book Antiqua</vt:lpstr>
      <vt:lpstr>Calibri</vt:lpstr>
      <vt:lpstr>Garamond</vt:lpstr>
      <vt:lpstr>Kozuka Gothic Pro EL</vt:lpstr>
      <vt:lpstr>Tahoma</vt:lpstr>
      <vt:lpstr>Times New Roman</vt:lpstr>
      <vt:lpstr>Wingdings</vt:lpstr>
      <vt:lpstr>Tema de Office</vt:lpstr>
      <vt:lpstr>Ecuación</vt:lpstr>
      <vt:lpstr>Equation</vt:lpstr>
      <vt:lpstr>Gráfico</vt:lpstr>
      <vt:lpstr>Introducción a la Teoría de Grafos</vt:lpstr>
      <vt:lpstr>Agenda</vt:lpstr>
      <vt:lpstr>Modelo de Representación unificado: Teoría de Grafos</vt:lpstr>
      <vt:lpstr>Fundamentos de Teoría de Grafos</vt:lpstr>
      <vt:lpstr>Vecindarios</vt:lpstr>
      <vt:lpstr>Caminos y Ciclos</vt:lpstr>
      <vt:lpstr>Caminos y Ciclos</vt:lpstr>
      <vt:lpstr>Conectividad</vt:lpstr>
      <vt:lpstr>Árboles y Bosques</vt:lpstr>
      <vt:lpstr>Representación de Grafos</vt:lpstr>
      <vt:lpstr>Medidas usuales en Teoría de Grafos</vt:lpstr>
      <vt:lpstr>Medidas: Grado y Distribuciones de Grados</vt:lpstr>
      <vt:lpstr>Medidas: Grado y Distribuciones de Grados</vt:lpstr>
      <vt:lpstr>Medidas: Grado y Distribuciones de Grados</vt:lpstr>
      <vt:lpstr>Medidas: Coeficiente de Clustering o de Transitividad</vt:lpstr>
      <vt:lpstr>Medidas: distancia</vt:lpstr>
      <vt:lpstr>Medidas: Betweenness, Carga o Intermediación</vt:lpstr>
      <vt:lpstr>Medidas: Closeness</vt:lpstr>
      <vt:lpstr>Medidas: Autovalor</vt:lpstr>
      <vt:lpstr>Medidas: Modularidad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Fernando</dc:creator>
  <cp:lastModifiedBy>Fernando Sancho Caparrini</cp:lastModifiedBy>
  <cp:revision>183</cp:revision>
  <dcterms:created xsi:type="dcterms:W3CDTF">2010-10-30T10:49:03Z</dcterms:created>
  <dcterms:modified xsi:type="dcterms:W3CDTF">2018-06-28T20:35:38Z</dcterms:modified>
</cp:coreProperties>
</file>