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85" r:id="rId8"/>
    <p:sldId id="286" r:id="rId9"/>
    <p:sldId id="262" r:id="rId10"/>
    <p:sldId id="263" r:id="rId11"/>
    <p:sldId id="264" r:id="rId12"/>
    <p:sldId id="265" r:id="rId13"/>
    <p:sldId id="268" r:id="rId14"/>
    <p:sldId id="269" r:id="rId15"/>
    <p:sldId id="276" r:id="rId16"/>
    <p:sldId id="277" r:id="rId17"/>
    <p:sldId id="273" r:id="rId18"/>
    <p:sldId id="274" r:id="rId19"/>
    <p:sldId id="275" r:id="rId20"/>
    <p:sldId id="278" r:id="rId21"/>
    <p:sldId id="279" r:id="rId22"/>
    <p:sldId id="280" r:id="rId23"/>
    <p:sldId id="281" r:id="rId24"/>
    <p:sldId id="282" r:id="rId25"/>
    <p:sldId id="283" r:id="rId26"/>
    <p:sldId id="284" r:id="rId27"/>
  </p:sldIdLst>
  <p:sldSz cx="12192000" cy="6858000"/>
  <p:notesSz cx="6858000" cy="9144000"/>
  <p:custDataLst>
    <p:tags r:id="rId29"/>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28/06/2018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28/06/2018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Algoritmos Básicos de Machine </a:t>
            </a:r>
            <a:r>
              <a:rPr lang="es-ES" dirty="0" err="1" smtClean="0"/>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normAutofit fontScale="92500" lnSpcReduction="20000"/>
          </a:bodyPr>
          <a:lstStyle/>
          <a:p>
            <a:pPr marL="0" indent="0" fontAlgn="base">
              <a:buNone/>
            </a:pPr>
            <a:r>
              <a:rPr lang="es-ES" dirty="0"/>
              <a:t>Un </a:t>
            </a:r>
            <a:r>
              <a:rPr lang="es-ES" b="1" dirty="0"/>
              <a:t>árbol de decisión</a:t>
            </a:r>
            <a:r>
              <a:rPr lang="es-ES" dirty="0"/>
              <a:t> está formado por un conjunto de nodos de decisión (interiores) y de nodos-respuesta (hojas):</a:t>
            </a:r>
          </a:p>
          <a:p>
            <a:pPr fontAlgn="base"/>
            <a:r>
              <a:rPr lang="es-ES" dirty="0"/>
              <a:t>Un </a:t>
            </a:r>
            <a:r>
              <a:rPr lang="es-ES" b="1" dirty="0"/>
              <a:t>nodo de decisión</a:t>
            </a:r>
            <a:r>
              <a:rPr lang="es-ES" dirty="0"/>
              <a:t> está asociado a uno de los atributos y tiene 2 o más ramas que salen de él, cada una de ellas representando los posibles valores que puede tomar el atributo asociado. De alguna forma, un nodo de decisión es como una pregunta que se le hace al ejemplo analizado, y dependiendo de la respuesta que de, el flujo tomará una de las ramas salientes.</a:t>
            </a:r>
          </a:p>
          <a:p>
            <a:pPr fontAlgn="base"/>
            <a:r>
              <a:rPr lang="es-ES" dirty="0"/>
              <a:t>Un </a:t>
            </a:r>
            <a:r>
              <a:rPr lang="es-ES" b="1" dirty="0"/>
              <a:t>nodo-respuesta</a:t>
            </a:r>
            <a:r>
              <a:rPr lang="es-ES" dirty="0"/>
              <a:t> está asociado a la clasificación que se quiere proporcionar, y nos devuelve la decisión del árbol con respecto al ejemplo de entrada.</a:t>
            </a:r>
          </a:p>
        </p:txBody>
      </p:sp>
    </p:spTree>
    <p:extLst>
      <p:ext uri="{BB962C8B-B14F-4D97-AF65-F5344CB8AC3E}">
        <p14:creationId xmlns:p14="http://schemas.microsoft.com/office/powerpoint/2010/main" val="407115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 ID3</a:t>
            </a:r>
            <a:endParaRPr lang="es-ES" dirty="0"/>
          </a:p>
        </p:txBody>
      </p:sp>
      <p:sp>
        <p:nvSpPr>
          <p:cNvPr id="3" name="Marcador de contenido 2"/>
          <p:cNvSpPr>
            <a:spLocks noGrp="1"/>
          </p:cNvSpPr>
          <p:nvPr>
            <p:ph idx="1"/>
          </p:nvPr>
        </p:nvSpPr>
        <p:spPr/>
        <p:txBody>
          <a:bodyPr>
            <a:normAutofit lnSpcReduction="10000"/>
          </a:bodyPr>
          <a:lstStyle/>
          <a:p>
            <a:pPr fontAlgn="base"/>
            <a:r>
              <a:rPr lang="es-ES" dirty="0"/>
              <a:t>1979, J. Ross </a:t>
            </a:r>
            <a:r>
              <a:rPr lang="es-ES" dirty="0" err="1" smtClean="0"/>
              <a:t>Quinlan</a:t>
            </a:r>
            <a:endParaRPr lang="es-ES" dirty="0" smtClean="0"/>
          </a:p>
          <a:p>
            <a:pPr fontAlgn="base"/>
            <a:r>
              <a:rPr lang="es-ES" dirty="0" smtClean="0"/>
              <a:t>Usa</a:t>
            </a:r>
            <a:r>
              <a:rPr lang="es-ES" dirty="0"/>
              <a:t> </a:t>
            </a:r>
            <a:r>
              <a:rPr lang="es-ES" b="1" dirty="0"/>
              <a:t>Teoría de la </a:t>
            </a:r>
            <a:r>
              <a:rPr lang="es-ES" b="1" dirty="0" smtClean="0"/>
              <a:t>Información</a:t>
            </a:r>
            <a:r>
              <a:rPr lang="es-ES" dirty="0" smtClean="0"/>
              <a:t> (C</a:t>
            </a:r>
            <a:r>
              <a:rPr lang="es-ES" dirty="0"/>
              <a:t>. </a:t>
            </a:r>
            <a:r>
              <a:rPr lang="es-ES" dirty="0" smtClean="0"/>
              <a:t>Shannon, 1948)</a:t>
            </a:r>
          </a:p>
          <a:p>
            <a:pPr fontAlgn="base"/>
            <a:r>
              <a:rPr lang="es-ES" dirty="0" smtClean="0"/>
              <a:t>Construye </a:t>
            </a:r>
            <a:r>
              <a:rPr lang="es-ES" dirty="0"/>
              <a:t>un árbol de decisión de arriba a abajo, de forma directa, sin </a:t>
            </a:r>
            <a:r>
              <a:rPr lang="es-ES" dirty="0" err="1" smtClean="0"/>
              <a:t>backtracking</a:t>
            </a:r>
            <a:r>
              <a:rPr lang="es-ES" dirty="0"/>
              <a:t>, y basándose únicamente en los ejemplos iniciales </a:t>
            </a:r>
            <a:r>
              <a:rPr lang="es-ES" dirty="0" smtClean="0"/>
              <a:t>proporcionados</a:t>
            </a:r>
          </a:p>
          <a:p>
            <a:pPr fontAlgn="base"/>
            <a:r>
              <a:rPr lang="es-ES" dirty="0" smtClean="0"/>
              <a:t>Usa </a:t>
            </a:r>
            <a:r>
              <a:rPr lang="es-ES" dirty="0"/>
              <a:t>el concepto de </a:t>
            </a:r>
            <a:r>
              <a:rPr lang="es-ES" b="1" dirty="0"/>
              <a:t>Ganancia de Información</a:t>
            </a:r>
            <a:r>
              <a:rPr lang="es-ES" dirty="0"/>
              <a:t> para seleccionar el atributo más útil en cada </a:t>
            </a:r>
            <a:r>
              <a:rPr lang="es-ES" dirty="0" smtClean="0"/>
              <a:t>paso:</a:t>
            </a:r>
          </a:p>
          <a:p>
            <a:pPr lvl="1" fontAlgn="base"/>
            <a:r>
              <a:rPr lang="es-ES" b="1" dirty="0"/>
              <a:t>Entropía de Shannon</a:t>
            </a:r>
            <a:r>
              <a:rPr lang="es-ES" dirty="0"/>
              <a:t>, que de alguna forma mide el grado </a:t>
            </a:r>
            <a:r>
              <a:rPr lang="es-ES" dirty="0" smtClean="0"/>
              <a:t>de</a:t>
            </a:r>
            <a:r>
              <a:rPr lang="es-ES" dirty="0"/>
              <a:t> </a:t>
            </a:r>
            <a:r>
              <a:rPr lang="es-ES" b="1" dirty="0" smtClean="0"/>
              <a:t>incertidumbre</a:t>
            </a:r>
            <a:r>
              <a:rPr lang="es-ES" dirty="0"/>
              <a:t> de una muestra</a:t>
            </a:r>
            <a:endParaRPr lang="es-ES" dirty="0" smtClean="0"/>
          </a:p>
        </p:txBody>
      </p:sp>
    </p:spTree>
    <p:extLst>
      <p:ext uri="{BB962C8B-B14F-4D97-AF65-F5344CB8AC3E}">
        <p14:creationId xmlns:p14="http://schemas.microsoft.com/office/powerpoint/2010/main" val="1062581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767408" y="1412776"/>
            <a:ext cx="10814992" cy="5112568"/>
          </a:xfrm>
        </p:spPr>
        <p:txBody>
          <a:bodyPr>
            <a:noAutofit/>
          </a:bodyPr>
          <a:lstStyle/>
          <a:p>
            <a:r>
              <a:rPr lang="en-US" altLang="es-ES" dirty="0" err="1" smtClean="0">
                <a:latin typeface="+mj-lt"/>
                <a:cs typeface="Arial" panose="020B0604020202020204" pitchFamily="34" charset="0"/>
              </a:rPr>
              <a:t>Mide</a:t>
            </a:r>
            <a:r>
              <a:rPr lang="en-US" altLang="es-ES" dirty="0" smtClean="0">
                <a:latin typeface="+mj-lt"/>
                <a:cs typeface="Arial" panose="020B0604020202020204" pitchFamily="34" charset="0"/>
              </a:rPr>
              <a:t> </a:t>
            </a:r>
            <a:r>
              <a:rPr lang="en-US" altLang="es-ES" dirty="0">
                <a:latin typeface="+mj-lt"/>
                <a:cs typeface="Arial" panose="020B0604020202020204" pitchFamily="34" charset="0"/>
              </a:rPr>
              <a:t>el </a:t>
            </a:r>
            <a:r>
              <a:rPr lang="en-US" altLang="es-ES" dirty="0" err="1">
                <a:latin typeface="+mj-lt"/>
                <a:cs typeface="Arial" panose="020B0604020202020204" pitchFamily="34" charset="0"/>
              </a:rPr>
              <a:t>grado</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incertidumbre</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una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completamente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homogénea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0.</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igualmente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distribuida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1.</a:t>
            </a:r>
          </a:p>
          <a:p>
            <a:r>
              <a:rPr lang="en-US" altLang="es-ES" dirty="0" err="1">
                <a:latin typeface="+mj-lt"/>
                <a:cs typeface="Arial" panose="020B0604020202020204" pitchFamily="34" charset="0"/>
              </a:rPr>
              <a:t>En</a:t>
            </a:r>
            <a:r>
              <a:rPr lang="en-US" altLang="es-ES" dirty="0">
                <a:latin typeface="+mj-lt"/>
                <a:cs typeface="Arial" panose="020B0604020202020204" pitchFamily="34" charset="0"/>
              </a:rPr>
              <a:t> general, la </a:t>
            </a:r>
            <a:r>
              <a:rPr lang="en-US" altLang="es-ES" dirty="0" err="1">
                <a:latin typeface="+mj-lt"/>
                <a:cs typeface="Arial" panose="020B0604020202020204" pitchFamily="34" charset="0"/>
              </a:rPr>
              <a:t>fórmula</a:t>
            </a:r>
            <a:r>
              <a:rPr lang="en-US" altLang="es-ES" dirty="0">
                <a:latin typeface="+mj-lt"/>
                <a:cs typeface="Arial" panose="020B0604020202020204" pitchFamily="34" charset="0"/>
              </a:rPr>
              <a:t> de la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es</a:t>
            </a:r>
            <a:r>
              <a:rPr lang="en-US" altLang="es-ES" dirty="0">
                <a:latin typeface="+mj-lt"/>
                <a:cs typeface="Arial" panose="020B0604020202020204" pitchFamily="34" charset="0"/>
              </a:rPr>
              <a:t>: </a:t>
            </a: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r>
              <a:rPr lang="en-US" altLang="es-ES" dirty="0" err="1" smtClean="0">
                <a:latin typeface="+mj-lt"/>
                <a:cs typeface="Times New Roman" panose="02020603050405020304" pitchFamily="18" charset="0"/>
              </a:rPr>
              <a:t>Por</a:t>
            </a:r>
            <a:r>
              <a:rPr lang="en-US" altLang="es-ES" dirty="0" smtClean="0">
                <a:latin typeface="+mj-lt"/>
                <a:cs typeface="Times New Roman" panose="02020603050405020304" pitchFamily="18" charset="0"/>
              </a:rPr>
              <a:t> </a:t>
            </a:r>
            <a:r>
              <a:rPr lang="en-US" altLang="es-ES" dirty="0" err="1" smtClean="0">
                <a:latin typeface="+mj-lt"/>
                <a:cs typeface="Times New Roman" panose="02020603050405020304" pitchFamily="18" charset="0"/>
              </a:rPr>
              <a:t>ejemplo</a:t>
            </a:r>
            <a:r>
              <a:rPr lang="en-US" altLang="es-ES" dirty="0" smtClean="0">
                <a:latin typeface="+mj-lt"/>
                <a:cs typeface="Times New Roman" panose="02020603050405020304" pitchFamily="18" charset="0"/>
              </a:rPr>
              <a:t>: </a:t>
            </a:r>
            <a:r>
              <a:rPr lang="en-US" altLang="es-ES" sz="4000" dirty="0" smtClean="0">
                <a:latin typeface="Gabriola" panose="04040605051002020D02" pitchFamily="82" charset="0"/>
                <a:cs typeface="Times New Roman" panose="02020603050405020304" pitchFamily="18" charset="0"/>
              </a:rPr>
              <a:t>E(s</a:t>
            </a:r>
            <a:r>
              <a:rPr lang="en-US" altLang="es-ES" sz="4000" dirty="0">
                <a:latin typeface="Gabriola" panose="04040605051002020D02" pitchFamily="82" charset="0"/>
                <a:cs typeface="Times New Roman" panose="02020603050405020304" pitchFamily="18" charset="0"/>
              </a:rPr>
              <a:t>) = - P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(P) – N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(N)</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donde</a:t>
            </a:r>
            <a:r>
              <a:rPr lang="en-US" altLang="es-ES" dirty="0">
                <a:latin typeface="+mj-lt"/>
                <a:cs typeface="Times New Roman" panose="02020603050405020304" pitchFamily="18" charset="0"/>
              </a:rPr>
              <a:t> P</a:t>
            </a:r>
            <a:r>
              <a:rPr lang="en-US" altLang="es-ES" baseline="30000" dirty="0">
                <a:latin typeface="+mj-lt"/>
                <a:cs typeface="Times New Roman" panose="02020603050405020304" pitchFamily="18" charset="0"/>
              </a:rPr>
              <a:t> </a:t>
            </a:r>
            <a:r>
              <a:rPr lang="en-US" altLang="es-ES" dirty="0">
                <a:latin typeface="+mj-lt"/>
                <a:cs typeface="Times New Roman" panose="02020603050405020304" pitchFamily="18" charset="0"/>
              </a:rPr>
              <a:t>son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ejemplos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positivos</a:t>
            </a:r>
            <a:r>
              <a:rPr lang="en-US" altLang="es-ES" dirty="0">
                <a:latin typeface="+mj-lt"/>
                <a:cs typeface="Times New Roman" panose="02020603050405020304" pitchFamily="18" charset="0"/>
              </a:rPr>
              <a:t> y 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negativos</a:t>
            </a:r>
            <a:r>
              <a:rPr lang="en-US" altLang="es-ES" dirty="0">
                <a:latin typeface="+mj-lt"/>
                <a:cs typeface="Times New Roman" panose="02020603050405020304" pitchFamily="18" charset="0"/>
              </a:rPr>
              <a:t>.</a:t>
            </a:r>
          </a:p>
          <a:p>
            <a:endParaRPr lang="en-US" altLang="es-ES" dirty="0">
              <a:latin typeface="+mj-lt"/>
            </a:endParaRPr>
          </a:p>
        </p:txBody>
      </p:sp>
      <p:pic>
        <p:nvPicPr>
          <p:cNvPr id="16388" name="Picture 6"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687" r="20908" b="64835"/>
          <a:stretch/>
        </p:blipFill>
        <p:spPr bwMode="auto">
          <a:xfrm>
            <a:off x="2135561" y="3726160"/>
            <a:ext cx="3240360" cy="12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ítulo 1"/>
          <p:cNvSpPr>
            <a:spLocks noGrp="1"/>
          </p:cNvSpPr>
          <p:nvPr>
            <p:ph type="title"/>
          </p:nvPr>
        </p:nvSpPr>
        <p:spPr>
          <a:xfrm>
            <a:off x="609600" y="274638"/>
            <a:ext cx="10972800" cy="1143000"/>
          </a:xfrm>
        </p:spPr>
        <p:txBody>
          <a:bodyPr/>
          <a:lstStyle/>
          <a:p>
            <a:r>
              <a:rPr lang="es-ES" dirty="0" smtClean="0"/>
              <a:t>Árboles de decisión: ID3 - Entropía</a:t>
            </a:r>
            <a:endParaRPr lang="es-ES" dirty="0"/>
          </a:p>
        </p:txBody>
      </p:sp>
      <p:pic>
        <p:nvPicPr>
          <p:cNvPr id="8" name="Picture 5"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5165" b="3372"/>
          <a:stretch/>
        </p:blipFill>
        <p:spPr bwMode="auto">
          <a:xfrm>
            <a:off x="6529718" y="3524527"/>
            <a:ext cx="574198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descr="https://zoomapps.files.wordpress.com/2015/04/entropy-is-disorderline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2384" y="1052736"/>
            <a:ext cx="2420942" cy="104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93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767408" y="1340768"/>
            <a:ext cx="10441160" cy="4680520"/>
          </a:xfrm>
        </p:spPr>
        <p:txBody>
          <a:bodyPr>
            <a:noAutofit/>
          </a:bodyPr>
          <a:lstStyle/>
          <a:p>
            <a:r>
              <a:rPr lang="en-US" altLang="es-ES" sz="2800" dirty="0">
                <a:latin typeface="+mj-lt"/>
                <a:cs typeface="Arial" panose="020B0604020202020204" pitchFamily="34" charset="0"/>
              </a:rPr>
              <a:t>La </a:t>
            </a:r>
            <a:r>
              <a:rPr lang="en-US" altLang="es-ES" sz="2800" b="1" dirty="0" err="1">
                <a:latin typeface="+mj-lt"/>
                <a:cs typeface="Arial" panose="020B0604020202020204" pitchFamily="34" charset="0"/>
              </a:rPr>
              <a:t>Ganancia</a:t>
            </a:r>
            <a:r>
              <a:rPr lang="en-US" altLang="es-ES" sz="2800" b="1" dirty="0">
                <a:latin typeface="+mj-lt"/>
                <a:cs typeface="Arial" panose="020B0604020202020204" pitchFamily="34" charset="0"/>
              </a:rPr>
              <a:t> de </a:t>
            </a:r>
            <a:r>
              <a:rPr lang="en-US" altLang="es-ES" sz="2800" b="1" dirty="0" err="1">
                <a:latin typeface="+mj-lt"/>
                <a:cs typeface="Arial" panose="020B0604020202020204" pitchFamily="34" charset="0"/>
              </a:rPr>
              <a:t>Información</a:t>
            </a:r>
            <a:r>
              <a:rPr lang="en-US" altLang="es-ES" sz="2800" dirty="0">
                <a:latin typeface="+mj-lt"/>
                <a:cs typeface="Arial" panose="020B0604020202020204" pitchFamily="34" charset="0"/>
              </a:rPr>
              <a:t> se </a:t>
            </a:r>
            <a:r>
              <a:rPr lang="en-US" altLang="es-ES" sz="2800" dirty="0" err="1">
                <a:latin typeface="+mj-lt"/>
                <a:cs typeface="Arial" panose="020B0604020202020204" pitchFamily="34" charset="0"/>
              </a:rPr>
              <a:t>basa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decremento</a:t>
            </a:r>
            <a:r>
              <a:rPr lang="en-US" altLang="es-ES" sz="2800" dirty="0">
                <a:latin typeface="+mj-lt"/>
                <a:cs typeface="Arial" panose="020B0604020202020204" pitchFamily="34" charset="0"/>
              </a:rPr>
              <a:t> de la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cuando</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conjunto</a:t>
            </a:r>
            <a:r>
              <a:rPr lang="en-US" altLang="es-ES" sz="2800" dirty="0">
                <a:latin typeface="+mj-lt"/>
                <a:cs typeface="Arial" panose="020B0604020202020204" pitchFamily="34" charset="0"/>
              </a:rPr>
              <a:t> de </a:t>
            </a:r>
            <a:r>
              <a:rPr lang="en-US" altLang="es-ES" sz="2800" dirty="0" err="1">
                <a:latin typeface="+mj-lt"/>
                <a:cs typeface="Arial" panose="020B0604020202020204" pitchFamily="34" charset="0"/>
              </a:rPr>
              <a:t>datos</a:t>
            </a:r>
            <a:r>
              <a:rPr lang="en-US" altLang="es-ES" sz="2800" dirty="0">
                <a:latin typeface="+mj-lt"/>
                <a:cs typeface="Arial" panose="020B0604020202020204" pitchFamily="34" charset="0"/>
              </a:rPr>
              <a:t> se divide </a:t>
            </a:r>
            <a:r>
              <a:rPr lang="en-US" altLang="es-ES" sz="2800" dirty="0" err="1" smtClean="0">
                <a:latin typeface="+mj-lt"/>
                <a:cs typeface="Arial" panose="020B0604020202020204" pitchFamily="34" charset="0"/>
              </a:rPr>
              <a:t>según</a:t>
            </a:r>
            <a:r>
              <a:rPr lang="en-US" altLang="es-ES" sz="2800" dirty="0" smtClean="0">
                <a:latin typeface="+mj-lt"/>
                <a:cs typeface="Arial" panose="020B0604020202020204" pitchFamily="34" charset="0"/>
              </a:rPr>
              <a:t> </a:t>
            </a:r>
            <a:r>
              <a:rPr lang="en-US" altLang="es-ES" sz="2800" dirty="0" err="1">
                <a:latin typeface="+mj-lt"/>
                <a:cs typeface="Arial" panose="020B0604020202020204" pitchFamily="34" charset="0"/>
              </a:rPr>
              <a:t>los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valores</a:t>
            </a:r>
            <a:r>
              <a:rPr lang="en-US" altLang="es-ES" sz="2800" dirty="0">
                <a:latin typeface="+mj-lt"/>
                <a:cs typeface="Arial" panose="020B0604020202020204" pitchFamily="34" charset="0"/>
              </a:rPr>
              <a:t> de un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a:t>
            </a:r>
            <a:r>
              <a:rPr lang="en-US" altLang="es-ES" sz="2800" dirty="0" err="1">
                <a:latin typeface="+mj-lt"/>
                <a:cs typeface="Arial" panose="020B0604020202020204" pitchFamily="34" charset="0"/>
              </a:rPr>
              <a:t>Qué</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crea</a:t>
            </a:r>
            <a:r>
              <a:rPr lang="en-US" altLang="es-ES" sz="2800" dirty="0">
                <a:latin typeface="+mj-lt"/>
                <a:cs typeface="Arial" panose="020B0604020202020204" pitchFamily="34" charset="0"/>
              </a:rPr>
              <a:t> las </a:t>
            </a:r>
            <a:r>
              <a:rPr lang="en-US" altLang="es-ES" sz="2800" dirty="0" err="1">
                <a:latin typeface="+mj-lt"/>
                <a:cs typeface="Arial" panose="020B0604020202020204" pitchFamily="34" charset="0"/>
              </a:rPr>
              <a:t>ramas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más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homogéneas</a:t>
            </a:r>
            <a:r>
              <a:rPr lang="en-US" altLang="es-ES" sz="2800" dirty="0">
                <a:latin typeface="+mj-lt"/>
                <a:cs typeface="Arial" panose="020B0604020202020204" pitchFamily="34" charset="0"/>
              </a:rPr>
              <a:t>?</a:t>
            </a:r>
          </a:p>
          <a:p>
            <a:pPr lvl="1"/>
            <a:r>
              <a:rPr lang="en-US" altLang="es-ES" sz="2400" dirty="0" err="1" smtClean="0">
                <a:latin typeface="+mj-lt"/>
                <a:cs typeface="Arial" panose="020B0604020202020204" pitchFamily="34" charset="0"/>
              </a:rPr>
              <a:t>Calcular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la </a:t>
            </a:r>
            <a:r>
              <a:rPr lang="en-US" altLang="es-ES" sz="2400" dirty="0" err="1">
                <a:latin typeface="+mj-lt"/>
                <a:cs typeface="Arial" panose="020B0604020202020204" pitchFamily="34" charset="0"/>
              </a:rPr>
              <a:t>entropía</a:t>
            </a:r>
            <a:r>
              <a:rPr lang="en-US" altLang="es-ES" sz="2400" dirty="0">
                <a:latin typeface="+mj-lt"/>
                <a:cs typeface="Arial" panose="020B0604020202020204" pitchFamily="34" charset="0"/>
              </a:rPr>
              <a:t> del total.</a:t>
            </a:r>
          </a:p>
          <a:p>
            <a:pPr lvl="1"/>
            <a:r>
              <a:rPr lang="en-US" altLang="es-ES" sz="2400" dirty="0" err="1" smtClean="0">
                <a:latin typeface="+mj-lt"/>
                <a:cs typeface="Arial" panose="020B0604020202020204" pitchFamily="34" charset="0"/>
              </a:rPr>
              <a:t>Dividir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el </a:t>
            </a:r>
            <a:r>
              <a:rPr lang="en-US" altLang="es-ES" sz="2400" dirty="0" err="1">
                <a:latin typeface="+mj-lt"/>
                <a:cs typeface="Arial" panose="020B0604020202020204" pitchFamily="34" charset="0"/>
              </a:rPr>
              <a:t>conjunto</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datos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en</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función</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los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diferentes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atributos</a:t>
            </a:r>
            <a:r>
              <a:rPr lang="en-US" altLang="es-ES" sz="2400" dirty="0">
                <a:latin typeface="+mj-lt"/>
                <a:cs typeface="Arial" panose="020B0604020202020204" pitchFamily="34" charset="0"/>
              </a:rPr>
              <a:t>.</a:t>
            </a:r>
          </a:p>
          <a:p>
            <a:pPr lvl="1"/>
            <a:r>
              <a:rPr lang="en-US" altLang="es-ES" sz="2400" dirty="0" err="1" smtClean="0">
                <a:latin typeface="+mj-lt"/>
                <a:cs typeface="Times New Roman" panose="02020603050405020304" pitchFamily="18" charset="0"/>
              </a:rPr>
              <a:t>Calcular</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cada</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rama</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y </a:t>
            </a:r>
            <a:r>
              <a:rPr lang="en-US" altLang="es-ES" sz="2400" dirty="0" err="1" smtClean="0">
                <a:latin typeface="+mj-lt"/>
                <a:cs typeface="Times New Roman" panose="02020603050405020304" pitchFamily="18" charset="0"/>
              </a:rPr>
              <a:t>sumar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proporcionalmente</a:t>
            </a:r>
            <a:r>
              <a:rPr lang="en-US" altLang="es-ES" sz="2400" dirty="0">
                <a:latin typeface="+mj-lt"/>
                <a:cs typeface="Times New Roman" panose="02020603050405020304" pitchFamily="18" charset="0"/>
              </a:rPr>
              <a:t> las </a:t>
            </a:r>
            <a:r>
              <a:rPr lang="en-US" altLang="es-ES" sz="2400" dirty="0" err="1">
                <a:latin typeface="+mj-lt"/>
                <a:cs typeface="Times New Roman" panose="02020603050405020304" pitchFamily="18" charset="0"/>
              </a:rPr>
              <a:t>ramas</a:t>
            </a:r>
            <a:r>
              <a:rPr lang="en-US" altLang="es-ES" sz="2400" dirty="0">
                <a:latin typeface="+mj-lt"/>
                <a:cs typeface="Times New Roman" panose="02020603050405020304" pitchFamily="18" charset="0"/>
              </a:rPr>
              <a:t> para </a:t>
            </a:r>
            <a:r>
              <a:rPr lang="en-US" altLang="es-ES" sz="2400" dirty="0" err="1">
                <a:latin typeface="+mj-lt"/>
                <a:cs typeface="Times New Roman" panose="02020603050405020304" pitchFamily="18" charset="0"/>
              </a:rPr>
              <a:t>cacular</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del total.</a:t>
            </a:r>
          </a:p>
          <a:p>
            <a:pPr lvl="1"/>
            <a:r>
              <a:rPr lang="en-US" altLang="es-ES" sz="2400" dirty="0" err="1" smtClean="0">
                <a:latin typeface="+mj-lt"/>
                <a:cs typeface="Times New Roman" panose="02020603050405020304" pitchFamily="18" charset="0"/>
              </a:rPr>
              <a:t>Restar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este</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de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original.</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Información</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descenso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atributo</a:t>
            </a:r>
            <a:r>
              <a:rPr lang="en-US" altLang="es-ES" sz="2400" dirty="0">
                <a:latin typeface="+mj-lt"/>
                <a:cs typeface="Times New Roman" panose="02020603050405020304" pitchFamily="18" charset="0"/>
              </a:rPr>
              <a:t> con mayor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selecciona</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como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nodo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decisión</a:t>
            </a:r>
            <a:r>
              <a:rPr lang="en-US" altLang="es-ES" sz="2400" dirty="0">
                <a:latin typeface="+mj-lt"/>
                <a:cs typeface="Times New Roman" panose="02020603050405020304" pitchFamily="18" charset="0"/>
              </a:rPr>
              <a:t>.</a:t>
            </a:r>
            <a:endParaRPr lang="en-US" altLang="es-ES" sz="2400" dirty="0">
              <a:latin typeface="+mj-lt"/>
              <a:cs typeface="Arial" panose="020B0604020202020204" pitchFamily="34" charset="0"/>
            </a:endParaRPr>
          </a:p>
        </p:txBody>
      </p:sp>
      <p:sp>
        <p:nvSpPr>
          <p:cNvPr id="4"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a:t>
            </a:r>
            <a:r>
              <a:rPr lang="es-ES" dirty="0" smtClean="0"/>
              <a:t>de Información</a:t>
            </a:r>
            <a:endParaRPr lang="es-ES" dirty="0"/>
          </a:p>
        </p:txBody>
      </p:sp>
      <p:pic>
        <p:nvPicPr>
          <p:cNvPr id="13314" name="Picture 2" descr="http://3.bp.blogspot.com/-Oh_BL_qVlHk/UW_p3YIO41I/AAAAAAAAAAc/3mUaw7nU4wo/s1600/gananc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898" y="5850209"/>
            <a:ext cx="50863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66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67408" y="1752601"/>
            <a:ext cx="10585176" cy="4187825"/>
          </a:xfrm>
        </p:spPr>
        <p:txBody>
          <a:bodyPr>
            <a:normAutofit/>
          </a:bodyPr>
          <a:lstStyle/>
          <a:p>
            <a:r>
              <a:rPr lang="en-US" altLang="es-ES" sz="2800" dirty="0">
                <a:latin typeface="+mj-lt"/>
                <a:cs typeface="Arial" panose="020B0604020202020204" pitchFamily="34" charset="0"/>
              </a:rPr>
              <a:t>Una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con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0 se </a:t>
            </a:r>
            <a:r>
              <a:rPr lang="en-US" altLang="es-ES" sz="2800" dirty="0" err="1">
                <a:latin typeface="+mj-lt"/>
                <a:cs typeface="Arial" panose="020B0604020202020204" pitchFamily="34" charset="0"/>
              </a:rPr>
              <a:t>convierte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hoja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todos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sus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casos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están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ya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clasificados</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Si no </a:t>
            </a:r>
            <a:r>
              <a:rPr lang="en-US" altLang="es-ES" sz="2800" dirty="0" err="1">
                <a:latin typeface="+mj-lt"/>
                <a:cs typeface="Arial" panose="020B0604020202020204" pitchFamily="34" charset="0"/>
              </a:rPr>
              <a:t>es</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así</a:t>
            </a:r>
            <a:r>
              <a:rPr lang="en-US" altLang="es-ES" sz="2800" dirty="0" smtClean="0">
                <a:latin typeface="+mj-lt"/>
                <a:cs typeface="Arial" panose="020B0604020202020204" pitchFamily="34" charset="0"/>
              </a:rPr>
              <a:t> (hay </a:t>
            </a:r>
            <a:r>
              <a:rPr lang="en-US" altLang="es-ES" sz="2800" dirty="0" err="1" smtClean="0">
                <a:latin typeface="+mj-lt"/>
                <a:cs typeface="Arial" panose="020B0604020202020204" pitchFamily="34" charset="0"/>
              </a:rPr>
              <a:t>nodos</a:t>
            </a:r>
            <a:r>
              <a:rPr lang="en-US" altLang="es-ES" sz="2800" dirty="0" smtClean="0">
                <a:latin typeface="+mj-lt"/>
                <a:cs typeface="Arial" panose="020B0604020202020204" pitchFamily="34" charset="0"/>
              </a:rPr>
              <a:t> con </a:t>
            </a:r>
            <a:r>
              <a:rPr lang="en-US" altLang="es-ES" sz="2800" dirty="0" err="1" smtClean="0">
                <a:latin typeface="+mj-lt"/>
                <a:cs typeface="Arial" panose="020B0604020202020204" pitchFamily="34" charset="0"/>
              </a:rPr>
              <a:t>distintas</a:t>
            </a:r>
            <a:r>
              <a:rPr lang="en-US" altLang="es-ES" sz="2800" dirty="0" smtClean="0">
                <a:latin typeface="+mj-lt"/>
                <a:cs typeface="Arial" panose="020B0604020202020204" pitchFamily="34" charset="0"/>
              </a:rPr>
              <a:t> </a:t>
            </a:r>
            <a:r>
              <a:rPr lang="en-US" altLang="es-ES" sz="2800" dirty="0" err="1" smtClean="0">
                <a:latin typeface="+mj-lt"/>
                <a:cs typeface="Arial" panose="020B0604020202020204" pitchFamily="34" charset="0"/>
              </a:rPr>
              <a:t>clasificaciones</a:t>
            </a:r>
            <a:r>
              <a:rPr lang="en-US" altLang="es-ES" sz="2800" dirty="0" smtClean="0">
                <a:latin typeface="+mj-lt"/>
                <a:cs typeface="Arial" panose="020B0604020202020204" pitchFamily="34" charset="0"/>
              </a:rPr>
              <a:t>),</a:t>
            </a:r>
            <a:r>
              <a:rPr lang="en-US" altLang="es-ES" sz="2800" dirty="0" smtClean="0">
                <a:latin typeface="+mj-lt"/>
                <a:cs typeface="Arial" panose="020B0604020202020204" pitchFamily="34" charset="0"/>
              </a:rPr>
              <a:t> </a:t>
            </a:r>
            <a:r>
              <a:rPr lang="en-US" altLang="es-ES" sz="2800" dirty="0">
                <a:latin typeface="+mj-lt"/>
                <a:cs typeface="Arial" panose="020B0604020202020204" pitchFamily="34" charset="0"/>
              </a:rPr>
              <a:t>la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a:t>
            </a:r>
            <a:r>
              <a:rPr lang="en-US" altLang="es-ES" sz="2800" dirty="0" smtClean="0">
                <a:latin typeface="+mj-lt"/>
                <a:cs typeface="Arial" panose="020B0604020202020204" pitchFamily="34" charset="0"/>
              </a:rPr>
              <a:t>se </a:t>
            </a:r>
            <a:r>
              <a:rPr lang="en-US" altLang="es-ES" sz="2800" dirty="0" err="1" smtClean="0">
                <a:latin typeface="+mj-lt"/>
                <a:cs typeface="Arial" panose="020B0604020202020204" pitchFamily="34" charset="0"/>
              </a:rPr>
              <a:t>debe</a:t>
            </a:r>
            <a:r>
              <a:rPr lang="en-US" altLang="es-ES" sz="2800" dirty="0" smtClean="0">
                <a:latin typeface="+mj-lt"/>
                <a:cs typeface="Arial" panose="020B0604020202020204" pitchFamily="34" charset="0"/>
              </a:rPr>
              <a:t> </a:t>
            </a:r>
            <a:r>
              <a:rPr lang="en-US" altLang="es-ES" sz="2800" dirty="0" err="1">
                <a:latin typeface="+mj-lt"/>
                <a:cs typeface="Arial" panose="020B0604020202020204" pitchFamily="34" charset="0"/>
              </a:rPr>
              <a:t>seguir</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sudividiéndo</a:t>
            </a:r>
            <a:r>
              <a:rPr lang="en-US" altLang="es-ES" sz="2800" dirty="0" smtClean="0">
                <a:latin typeface="+mj-lt"/>
                <a:cs typeface="Arial" panose="020B0604020202020204" pitchFamily="34" charset="0"/>
              </a:rPr>
              <a:t> para </a:t>
            </a:r>
            <a:r>
              <a:rPr lang="en-US" altLang="es-ES" sz="2800" dirty="0" err="1">
                <a:latin typeface="+mj-lt"/>
                <a:cs typeface="Arial" panose="020B0604020202020204" pitchFamily="34" charset="0"/>
              </a:rPr>
              <a:t>poder</a:t>
            </a:r>
            <a:r>
              <a:rPr lang="en-US" altLang="es-ES" sz="2800" dirty="0">
                <a:latin typeface="+mj-lt"/>
                <a:cs typeface="Arial" panose="020B0604020202020204" pitchFamily="34" charset="0"/>
              </a:rPr>
              <a:t> </a:t>
            </a:r>
            <a:r>
              <a:rPr lang="en-US" altLang="es-ES" sz="2800" dirty="0" err="1" smtClean="0">
                <a:latin typeface="+mj-lt"/>
                <a:cs typeface="Arial" panose="020B0604020202020204" pitchFamily="34" charset="0"/>
              </a:rPr>
              <a:t>clasificarlos</a:t>
            </a:r>
            <a:r>
              <a:rPr lang="en-US" altLang="es-ES" sz="2800" dirty="0" smtClean="0">
                <a:latin typeface="+mj-lt"/>
                <a:cs typeface="Arial" panose="020B0604020202020204" pitchFamily="34" charset="0"/>
              </a:rPr>
              <a:t> de forma </a:t>
            </a:r>
            <a:r>
              <a:rPr lang="en-US" altLang="es-ES" sz="2800" dirty="0" err="1" smtClean="0">
                <a:latin typeface="+mj-lt"/>
                <a:cs typeface="Arial" panose="020B0604020202020204" pitchFamily="34" charset="0"/>
              </a:rPr>
              <a:t>adecuada</a:t>
            </a:r>
            <a:r>
              <a:rPr lang="en-US" altLang="es-ES" sz="2800" dirty="0" smtClean="0">
                <a:latin typeface="+mj-lt"/>
                <a:cs typeface="Arial" panose="020B0604020202020204" pitchFamily="34" charset="0"/>
              </a:rPr>
              <a:t>.</a:t>
            </a:r>
            <a:endParaRPr lang="en-US" altLang="es-ES" sz="2800" dirty="0">
              <a:latin typeface="+mj-lt"/>
              <a:cs typeface="Arial" panose="020B0604020202020204" pitchFamily="34" charset="0"/>
            </a:endParaRPr>
          </a:p>
          <a:p>
            <a:r>
              <a:rPr lang="en-US" altLang="es-ES" sz="2800" dirty="0">
                <a:latin typeface="+mj-lt"/>
                <a:cs typeface="Arial" panose="020B0604020202020204" pitchFamily="34" charset="0"/>
              </a:rPr>
              <a:t>El </a:t>
            </a:r>
            <a:r>
              <a:rPr lang="en-US" altLang="es-ES" sz="2800" dirty="0" err="1">
                <a:latin typeface="+mj-lt"/>
                <a:cs typeface="Arial" panose="020B0604020202020204" pitchFamily="34" charset="0"/>
              </a:rPr>
              <a:t>algoritmo</a:t>
            </a:r>
            <a:r>
              <a:rPr lang="en-US" altLang="es-ES" sz="2800" dirty="0">
                <a:latin typeface="+mj-lt"/>
                <a:cs typeface="Arial" panose="020B0604020202020204" pitchFamily="34" charset="0"/>
              </a:rPr>
              <a:t> ID3 se </a:t>
            </a:r>
            <a:r>
              <a:rPr lang="en-US" altLang="es-ES" sz="2800" dirty="0" err="1">
                <a:latin typeface="+mj-lt"/>
                <a:cs typeface="Arial" panose="020B0604020202020204" pitchFamily="34" charset="0"/>
              </a:rPr>
              <a:t>ejecuta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recursivamente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nodos</a:t>
            </a:r>
            <a:r>
              <a:rPr lang="en-US" altLang="es-ES" sz="2800" dirty="0">
                <a:latin typeface="+mj-lt"/>
                <a:cs typeface="Arial" panose="020B0604020202020204" pitchFamily="34" charset="0"/>
              </a:rPr>
              <a:t> que no son </a:t>
            </a:r>
            <a:r>
              <a:rPr lang="en-US" altLang="es-ES" sz="2800" dirty="0" err="1">
                <a:latin typeface="+mj-lt"/>
                <a:cs typeface="Arial" panose="020B0604020202020204" pitchFamily="34" charset="0"/>
              </a:rPr>
              <a:t>hojas</a:t>
            </a:r>
            <a:r>
              <a:rPr lang="en-US" altLang="es-ES" sz="2800" dirty="0">
                <a:latin typeface="+mj-lt"/>
                <a:cs typeface="Arial" panose="020B0604020202020204" pitchFamily="34" charset="0"/>
              </a:rPr>
              <a:t>, hasta que se </a:t>
            </a:r>
            <a:r>
              <a:rPr lang="en-US" altLang="es-ES" sz="2800" dirty="0" err="1">
                <a:latin typeface="+mj-lt"/>
                <a:cs typeface="Arial" panose="020B0604020202020204" pitchFamily="34" charset="0"/>
              </a:rPr>
              <a:t>llegue</a:t>
            </a:r>
            <a:r>
              <a:rPr lang="en-US" altLang="es-ES" sz="2800" dirty="0">
                <a:latin typeface="+mj-lt"/>
                <a:cs typeface="Arial" panose="020B0604020202020204" pitchFamily="34" charset="0"/>
              </a:rPr>
              <a:t> a </a:t>
            </a:r>
            <a:r>
              <a:rPr lang="en-US" altLang="es-ES" sz="2800" dirty="0" err="1">
                <a:latin typeface="+mj-lt"/>
                <a:cs typeface="Arial" panose="020B0604020202020204" pitchFamily="34" charset="0"/>
              </a:rPr>
              <a:t>nodos-hoja</a:t>
            </a:r>
            <a:r>
              <a:rPr lang="en-US" altLang="es-ES" sz="2800" dirty="0">
                <a:latin typeface="+mj-lt"/>
                <a:cs typeface="Arial" panose="020B0604020202020204" pitchFamily="34" charset="0"/>
              </a:rPr>
              <a:t>.</a:t>
            </a:r>
          </a:p>
          <a:p>
            <a:endParaRPr lang="en-US" altLang="es-ES" sz="2800" dirty="0">
              <a:latin typeface="+mj-lt"/>
            </a:endParaRPr>
          </a:p>
        </p:txBody>
      </p:sp>
      <p:sp>
        <p:nvSpPr>
          <p:cNvPr id="6"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a:t>
            </a:r>
            <a:r>
              <a:rPr lang="es-ES" dirty="0" smtClean="0"/>
              <a:t>de Información</a:t>
            </a:r>
            <a:endParaRPr lang="es-ES" dirty="0"/>
          </a:p>
        </p:txBody>
      </p:sp>
    </p:spTree>
    <p:extLst>
      <p:ext uri="{BB962C8B-B14F-4D97-AF65-F5344CB8AC3E}">
        <p14:creationId xmlns:p14="http://schemas.microsoft.com/office/powerpoint/2010/main" val="1140679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2" descr="http://www.saedsayad.com/images/Entropy_2.png"/>
          <p:cNvPicPr>
            <a:picLocks noChangeAspect="1" noChangeArrowheads="1"/>
          </p:cNvPicPr>
          <p:nvPr/>
        </p:nvPicPr>
        <p:blipFill>
          <a:blip r:embed="rId3">
            <a:extLst>
              <a:ext uri="{28A0092B-C50C-407E-A947-70E740481C1C}">
                <a14:useLocalDpi xmlns:a14="http://schemas.microsoft.com/office/drawing/2010/main" val="0"/>
              </a:ext>
            </a:extLst>
          </a:blip>
          <a:srcRect t="3725"/>
          <a:stretch>
            <a:fillRect/>
          </a:stretch>
        </p:blipFill>
        <p:spPr bwMode="auto">
          <a:xfrm>
            <a:off x="6819825" y="3284984"/>
            <a:ext cx="4676775" cy="3200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4" descr="http://www.saedsayad.com/images/Entropy_3.png"/>
          <p:cNvPicPr>
            <a:picLocks noChangeAspect="1" noChangeArrowheads="1"/>
          </p:cNvPicPr>
          <p:nvPr/>
        </p:nvPicPr>
        <p:blipFill>
          <a:blip r:embed="rId4">
            <a:extLst>
              <a:ext uri="{28A0092B-C50C-407E-A947-70E740481C1C}">
                <a14:useLocalDpi xmlns:a14="http://schemas.microsoft.com/office/drawing/2010/main" val="0"/>
              </a:ext>
            </a:extLst>
          </a:blip>
          <a:srcRect l="3125" t="35165" r="3125" b="5106"/>
          <a:stretch>
            <a:fillRect/>
          </a:stretch>
        </p:blipFill>
        <p:spPr bwMode="auto">
          <a:xfrm>
            <a:off x="6836716" y="1340768"/>
            <a:ext cx="4572000" cy="178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8 CuadroTexto"/>
          <p:cNvSpPr txBox="1">
            <a:spLocks noChangeArrowheads="1"/>
          </p:cNvSpPr>
          <p:nvPr/>
        </p:nvSpPr>
        <p:spPr bwMode="auto">
          <a:xfrm>
            <a:off x="10875317" y="1340768"/>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1º</a:t>
            </a:r>
          </a:p>
        </p:txBody>
      </p:sp>
      <p:sp>
        <p:nvSpPr>
          <p:cNvPr id="10" name="9 CuadroTexto"/>
          <p:cNvSpPr txBox="1">
            <a:spLocks noChangeArrowheads="1"/>
          </p:cNvSpPr>
          <p:nvPr/>
        </p:nvSpPr>
        <p:spPr bwMode="auto">
          <a:xfrm>
            <a:off x="10947325" y="328711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2º</a:t>
            </a:r>
          </a:p>
        </p:txBody>
      </p:sp>
    </p:spTree>
    <p:extLst>
      <p:ext uri="{BB962C8B-B14F-4D97-AF65-F5344CB8AC3E}">
        <p14:creationId xmlns:p14="http://schemas.microsoft.com/office/powerpoint/2010/main" val="56109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 descr="http://www.saedsayad.com/images/Entropy_attributes.png"/>
          <p:cNvPicPr>
            <a:picLocks noChangeAspect="1" noChangeArrowheads="1"/>
          </p:cNvPicPr>
          <p:nvPr/>
        </p:nvPicPr>
        <p:blipFill>
          <a:blip r:embed="rId3">
            <a:extLst>
              <a:ext uri="{28A0092B-C50C-407E-A947-70E740481C1C}">
                <a14:useLocalDpi xmlns:a14="http://schemas.microsoft.com/office/drawing/2010/main" val="0"/>
              </a:ext>
            </a:extLst>
          </a:blip>
          <a:srcRect t="2734"/>
          <a:stretch>
            <a:fillRect/>
          </a:stretch>
        </p:blipFill>
        <p:spPr bwMode="auto">
          <a:xfrm>
            <a:off x="6442720" y="1844824"/>
            <a:ext cx="5518150"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4" descr="http://www.saedsayad.com/images/Entropy_gain.png"/>
          <p:cNvPicPr>
            <a:picLocks noChangeAspect="1" noChangeArrowheads="1"/>
          </p:cNvPicPr>
          <p:nvPr/>
        </p:nvPicPr>
        <p:blipFill>
          <a:blip r:embed="rId4">
            <a:extLst>
              <a:ext uri="{28A0092B-C50C-407E-A947-70E740481C1C}">
                <a14:useLocalDpi xmlns:a14="http://schemas.microsoft.com/office/drawing/2010/main" val="0"/>
              </a:ext>
            </a:extLst>
          </a:blip>
          <a:srcRect l="1945" r="2676" b="10001"/>
          <a:stretch>
            <a:fillRect/>
          </a:stretch>
        </p:blipFill>
        <p:spPr bwMode="auto">
          <a:xfrm>
            <a:off x="5033688" y="5441776"/>
            <a:ext cx="3733800" cy="1371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descr="http://www.saedsayad.com/images/Entropy_attribute_be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2889" y="5441777"/>
            <a:ext cx="2009775"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7 Flecha derecha"/>
          <p:cNvSpPr/>
          <p:nvPr/>
        </p:nvSpPr>
        <p:spPr>
          <a:xfrm>
            <a:off x="8996088" y="597517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5" name="8 CuadroTexto"/>
          <p:cNvSpPr txBox="1">
            <a:spLocks noChangeArrowheads="1"/>
          </p:cNvSpPr>
          <p:nvPr/>
        </p:nvSpPr>
        <p:spPr bwMode="auto">
          <a:xfrm>
            <a:off x="8941446" y="1844824"/>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3º</a:t>
            </a:r>
          </a:p>
        </p:txBody>
      </p:sp>
      <p:sp>
        <p:nvSpPr>
          <p:cNvPr id="16" name="9 CuadroTexto"/>
          <p:cNvSpPr txBox="1">
            <a:spLocks noChangeArrowheads="1"/>
          </p:cNvSpPr>
          <p:nvPr/>
        </p:nvSpPr>
        <p:spPr bwMode="auto">
          <a:xfrm>
            <a:off x="9132614" y="612757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4º</a:t>
            </a:r>
          </a:p>
        </p:txBody>
      </p:sp>
    </p:spTree>
    <p:extLst>
      <p:ext uri="{BB962C8B-B14F-4D97-AF65-F5344CB8AC3E}">
        <p14:creationId xmlns:p14="http://schemas.microsoft.com/office/powerpoint/2010/main" val="838719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descr="http://www.saedsayad.com/images/Entropy_attribute_b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728937"/>
            <a:ext cx="20097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http://www.saedsayad.com/images/Entropy_overcast.png"/>
          <p:cNvPicPr>
            <a:picLocks noChangeAspect="1" noChangeArrowheads="1"/>
          </p:cNvPicPr>
          <p:nvPr/>
        </p:nvPicPr>
        <p:blipFill>
          <a:blip r:embed="rId3">
            <a:extLst>
              <a:ext uri="{28A0092B-C50C-407E-A947-70E740481C1C}">
                <a14:useLocalDpi xmlns:a14="http://schemas.microsoft.com/office/drawing/2010/main" val="0"/>
              </a:ext>
            </a:extLst>
          </a:blip>
          <a:srcRect l="45865"/>
          <a:stretch>
            <a:fillRect/>
          </a:stretch>
        </p:blipFill>
        <p:spPr bwMode="auto">
          <a:xfrm>
            <a:off x="6781800" y="1289994"/>
            <a:ext cx="2743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descr="http://www.saedsayad.com/images/Entropy_Sun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10137"/>
            <a:ext cx="48387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Flecha derecha"/>
          <p:cNvSpPr/>
          <p:nvPr/>
        </p:nvSpPr>
        <p:spPr>
          <a:xfrm>
            <a:off x="5562600" y="233853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401493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4" name="9 CuadroTexto"/>
          <p:cNvSpPr txBox="1">
            <a:spLocks noChangeArrowheads="1"/>
          </p:cNvSpPr>
          <p:nvPr/>
        </p:nvSpPr>
        <p:spPr bwMode="auto">
          <a:xfrm>
            <a:off x="5638801" y="249093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5º</a:t>
            </a:r>
          </a:p>
        </p:txBody>
      </p:sp>
      <p:sp>
        <p:nvSpPr>
          <p:cNvPr id="24585" name="10 CuadroTexto"/>
          <p:cNvSpPr txBox="1">
            <a:spLocks noChangeArrowheads="1"/>
          </p:cNvSpPr>
          <p:nvPr/>
        </p:nvSpPr>
        <p:spPr bwMode="auto">
          <a:xfrm>
            <a:off x="8305801" y="4319736"/>
            <a:ext cx="103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2" name="11 Flecha doblada"/>
          <p:cNvSpPr/>
          <p:nvPr/>
        </p:nvSpPr>
        <p:spPr>
          <a:xfrm rot="5400000">
            <a:off x="7505700" y="5272236"/>
            <a:ext cx="838200" cy="1524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7" name="13 CuadroTexto"/>
          <p:cNvSpPr txBox="1">
            <a:spLocks noChangeArrowheads="1"/>
          </p:cNvSpPr>
          <p:nvPr/>
        </p:nvSpPr>
        <p:spPr bwMode="auto">
          <a:xfrm>
            <a:off x="8610600" y="5843736"/>
            <a:ext cx="142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3"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244051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Flecha derecha"/>
          <p:cNvSpPr/>
          <p:nvPr/>
        </p:nvSpPr>
        <p:spPr>
          <a:xfrm>
            <a:off x="44958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321297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5605" name="10 CuadroTexto"/>
          <p:cNvSpPr txBox="1">
            <a:spLocks noChangeArrowheads="1"/>
          </p:cNvSpPr>
          <p:nvPr/>
        </p:nvSpPr>
        <p:spPr bwMode="auto">
          <a:xfrm>
            <a:off x="8289926" y="3513014"/>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5606"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12 Flecha derecha"/>
          <p:cNvSpPr/>
          <p:nvPr/>
        </p:nvSpPr>
        <p:spPr>
          <a:xfrm>
            <a:off x="35052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4" name="13 Flecha derecha"/>
          <p:cNvSpPr/>
          <p:nvPr/>
        </p:nvSpPr>
        <p:spPr>
          <a:xfrm>
            <a:off x="25146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5610" name="14 CuadroTexto"/>
          <p:cNvSpPr txBox="1">
            <a:spLocks noChangeArrowheads="1"/>
          </p:cNvSpPr>
          <p:nvPr/>
        </p:nvSpPr>
        <p:spPr bwMode="auto">
          <a:xfrm>
            <a:off x="5638800" y="1559298"/>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sp>
        <p:nvSpPr>
          <p:cNvPr id="12"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308325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oblada"/>
          <p:cNvSpPr/>
          <p:nvPr/>
        </p:nvSpPr>
        <p:spPr>
          <a:xfrm rot="10800000">
            <a:off x="7391400" y="3429000"/>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6628" name="10 CuadroTexto"/>
          <p:cNvSpPr txBox="1">
            <a:spLocks noChangeArrowheads="1"/>
          </p:cNvSpPr>
          <p:nvPr/>
        </p:nvSpPr>
        <p:spPr bwMode="auto">
          <a:xfrm>
            <a:off x="8289926" y="3729038"/>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6629"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31" name="14 CuadroTexto"/>
          <p:cNvSpPr txBox="1">
            <a:spLocks noChangeArrowheads="1"/>
          </p:cNvSpPr>
          <p:nvPr/>
        </p:nvSpPr>
        <p:spPr bwMode="auto">
          <a:xfrm>
            <a:off x="5638800" y="1560984"/>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pic>
        <p:nvPicPr>
          <p:cNvPr id="26632" name="Picture 2" descr="http://www.saedsayad.com/images/Decision_rules.png"/>
          <p:cNvPicPr>
            <a:picLocks noChangeAspect="1" noChangeArrowheads="1"/>
          </p:cNvPicPr>
          <p:nvPr/>
        </p:nvPicPr>
        <p:blipFill>
          <a:blip r:embed="rId3">
            <a:extLst>
              <a:ext uri="{28A0092B-C50C-407E-A947-70E740481C1C}">
                <a14:useLocalDpi xmlns:a14="http://schemas.microsoft.com/office/drawing/2010/main" val="0"/>
              </a:ext>
            </a:extLst>
          </a:blip>
          <a:srcRect r="56580"/>
          <a:stretch>
            <a:fillRect/>
          </a:stretch>
        </p:blipFill>
        <p:spPr bwMode="auto">
          <a:xfrm>
            <a:off x="2057400" y="1484785"/>
            <a:ext cx="3352800" cy="42576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
        <p:nvSpPr>
          <p:cNvPr id="3" name="CuadroTexto 2"/>
          <p:cNvSpPr txBox="1"/>
          <p:nvPr/>
        </p:nvSpPr>
        <p:spPr>
          <a:xfrm>
            <a:off x="3803939" y="5805264"/>
            <a:ext cx="4956357" cy="523220"/>
          </a:xfrm>
          <a:prstGeom prst="rect">
            <a:avLst/>
          </a:prstGeom>
          <a:noFill/>
        </p:spPr>
        <p:txBody>
          <a:bodyPr wrap="none" rtlCol="0">
            <a:spAutoFit/>
          </a:bodyPr>
          <a:lstStyle/>
          <a:p>
            <a:r>
              <a:rPr lang="es-ES" sz="2800" dirty="0" smtClean="0"/>
              <a:t>Obtención de reglas interpretables</a:t>
            </a:r>
            <a:endParaRPr lang="es-ES" sz="2800" dirty="0"/>
          </a:p>
        </p:txBody>
      </p:sp>
    </p:spTree>
    <p:extLst>
      <p:ext uri="{BB962C8B-B14F-4D97-AF65-F5344CB8AC3E}">
        <p14:creationId xmlns:p14="http://schemas.microsoft.com/office/powerpoint/2010/main" val="1008957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(modelos) que veremos</a:t>
            </a:r>
            <a:endParaRPr lang="es-ES" dirty="0"/>
          </a:p>
        </p:txBody>
      </p:sp>
      <p:sp>
        <p:nvSpPr>
          <p:cNvPr id="3" name="Marcador de contenido 2"/>
          <p:cNvSpPr>
            <a:spLocks noGrp="1"/>
          </p:cNvSpPr>
          <p:nvPr>
            <p:ph idx="1"/>
          </p:nvPr>
        </p:nvSpPr>
        <p:spPr/>
        <p:txBody>
          <a:bodyPr>
            <a:normAutofit/>
          </a:bodyPr>
          <a:lstStyle/>
          <a:p>
            <a:r>
              <a:rPr lang="es-ES" dirty="0" smtClean="0"/>
              <a:t>K-NN</a:t>
            </a:r>
          </a:p>
          <a:p>
            <a:r>
              <a:rPr lang="es-ES" dirty="0" smtClean="0"/>
              <a:t>K-medias</a:t>
            </a:r>
          </a:p>
          <a:p>
            <a:r>
              <a:rPr lang="es-ES" dirty="0" smtClean="0"/>
              <a:t>Análisis de Componentes Principales: PCA</a:t>
            </a:r>
            <a:endParaRPr lang="es-ES" dirty="0"/>
          </a:p>
          <a:p>
            <a:r>
              <a:rPr lang="es-ES" dirty="0" smtClean="0"/>
              <a:t>Árboles de decisión: ID3</a:t>
            </a:r>
          </a:p>
          <a:p>
            <a:r>
              <a:rPr lang="es-ES" dirty="0" err="1" smtClean="0"/>
              <a:t>Self-Organizing</a:t>
            </a:r>
            <a:r>
              <a:rPr lang="es-ES" dirty="0" smtClean="0"/>
              <a:t> </a:t>
            </a:r>
            <a:r>
              <a:rPr lang="es-ES" dirty="0" err="1" smtClean="0"/>
              <a:t>Maps</a:t>
            </a:r>
            <a:r>
              <a:rPr lang="es-ES" dirty="0" smtClean="0"/>
              <a:t> (Mapas Auto-Organizados)</a:t>
            </a:r>
          </a:p>
          <a:p>
            <a:r>
              <a:rPr lang="es-ES" dirty="0" smtClean="0"/>
              <a:t>Redes </a:t>
            </a:r>
            <a:r>
              <a:rPr lang="es-ES" dirty="0"/>
              <a:t>Neuronales</a:t>
            </a:r>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p:txBody>
          <a:bodyPr>
            <a:normAutofit/>
          </a:bodyPr>
          <a:lstStyle/>
          <a:p>
            <a:r>
              <a:rPr lang="es-ES" dirty="0" smtClean="0"/>
              <a:t>1982, </a:t>
            </a:r>
            <a:r>
              <a:rPr lang="es-ES" dirty="0" err="1"/>
              <a:t>Teuvo</a:t>
            </a:r>
            <a:r>
              <a:rPr lang="es-ES" dirty="0"/>
              <a:t> </a:t>
            </a:r>
            <a:r>
              <a:rPr lang="es-ES" dirty="0" err="1" smtClean="0"/>
              <a:t>Kohonen</a:t>
            </a:r>
            <a:endParaRPr lang="es-ES" dirty="0" smtClean="0"/>
          </a:p>
          <a:p>
            <a:r>
              <a:rPr lang="es-ES" b="1" dirty="0" err="1"/>
              <a:t>Cuantización</a:t>
            </a:r>
            <a:r>
              <a:rPr lang="es-ES" b="1" dirty="0"/>
              <a:t> </a:t>
            </a:r>
            <a:r>
              <a:rPr lang="es-ES" b="1" dirty="0" smtClean="0"/>
              <a:t>Vectorial</a:t>
            </a:r>
            <a:r>
              <a:rPr lang="es-ES" dirty="0" smtClean="0"/>
              <a:t>:</a:t>
            </a:r>
            <a:r>
              <a:rPr lang="es-ES" b="1" dirty="0" smtClean="0"/>
              <a:t> </a:t>
            </a:r>
            <a:r>
              <a:rPr lang="es-ES" dirty="0" smtClean="0"/>
              <a:t>Una </a:t>
            </a:r>
            <a:r>
              <a:rPr lang="es-ES" dirty="0"/>
              <a:t>forma de representar datos multidimensionales (vectores) en espacios de dimensión </a:t>
            </a:r>
            <a:r>
              <a:rPr lang="es-ES" dirty="0" smtClean="0"/>
              <a:t>inferior (normalmente 2D)</a:t>
            </a:r>
          </a:p>
          <a:p>
            <a:r>
              <a:rPr lang="es-ES" dirty="0"/>
              <a:t>Además, </a:t>
            </a:r>
            <a:r>
              <a:rPr lang="es-ES" dirty="0" smtClean="0"/>
              <a:t>crea </a:t>
            </a:r>
            <a:r>
              <a:rPr lang="es-ES" dirty="0"/>
              <a:t>una red que </a:t>
            </a:r>
            <a:r>
              <a:rPr lang="es-ES" dirty="0" smtClean="0"/>
              <a:t/>
            </a:r>
            <a:br>
              <a:rPr lang="es-ES" dirty="0" smtClean="0"/>
            </a:br>
            <a:r>
              <a:rPr lang="es-ES" dirty="0" smtClean="0"/>
              <a:t>almacena las </a:t>
            </a:r>
            <a:r>
              <a:rPr lang="es-ES" dirty="0"/>
              <a:t>relaciones </a:t>
            </a:r>
            <a:r>
              <a:rPr lang="es-ES" dirty="0" smtClean="0"/>
              <a:t/>
            </a:r>
            <a:br>
              <a:rPr lang="es-ES" dirty="0" smtClean="0"/>
            </a:br>
            <a:r>
              <a:rPr lang="es-ES" dirty="0" smtClean="0"/>
              <a:t>topológicas </a:t>
            </a:r>
            <a:r>
              <a:rPr lang="es-ES" dirty="0"/>
              <a:t>del conjunto </a:t>
            </a:r>
            <a:r>
              <a:rPr lang="es-ES" dirty="0" smtClean="0"/>
              <a:t/>
            </a:r>
            <a:br>
              <a:rPr lang="es-ES" dirty="0" smtClean="0"/>
            </a:br>
            <a:r>
              <a:rPr lang="es-ES" dirty="0" smtClean="0"/>
              <a:t>de entrenamiento</a:t>
            </a:r>
          </a:p>
        </p:txBody>
      </p:sp>
      <p:pic>
        <p:nvPicPr>
          <p:cNvPr id="20482" name="Picture 2" descr="https://upload.wikimedia.org/wikipedia/en/0/07/Self_oraganizing_map_cartograph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0015" y="3212976"/>
            <a:ext cx="5391025" cy="346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3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412776"/>
            <a:ext cx="10972800" cy="4525963"/>
          </a:xfrm>
        </p:spPr>
        <p:txBody>
          <a:bodyPr>
            <a:normAutofit/>
          </a:bodyPr>
          <a:lstStyle/>
          <a:p>
            <a:pPr marL="0" indent="0">
              <a:buNone/>
            </a:pPr>
            <a:r>
              <a:rPr lang="en-US" dirty="0" err="1" smtClean="0"/>
              <a:t>Arquitectura</a:t>
            </a:r>
            <a:r>
              <a:rPr lang="en-US" dirty="0" smtClean="0"/>
              <a:t> </a:t>
            </a:r>
            <a:r>
              <a:rPr lang="en-US" dirty="0" err="1" smtClean="0"/>
              <a:t>en</a:t>
            </a:r>
            <a:r>
              <a:rPr lang="en-US" dirty="0" smtClean="0"/>
              <a:t> 2 </a:t>
            </a:r>
            <a:r>
              <a:rPr lang="en-US" dirty="0" err="1" smtClean="0"/>
              <a:t>capas</a:t>
            </a:r>
            <a:r>
              <a:rPr lang="en-US" dirty="0" smtClean="0"/>
              <a:t> </a:t>
            </a:r>
            <a:r>
              <a:rPr lang="en-US" dirty="0" err="1" smtClean="0"/>
              <a:t>conectadas</a:t>
            </a:r>
            <a:r>
              <a:rPr lang="en-US" dirty="0" smtClean="0"/>
              <a:t>:</a:t>
            </a:r>
          </a:p>
          <a:p>
            <a:r>
              <a:rPr lang="en-US" b="1" dirty="0" err="1" smtClean="0"/>
              <a:t>Vectores</a:t>
            </a:r>
            <a:r>
              <a:rPr lang="en-US" b="1" dirty="0" smtClean="0"/>
              <a:t> </a:t>
            </a:r>
            <a:r>
              <a:rPr lang="en-US" b="1" dirty="0" err="1" smtClean="0"/>
              <a:t>Aprendizaje</a:t>
            </a:r>
            <a:r>
              <a:rPr lang="en-US" dirty="0" smtClean="0"/>
              <a:t>, con </a:t>
            </a:r>
            <a:r>
              <a:rPr lang="en-US" dirty="0" err="1" smtClean="0"/>
              <a:t>estructura</a:t>
            </a:r>
            <a:r>
              <a:rPr lang="en-US" dirty="0" smtClean="0"/>
              <a:t> </a:t>
            </a:r>
            <a:r>
              <a:rPr lang="en-US" dirty="0" err="1" smtClean="0"/>
              <a:t>topológica</a:t>
            </a:r>
            <a:r>
              <a:rPr lang="en-US" dirty="0" smtClean="0"/>
              <a:t> </a:t>
            </a:r>
            <a:r>
              <a:rPr lang="en-US" dirty="0" err="1" smtClean="0"/>
              <a:t>prefijada</a:t>
            </a:r>
            <a:r>
              <a:rPr lang="en-US" dirty="0" smtClean="0"/>
              <a:t>. </a:t>
            </a:r>
            <a:r>
              <a:rPr lang="en-US" dirty="0" err="1" smtClean="0"/>
              <a:t>Contendrán</a:t>
            </a:r>
            <a:r>
              <a:rPr lang="en-US" dirty="0" smtClean="0"/>
              <a:t> la </a:t>
            </a:r>
            <a:r>
              <a:rPr lang="en-US" dirty="0" err="1" smtClean="0"/>
              <a:t>representación</a:t>
            </a:r>
            <a:r>
              <a:rPr lang="en-US" dirty="0" smtClean="0"/>
              <a:t> final</a:t>
            </a:r>
          </a:p>
          <a:p>
            <a:r>
              <a:rPr lang="en-US" b="1" dirty="0" err="1" smtClean="0"/>
              <a:t>Nodos</a:t>
            </a:r>
            <a:r>
              <a:rPr lang="en-US" b="1" dirty="0" smtClean="0"/>
              <a:t> de entrada</a:t>
            </a:r>
            <a:r>
              <a:rPr lang="en-US" dirty="0" smtClean="0"/>
              <a:t>, </a:t>
            </a:r>
            <a:r>
              <a:rPr lang="en-US" dirty="0" err="1" smtClean="0"/>
              <a:t>donde</a:t>
            </a:r>
            <a:r>
              <a:rPr lang="en-US" dirty="0" smtClean="0"/>
              <a:t> </a:t>
            </a:r>
            <a:r>
              <a:rPr lang="en-US" dirty="0" err="1" smtClean="0"/>
              <a:t>recibe</a:t>
            </a:r>
            <a:r>
              <a:rPr lang="en-US" dirty="0" smtClean="0"/>
              <a:t/>
            </a:r>
            <a:br>
              <a:rPr lang="en-US" dirty="0" smtClean="0"/>
            </a:br>
            <a:r>
              <a:rPr lang="en-US" dirty="0" err="1" smtClean="0"/>
              <a:t>los</a:t>
            </a:r>
            <a:r>
              <a:rPr lang="en-US" dirty="0" smtClean="0"/>
              <a:t> </a:t>
            </a:r>
            <a:r>
              <a:rPr lang="en-US" dirty="0" err="1" smtClean="0"/>
              <a:t>vectores</a:t>
            </a:r>
            <a:r>
              <a:rPr lang="en-US" dirty="0" smtClean="0"/>
              <a:t> </a:t>
            </a:r>
            <a:r>
              <a:rPr lang="en-US" dirty="0" err="1" smtClean="0"/>
              <a:t>originales</a:t>
            </a:r>
            <a:r>
              <a:rPr lang="en-US" dirty="0" smtClean="0"/>
              <a:t> para el </a:t>
            </a:r>
            <a:br>
              <a:rPr lang="en-US" dirty="0" smtClean="0"/>
            </a:br>
            <a:r>
              <a:rPr lang="en-US" dirty="0" err="1" smtClean="0"/>
              <a:t>entrenamiento</a:t>
            </a:r>
            <a:endParaRPr lang="es-ES" b="1" dirty="0" smtClean="0"/>
          </a:p>
          <a:p>
            <a:endParaRPr lang="es-ES" dirty="0"/>
          </a:p>
        </p:txBody>
      </p:sp>
      <p:pic>
        <p:nvPicPr>
          <p:cNvPr id="17412" name="Picture 4" descr="https://codesachin.files.wordpress.com/2015/11/kohone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445" y="2568673"/>
            <a:ext cx="5903227" cy="424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50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340768"/>
            <a:ext cx="11175032" cy="5112568"/>
          </a:xfrm>
        </p:spPr>
        <p:txBody>
          <a:bodyPr>
            <a:normAutofit fontScale="92500" lnSpcReduction="10000"/>
          </a:bodyPr>
          <a:lstStyle/>
          <a:p>
            <a:pPr marL="0" lvl="0" indent="450850" eaLnBrk="0" fontAlgn="base" hangingPunct="0">
              <a:spcBef>
                <a:spcPct val="0"/>
              </a:spcBef>
              <a:spcAft>
                <a:spcPct val="0"/>
              </a:spcAft>
              <a:buFontTx/>
              <a:buAutoNum type="arabicPeriod"/>
            </a:pPr>
            <a:r>
              <a:rPr lang="es-ES" altLang="es-ES" dirty="0" smtClean="0">
                <a:solidFill>
                  <a:srgbClr val="444444"/>
                </a:solidFill>
                <a:latin typeface="+mj-lt"/>
              </a:rPr>
              <a:t>Cada </a:t>
            </a:r>
            <a:r>
              <a:rPr lang="es-ES" altLang="es-ES" dirty="0">
                <a:solidFill>
                  <a:srgbClr val="444444"/>
                </a:solidFill>
                <a:latin typeface="+mj-lt"/>
              </a:rPr>
              <a:t>nodo se inicializa con un peso (</a:t>
            </a:r>
            <a:r>
              <a:rPr lang="es-ES" altLang="es-ES" dirty="0" smtClean="0">
                <a:solidFill>
                  <a:srgbClr val="444444"/>
                </a:solidFill>
                <a:latin typeface="+mj-lt"/>
              </a:rPr>
              <a:t>aleatorio, normalmente, de [0,1]</a:t>
            </a:r>
            <a:r>
              <a:rPr lang="es-ES" altLang="es-ES" baseline="30000" dirty="0" smtClean="0">
                <a:solidFill>
                  <a:srgbClr val="444444"/>
                </a:solidFill>
              </a:rPr>
              <a:t>n</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2"/>
            </a:pPr>
            <a:r>
              <a:rPr lang="es-ES" altLang="es-ES" dirty="0" smtClean="0">
                <a:solidFill>
                  <a:srgbClr val="444444"/>
                </a:solidFill>
                <a:latin typeface="+mj-lt"/>
              </a:rPr>
              <a:t>Seleccionar </a:t>
            </a:r>
            <a:r>
              <a:rPr lang="es-ES" altLang="es-ES" dirty="0">
                <a:solidFill>
                  <a:srgbClr val="444444"/>
                </a:solidFill>
                <a:latin typeface="+mj-lt"/>
              </a:rPr>
              <a:t>al azar un vector del conjunto de </a:t>
            </a:r>
            <a:r>
              <a:rPr lang="es-ES" altLang="es-ES" dirty="0" smtClean="0">
                <a:solidFill>
                  <a:srgbClr val="444444"/>
                </a:solidFill>
                <a:latin typeface="+mj-lt"/>
              </a:rPr>
              <a:t>entrenamiento, </a:t>
            </a:r>
            <a:r>
              <a:rPr lang="es-ES" altLang="es-ES" b="1" dirty="0" smtClean="0">
                <a:solidFill>
                  <a:srgbClr val="444444"/>
                </a:solidFill>
                <a:latin typeface="+mj-lt"/>
              </a:rPr>
              <a:t>v</a:t>
            </a:r>
            <a:endParaRPr lang="es-ES" altLang="es-ES" b="1" dirty="0">
              <a:solidFill>
                <a:srgbClr val="444444"/>
              </a:solidFill>
              <a:latin typeface="+mj-lt"/>
            </a:endParaRPr>
          </a:p>
          <a:p>
            <a:pPr marL="0" lvl="0" indent="450850" eaLnBrk="0" fontAlgn="base" hangingPunct="0">
              <a:spcBef>
                <a:spcPct val="0"/>
              </a:spcBef>
              <a:spcAft>
                <a:spcPct val="0"/>
              </a:spcAft>
              <a:buFontTx/>
              <a:buAutoNum type="arabicPeriod" startAt="3"/>
            </a:pPr>
            <a:r>
              <a:rPr lang="es-ES" altLang="es-ES" dirty="0" smtClean="0">
                <a:solidFill>
                  <a:srgbClr val="444444"/>
                </a:solidFill>
                <a:latin typeface="+mj-lt"/>
              </a:rPr>
              <a:t>Calcular </a:t>
            </a:r>
            <a:r>
              <a:rPr lang="es-ES" altLang="es-ES" dirty="0">
                <a:solidFill>
                  <a:srgbClr val="444444"/>
                </a:solidFill>
                <a:latin typeface="+mj-lt"/>
              </a:rPr>
              <a:t>el nodo de la red que tiene el peso más similar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que notaremos como </a:t>
            </a:r>
            <a:r>
              <a:rPr lang="es-ES" altLang="es-ES" b="1" dirty="0" err="1">
                <a:solidFill>
                  <a:srgbClr val="444444"/>
                </a:solidFill>
                <a:latin typeface="+mj-lt"/>
              </a:rPr>
              <a:t>Best</a:t>
            </a:r>
            <a:r>
              <a:rPr lang="es-ES" altLang="es-ES" b="1" dirty="0">
                <a:solidFill>
                  <a:srgbClr val="444444"/>
                </a:solidFill>
                <a:latin typeface="+mj-lt"/>
              </a:rPr>
              <a:t> </a:t>
            </a:r>
            <a:r>
              <a:rPr lang="es-ES" altLang="es-ES" b="1" dirty="0" err="1">
                <a:solidFill>
                  <a:srgbClr val="444444"/>
                </a:solidFill>
                <a:latin typeface="+mj-lt"/>
              </a:rPr>
              <a:t>Matching</a:t>
            </a:r>
            <a:r>
              <a:rPr lang="es-ES" altLang="es-ES" b="1" dirty="0">
                <a:solidFill>
                  <a:srgbClr val="444444"/>
                </a:solidFill>
                <a:latin typeface="+mj-lt"/>
              </a:rPr>
              <a:t> </a:t>
            </a:r>
            <a:r>
              <a:rPr lang="es-ES" altLang="es-ES" b="1" dirty="0" err="1">
                <a:solidFill>
                  <a:srgbClr val="444444"/>
                </a:solidFill>
                <a:latin typeface="+mj-lt"/>
              </a:rPr>
              <a:t>Unit</a:t>
            </a:r>
            <a:r>
              <a:rPr lang="es-ES" altLang="es-ES" dirty="0">
                <a:solidFill>
                  <a:srgbClr val="444444"/>
                </a:solidFill>
                <a:latin typeface="+mj-lt"/>
              </a:rPr>
              <a:t> (BMU</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4"/>
            </a:pPr>
            <a:r>
              <a:rPr lang="es-ES" altLang="es-ES" dirty="0" smtClean="0">
                <a:solidFill>
                  <a:srgbClr val="444444"/>
                </a:solidFill>
                <a:latin typeface="+mj-lt"/>
              </a:rPr>
              <a:t>Calcular </a:t>
            </a:r>
            <a:r>
              <a:rPr lang="es-ES" altLang="es-ES" dirty="0">
                <a:solidFill>
                  <a:srgbClr val="444444"/>
                </a:solidFill>
                <a:latin typeface="+mj-lt"/>
              </a:rPr>
              <a:t>el radio del </a:t>
            </a:r>
            <a:r>
              <a:rPr lang="es-ES" altLang="es-ES" b="1" dirty="0">
                <a:solidFill>
                  <a:srgbClr val="444444"/>
                </a:solidFill>
                <a:latin typeface="+mj-lt"/>
              </a:rPr>
              <a:t>entorno de </a:t>
            </a:r>
            <a:r>
              <a:rPr lang="es-ES" altLang="es-ES" b="1" dirty="0" smtClean="0">
                <a:solidFill>
                  <a:srgbClr val="444444"/>
                </a:solidFill>
                <a:latin typeface="+mj-lt"/>
              </a:rPr>
              <a:t>BMU</a:t>
            </a:r>
            <a:r>
              <a:rPr lang="es-ES" altLang="es-ES" dirty="0" smtClean="0">
                <a:solidFill>
                  <a:srgbClr val="444444"/>
                </a:solidFill>
                <a:latin typeface="+mj-lt"/>
              </a:rPr>
              <a:t>: </a:t>
            </a:r>
            <a:r>
              <a:rPr lang="es-ES" altLang="es-ES" dirty="0">
                <a:solidFill>
                  <a:srgbClr val="444444"/>
                </a:solidFill>
                <a:latin typeface="+mj-lt"/>
              </a:rPr>
              <a:t>comenzará siendo grande </a:t>
            </a:r>
            <a:r>
              <a:rPr lang="es-ES" altLang="es-ES" dirty="0" smtClean="0">
                <a:solidFill>
                  <a:srgbClr val="444444"/>
                </a:solidFill>
                <a:latin typeface="+mj-lt"/>
              </a:rPr>
              <a:t>(para </a:t>
            </a:r>
            <a:r>
              <a:rPr lang="es-ES" altLang="es-ES" dirty="0">
                <a:solidFill>
                  <a:srgbClr val="444444"/>
                </a:solidFill>
                <a:latin typeface="+mj-lt"/>
              </a:rPr>
              <a:t>cubrir la red completa) y se </a:t>
            </a:r>
            <a:r>
              <a:rPr lang="es-ES" altLang="es-ES" dirty="0" smtClean="0">
                <a:solidFill>
                  <a:srgbClr val="444444"/>
                </a:solidFill>
                <a:latin typeface="+mj-lt"/>
              </a:rPr>
              <a:t>reduce </a:t>
            </a:r>
            <a:r>
              <a:rPr lang="es-ES" altLang="es-ES" dirty="0">
                <a:solidFill>
                  <a:srgbClr val="444444"/>
                </a:solidFill>
                <a:latin typeface="+mj-lt"/>
              </a:rPr>
              <a:t>en cada iteración.</a:t>
            </a:r>
          </a:p>
          <a:p>
            <a:pPr marL="0" lvl="0" indent="450850" eaLnBrk="0" fontAlgn="base" hangingPunct="0">
              <a:spcBef>
                <a:spcPct val="0"/>
              </a:spcBef>
              <a:spcAft>
                <a:spcPct val="0"/>
              </a:spcAft>
              <a:buFontTx/>
              <a:buAutoNum type="arabicPeriod" startAt="5"/>
            </a:pPr>
            <a:r>
              <a:rPr lang="es-ES" altLang="es-ES" dirty="0">
                <a:solidFill>
                  <a:srgbClr val="444444"/>
                </a:solidFill>
                <a:latin typeface="+mj-lt"/>
              </a:rPr>
              <a:t>Cada nodo del entorno </a:t>
            </a:r>
            <a:r>
              <a:rPr lang="es-ES" altLang="es-ES" dirty="0" smtClean="0">
                <a:solidFill>
                  <a:srgbClr val="444444"/>
                </a:solidFill>
                <a:latin typeface="+mj-lt"/>
              </a:rPr>
              <a:t>del </a:t>
            </a:r>
            <a:r>
              <a:rPr lang="es-ES" altLang="es-ES" dirty="0">
                <a:solidFill>
                  <a:srgbClr val="444444"/>
                </a:solidFill>
                <a:latin typeface="+mj-lt"/>
              </a:rPr>
              <a:t>BMU ajusta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su </a:t>
            </a:r>
            <a:r>
              <a:rPr lang="es-ES" altLang="es-ES" dirty="0">
                <a:solidFill>
                  <a:srgbClr val="444444"/>
                </a:solidFill>
                <a:latin typeface="+mj-lt"/>
              </a:rPr>
              <a:t>peso para parecerse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de forma que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los nodos </a:t>
            </a:r>
            <a:r>
              <a:rPr lang="es-ES" altLang="es-ES" dirty="0">
                <a:solidFill>
                  <a:srgbClr val="444444"/>
                </a:solidFill>
                <a:latin typeface="+mj-lt"/>
              </a:rPr>
              <a:t>más cercanos al BMU </a:t>
            </a:r>
            <a:r>
              <a:rPr lang="es-ES" altLang="es-ES" dirty="0" smtClean="0">
                <a:solidFill>
                  <a:srgbClr val="444444"/>
                </a:solidFill>
                <a:latin typeface="+mj-lt"/>
              </a:rPr>
              <a:t>se </a:t>
            </a:r>
            <a:r>
              <a:rPr lang="es-ES" altLang="es-ES" dirty="0">
                <a:solidFill>
                  <a:srgbClr val="444444"/>
                </a:solidFill>
                <a:latin typeface="+mj-lt"/>
              </a:rPr>
              <a:t>vean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más modificados</a:t>
            </a:r>
            <a:r>
              <a:rPr lang="es-ES" altLang="es-ES" dirty="0">
                <a:solidFill>
                  <a:srgbClr val="444444"/>
                </a:solidFill>
                <a:latin typeface="+mj-lt"/>
              </a:rPr>
              <a:t>.</a:t>
            </a:r>
          </a:p>
          <a:p>
            <a:pPr marL="0" lvl="0" indent="450850" eaLnBrk="0" fontAlgn="base" hangingPunct="0">
              <a:spcBef>
                <a:spcPct val="0"/>
              </a:spcBef>
              <a:spcAft>
                <a:spcPct val="0"/>
              </a:spcAft>
              <a:buFontTx/>
              <a:buAutoNum type="arabicPeriod" startAt="6"/>
            </a:pPr>
            <a:r>
              <a:rPr lang="es-ES" altLang="es-ES" dirty="0">
                <a:solidFill>
                  <a:srgbClr val="444444"/>
                </a:solidFill>
                <a:latin typeface="+mj-lt"/>
              </a:rPr>
              <a:t>Repetir desde el paso 2 (el número de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iteraciones </a:t>
            </a:r>
            <a:r>
              <a:rPr lang="es-ES" altLang="es-ES" dirty="0">
                <a:solidFill>
                  <a:srgbClr val="444444"/>
                </a:solidFill>
                <a:latin typeface="+mj-lt"/>
              </a:rPr>
              <a:t>que se considere necesario</a:t>
            </a:r>
            <a:r>
              <a:rPr lang="es-ES" altLang="es-ES" dirty="0" smtClean="0">
                <a:solidFill>
                  <a:srgbClr val="444444"/>
                </a:solidFill>
                <a:latin typeface="+mj-lt"/>
              </a:rPr>
              <a:t>).</a:t>
            </a:r>
            <a:endParaRPr lang="es-ES" altLang="es-ES" dirty="0">
              <a:solidFill>
                <a:srgbClr val="444444"/>
              </a:solidFill>
              <a:latin typeface="+mj-lt"/>
            </a:endParaRPr>
          </a:p>
        </p:txBody>
      </p:sp>
      <p:pic>
        <p:nvPicPr>
          <p:cNvPr id="21507" name="Picture 3" descr="http://www.ai-junkie.com/ann/som/images/Fig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190070"/>
            <a:ext cx="4968552"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63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1756791"/>
          </a:xfrm>
        </p:spPr>
        <p:txBody>
          <a:bodyPr/>
          <a:lstStyle/>
          <a:p>
            <a:r>
              <a:rPr lang="es-ES" dirty="0" smtClean="0"/>
              <a:t>1943, </a:t>
            </a:r>
            <a:r>
              <a:rPr lang="es-ES" dirty="0" err="1" smtClean="0"/>
              <a:t>McCulloch</a:t>
            </a:r>
            <a:r>
              <a:rPr lang="es-ES" dirty="0" smtClean="0"/>
              <a:t> y </a:t>
            </a:r>
            <a:r>
              <a:rPr lang="es-ES" dirty="0" err="1" smtClean="0"/>
              <a:t>Pitts</a:t>
            </a:r>
            <a:endParaRPr lang="es-ES" dirty="0" smtClean="0"/>
          </a:p>
          <a:p>
            <a:r>
              <a:rPr lang="es-ES" dirty="0" smtClean="0"/>
              <a:t>Inspirado</a:t>
            </a:r>
            <a:r>
              <a:rPr lang="es-ES" dirty="0"/>
              <a:t> en el comportamiento biológico de las neuronas y en cómo se organizan formando la estructura del cerebro</a:t>
            </a:r>
          </a:p>
        </p:txBody>
      </p:sp>
      <p:pic>
        <p:nvPicPr>
          <p:cNvPr id="22530" name="Picture 2" descr="http://www.cs.us.es/~fsancho/images/2015-07/41d2cc80-25f4-11e2-bb76-001e670c2818.jpg"/>
          <p:cNvPicPr>
            <a:picLocks noChangeAspect="1" noChangeArrowheads="1"/>
          </p:cNvPicPr>
          <p:nvPr/>
        </p:nvPicPr>
        <p:blipFill rotWithShape="1">
          <a:blip r:embed="rId2">
            <a:extLst>
              <a:ext uri="{28A0092B-C50C-407E-A947-70E740481C1C}">
                <a14:useLocalDpi xmlns:a14="http://schemas.microsoft.com/office/drawing/2010/main" val="0"/>
              </a:ext>
            </a:extLst>
          </a:blip>
          <a:srcRect t="7287"/>
          <a:stretch/>
        </p:blipFill>
        <p:spPr bwMode="auto">
          <a:xfrm>
            <a:off x="1487488" y="3068960"/>
            <a:ext cx="3810000" cy="366484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447928" y="3200777"/>
            <a:ext cx="6336704" cy="3108543"/>
          </a:xfrm>
          <a:prstGeom prst="rect">
            <a:avLst/>
          </a:prstGeom>
          <a:noFill/>
        </p:spPr>
        <p:txBody>
          <a:bodyPr wrap="square" rtlCol="0">
            <a:spAutoFit/>
          </a:bodyPr>
          <a:lstStyle/>
          <a:p>
            <a:pPr fontAlgn="base"/>
            <a:r>
              <a:rPr lang="es-ES" sz="2800" dirty="0"/>
              <a:t>P</a:t>
            </a:r>
            <a:r>
              <a:rPr lang="es-ES" sz="2800" dirty="0" smtClean="0"/>
              <a:t>odemos </a:t>
            </a:r>
            <a:r>
              <a:rPr lang="es-ES" sz="2800" dirty="0"/>
              <a:t>reconocer diferentes partes:</a:t>
            </a:r>
          </a:p>
          <a:p>
            <a:pPr marL="457200" indent="-457200" fontAlgn="base">
              <a:buFont typeface="Arial" panose="020B0604020202020204" pitchFamily="34" charset="0"/>
              <a:buChar char="•"/>
            </a:pPr>
            <a:r>
              <a:rPr lang="es-ES" sz="2800" dirty="0"/>
              <a:t>El cuerpo central, llamado </a:t>
            </a:r>
            <a:r>
              <a:rPr lang="es-ES" sz="2800" b="1" dirty="0"/>
              <a:t>soma</a:t>
            </a:r>
            <a:r>
              <a:rPr lang="es-ES" sz="2800" dirty="0"/>
              <a:t>, que contiene el núcleo celular.</a:t>
            </a:r>
          </a:p>
          <a:p>
            <a:pPr marL="457200" indent="-457200" fontAlgn="base">
              <a:buFont typeface="Arial" panose="020B0604020202020204" pitchFamily="34" charset="0"/>
              <a:buChar char="•"/>
            </a:pPr>
            <a:r>
              <a:rPr lang="es-ES" sz="2800" dirty="0"/>
              <a:t>Una prolongación del soma, el </a:t>
            </a:r>
            <a:r>
              <a:rPr lang="es-ES" sz="2800" b="1" dirty="0"/>
              <a:t>axón</a:t>
            </a:r>
            <a:r>
              <a:rPr lang="es-ES" sz="2800" dirty="0"/>
              <a:t>. </a:t>
            </a:r>
          </a:p>
          <a:p>
            <a:pPr marL="457200" indent="-457200" fontAlgn="base">
              <a:buFont typeface="Arial" panose="020B0604020202020204" pitchFamily="34" charset="0"/>
              <a:buChar char="•"/>
            </a:pPr>
            <a:r>
              <a:rPr lang="es-ES" sz="2800" dirty="0"/>
              <a:t>Una ramificación terminal, </a:t>
            </a:r>
            <a:r>
              <a:rPr lang="es-ES" sz="2800" b="1" dirty="0" smtClean="0"/>
              <a:t>dendritas</a:t>
            </a:r>
            <a:r>
              <a:rPr lang="es-ES" sz="2800" dirty="0"/>
              <a:t>.</a:t>
            </a:r>
          </a:p>
          <a:p>
            <a:pPr marL="457200" indent="-457200" fontAlgn="base">
              <a:buFont typeface="Arial" panose="020B0604020202020204" pitchFamily="34" charset="0"/>
              <a:buChar char="•"/>
            </a:pPr>
            <a:r>
              <a:rPr lang="es-ES" sz="2800" dirty="0"/>
              <a:t>Una zona de conexión entre una neurona y otra, conocida </a:t>
            </a:r>
            <a:r>
              <a:rPr lang="es-ES" sz="2800" dirty="0" smtClean="0"/>
              <a:t>como </a:t>
            </a:r>
            <a:r>
              <a:rPr lang="es-ES" sz="2800" b="1" dirty="0" smtClean="0"/>
              <a:t>sinapsis</a:t>
            </a:r>
            <a:r>
              <a:rPr lang="es-ES" sz="2800" dirty="0" smtClean="0"/>
              <a:t>.</a:t>
            </a:r>
            <a:endParaRPr lang="es-ES" sz="2800" dirty="0"/>
          </a:p>
        </p:txBody>
      </p:sp>
    </p:spTree>
    <p:extLst>
      <p:ext uri="{BB962C8B-B14F-4D97-AF65-F5344CB8AC3E}">
        <p14:creationId xmlns:p14="http://schemas.microsoft.com/office/powerpoint/2010/main" val="2577323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2736304"/>
          </a:xfrm>
        </p:spPr>
        <p:txBody>
          <a:bodyPr>
            <a:noAutofit/>
          </a:bodyPr>
          <a:lstStyle/>
          <a:p>
            <a:pPr marL="0" lvl="0" indent="0" eaLnBrk="0" fontAlgn="base" hangingPunct="0">
              <a:spcBef>
                <a:spcPct val="0"/>
              </a:spcBef>
              <a:spcAft>
                <a:spcPct val="0"/>
              </a:spcAft>
              <a:buNone/>
            </a:pPr>
            <a:r>
              <a:rPr lang="es-ES" altLang="es-ES" sz="2800" dirty="0" smtClean="0">
                <a:solidFill>
                  <a:srgbClr val="444444"/>
                </a:solidFill>
                <a:latin typeface="+mj-lt"/>
              </a:rPr>
              <a:t>Modelo </a:t>
            </a:r>
            <a:r>
              <a:rPr lang="es-ES" altLang="es-ES" sz="2800" dirty="0">
                <a:solidFill>
                  <a:srgbClr val="444444"/>
                </a:solidFill>
                <a:latin typeface="+mj-lt"/>
              </a:rPr>
              <a:t>neuronal con </a:t>
            </a:r>
            <a:r>
              <a:rPr lang="es-ES" altLang="es-ES" sz="2800" dirty="0" smtClean="0">
                <a:solidFill>
                  <a:srgbClr val="444444"/>
                </a:solidFill>
                <a:latin typeface="+mj-lt"/>
              </a:rPr>
              <a:t>n</a:t>
            </a:r>
            <a:r>
              <a:rPr lang="es-ES" altLang="es-ES" sz="2800" dirty="0">
                <a:solidFill>
                  <a:srgbClr val="444444"/>
                </a:solidFill>
                <a:latin typeface="+mj-lt"/>
              </a:rPr>
              <a:t> entradas, que consta </a:t>
            </a:r>
            <a:r>
              <a:rPr lang="es-ES" altLang="es-ES" sz="2800" dirty="0" smtClean="0">
                <a:solidFill>
                  <a:srgbClr val="444444"/>
                </a:solidFill>
                <a:latin typeface="+mj-lt"/>
              </a:rPr>
              <a:t>de:</a:t>
            </a:r>
          </a:p>
          <a:p>
            <a:pPr eaLnBrk="0" fontAlgn="base" hangingPunct="0">
              <a:spcBef>
                <a:spcPct val="0"/>
              </a:spcBef>
              <a:spcAft>
                <a:spcPct val="0"/>
              </a:spcAft>
            </a:pPr>
            <a:r>
              <a:rPr lang="es-ES" altLang="es-ES" sz="2800" dirty="0" smtClean="0">
                <a:solidFill>
                  <a:srgbClr val="444444"/>
                </a:solidFill>
                <a:latin typeface="+mj-lt"/>
              </a:rPr>
              <a:t>Un </a:t>
            </a:r>
            <a:r>
              <a:rPr lang="es-ES" altLang="es-ES" sz="2800" dirty="0">
                <a:solidFill>
                  <a:srgbClr val="444444"/>
                </a:solidFill>
                <a:latin typeface="+mj-lt"/>
              </a:rPr>
              <a:t>conjunto de entradas </a:t>
            </a:r>
            <a:r>
              <a:rPr lang="es-ES" altLang="es-ES" sz="2800" dirty="0" smtClean="0">
                <a:solidFill>
                  <a:srgbClr val="444444"/>
                </a:solidFill>
                <a:latin typeface="+mj-lt"/>
              </a:rPr>
              <a:t>x</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smtClean="0">
                <a:solidFill>
                  <a:srgbClr val="444444"/>
                </a:solidFill>
                <a:latin typeface="+mj-lt"/>
              </a:rPr>
              <a:t>x</a:t>
            </a:r>
            <a:r>
              <a:rPr lang="es-ES" altLang="es-ES" sz="2800" baseline="-25000" dirty="0" err="1" smtClean="0">
                <a:solidFill>
                  <a:srgbClr val="444444"/>
                </a:solidFill>
                <a:latin typeface="+mj-lt"/>
              </a:rPr>
              <a:t>n</a:t>
            </a:r>
            <a:endParaRPr lang="es-ES" altLang="es-ES" sz="2800" dirty="0" smtClean="0">
              <a:solidFill>
                <a:srgbClr val="444444"/>
              </a:solidFill>
              <a:latin typeface="+mj-lt"/>
            </a:endParaRPr>
          </a:p>
          <a:p>
            <a:pPr eaLnBrk="0" fontAlgn="base" hangingPunct="0">
              <a:spcBef>
                <a:spcPct val="0"/>
              </a:spcBef>
              <a:spcAft>
                <a:spcPct val="0"/>
              </a:spcAft>
            </a:pPr>
            <a:r>
              <a:rPr lang="es-ES" altLang="es-ES" sz="2800" dirty="0" smtClean="0">
                <a:solidFill>
                  <a:srgbClr val="444444"/>
                </a:solidFill>
                <a:latin typeface="+mj-lt"/>
              </a:rPr>
              <a:t>Los </a:t>
            </a:r>
            <a:r>
              <a:rPr lang="es-ES" altLang="es-ES" sz="2800" dirty="0">
                <a:solidFill>
                  <a:srgbClr val="444444"/>
                </a:solidFill>
                <a:latin typeface="+mj-lt"/>
              </a:rPr>
              <a:t>pesos sinápticos </a:t>
            </a:r>
            <a:r>
              <a:rPr lang="es-ES" altLang="es-ES" sz="2800" dirty="0" smtClean="0">
                <a:solidFill>
                  <a:srgbClr val="444444"/>
                </a:solidFill>
                <a:latin typeface="+mj-lt"/>
              </a:rPr>
              <a:t>w</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a:solidFill>
                  <a:srgbClr val="444444"/>
                </a:solidFill>
                <a:latin typeface="+mj-lt"/>
              </a:rPr>
              <a:t>w</a:t>
            </a:r>
            <a:r>
              <a:rPr lang="es-ES" altLang="es-ES" sz="2800" baseline="-25000" dirty="0" err="1">
                <a:solidFill>
                  <a:srgbClr val="444444"/>
                </a:solidFill>
                <a:latin typeface="+mj-lt"/>
              </a:rPr>
              <a:t>n</a:t>
            </a:r>
            <a:r>
              <a:rPr lang="es-ES" altLang="es-ES" sz="2800" dirty="0">
                <a:solidFill>
                  <a:srgbClr val="444444"/>
                </a:solidFill>
                <a:latin typeface="+mj-lt"/>
              </a:rPr>
              <a:t>, correspondientes a cada </a:t>
            </a:r>
            <a:r>
              <a:rPr lang="es-ES" altLang="es-ES" sz="2800" dirty="0" smtClean="0">
                <a:solidFill>
                  <a:srgbClr val="444444"/>
                </a:solidFill>
                <a:latin typeface="+mj-lt"/>
              </a:rPr>
              <a:t>entrada</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agregación, </a:t>
            </a:r>
            <a:r>
              <a:rPr lang="es-ES" altLang="es-ES" sz="2800" dirty="0" smtClean="0">
                <a:solidFill>
                  <a:srgbClr val="444444"/>
                </a:solidFill>
                <a:latin typeface="+mj-lt"/>
              </a:rPr>
              <a:t>Σ</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activación, </a:t>
            </a:r>
            <a:r>
              <a:rPr lang="es-ES" altLang="es-ES" sz="2800" dirty="0" smtClean="0">
                <a:solidFill>
                  <a:srgbClr val="444444"/>
                </a:solidFill>
                <a:latin typeface="+mj-lt"/>
              </a:rPr>
              <a:t>f</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salida, </a:t>
            </a:r>
            <a:r>
              <a:rPr lang="es-ES" altLang="es-ES" sz="2800" dirty="0" smtClean="0">
                <a:solidFill>
                  <a:srgbClr val="444444"/>
                </a:solidFill>
                <a:latin typeface="+mj-lt"/>
              </a:rPr>
              <a:t>Y</a:t>
            </a:r>
            <a:endParaRPr lang="es-ES" altLang="es-ES" sz="2800" dirty="0">
              <a:solidFill>
                <a:srgbClr val="444444"/>
              </a:solidFill>
              <a:latin typeface="+mj-lt"/>
            </a:endParaRPr>
          </a:p>
        </p:txBody>
      </p:sp>
      <p:pic>
        <p:nvPicPr>
          <p:cNvPr id="23555" name="Picture 3" descr="http://www.um.es/LEQ/Atmosferas/Ch-VI-3/6-3-8.GIF"/>
          <p:cNvPicPr>
            <a:picLocks noChangeAspect="1" noChangeArrowheads="1"/>
          </p:cNvPicPr>
          <p:nvPr/>
        </p:nvPicPr>
        <p:blipFill>
          <a:blip r:embed="rId2">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5502856" y="3068960"/>
            <a:ext cx="6425792" cy="35276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CuadroTexto 8"/>
              <p:cNvSpPr txBox="1"/>
              <p:nvPr/>
            </p:nvSpPr>
            <p:spPr>
              <a:xfrm>
                <a:off x="2063552" y="4238274"/>
                <a:ext cx="2520636" cy="1189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𝑌</m:t>
                      </m:r>
                      <m:r>
                        <a:rPr lang="es-ES" sz="2400" b="0" i="1" smtClean="0">
                          <a:latin typeface="Cambria Math" panose="02040503050406030204" pitchFamily="18" charset="0"/>
                        </a:rPr>
                        <m:t> =</m:t>
                      </m:r>
                      <m:r>
                        <a:rPr lang="es-ES" sz="2400" b="0" i="1" smtClean="0">
                          <a:latin typeface="Cambria Math" panose="02040503050406030204" pitchFamily="18" charset="0"/>
                        </a:rPr>
                        <m:t>𝑓</m:t>
                      </m:r>
                      <m:d>
                        <m:dPr>
                          <m:ctrlPr>
                            <a:rPr lang="es-ES" sz="2400" b="0" i="1" smtClean="0">
                              <a:latin typeface="Cambria Math" panose="02040503050406030204" pitchFamily="18" charset="0"/>
                            </a:rPr>
                          </m:ctrlPr>
                        </m:dPr>
                        <m:e>
                          <m:nary>
                            <m:naryPr>
                              <m:chr m:val="∑"/>
                              <m:ctrlPr>
                                <a:rPr lang="pt-BR" sz="2400" i="1">
                                  <a:latin typeface="Cambria Math" panose="02040503050406030204" pitchFamily="18" charset="0"/>
                                </a:rPr>
                              </m:ctrlPr>
                            </m:naryPr>
                            <m:sub>
                              <m:r>
                                <m:rPr>
                                  <m:brk m:alnAt="23"/>
                                </m:rPr>
                                <a:rPr lang="es-ES"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𝑛</m:t>
                              </m:r>
                            </m:sup>
                            <m:e>
                              <m:sSub>
                                <m:sSubPr>
                                  <m:ctrlPr>
                                    <a:rPr lang="pt-BR" sz="2400" i="1">
                                      <a:latin typeface="Cambria Math" panose="02040503050406030204" pitchFamily="18" charset="0"/>
                                    </a:rPr>
                                  </m:ctrlPr>
                                </m:sSubPr>
                                <m:e>
                                  <m:r>
                                    <a:rPr lang="es-ES" sz="2400" i="1">
                                      <a:latin typeface="Cambria Math" panose="02040503050406030204" pitchFamily="18" charset="0"/>
                                    </a:rPr>
                                    <m:t>𝑤</m:t>
                                  </m:r>
                                </m:e>
                                <m:sub>
                                  <m:r>
                                    <a:rPr lang="es-ES" sz="2400" i="1">
                                      <a:latin typeface="Cambria Math" panose="02040503050406030204" pitchFamily="18" charset="0"/>
                                    </a:rPr>
                                    <m:t>𝑖</m:t>
                                  </m:r>
                                </m:sub>
                              </m:sSub>
                            </m:e>
                          </m:nary>
                          <m:sSub>
                            <m:sSubPr>
                              <m:ctrlPr>
                                <a:rPr lang="pt-BR"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oMath>
                  </m:oMathPara>
                </a14:m>
                <a:endParaRPr lang="es-ES" sz="24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2063552" y="4238274"/>
                <a:ext cx="2520636" cy="1189043"/>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16579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eaLnBrk="0" fontAlgn="base" hangingPunct="0">
              <a:spcBef>
                <a:spcPct val="0"/>
              </a:spcBef>
              <a:spcAft>
                <a:spcPct val="0"/>
              </a:spcAft>
            </a:pPr>
            <a:r>
              <a:rPr lang="es-ES" altLang="es-ES" sz="2800" dirty="0" smtClean="0">
                <a:solidFill>
                  <a:srgbClr val="444444"/>
                </a:solidFill>
                <a:latin typeface="+mj-lt"/>
              </a:rPr>
              <a:t>Organizando </a:t>
            </a:r>
            <a:r>
              <a:rPr lang="es-ES" altLang="es-ES" sz="2800" dirty="0" err="1" smtClean="0">
                <a:solidFill>
                  <a:srgbClr val="444444"/>
                </a:solidFill>
                <a:latin typeface="+mj-lt"/>
              </a:rPr>
              <a:t>perceptrones</a:t>
            </a:r>
            <a:r>
              <a:rPr lang="es-ES" altLang="es-ES" sz="2800" dirty="0" smtClean="0">
                <a:solidFill>
                  <a:srgbClr val="444444"/>
                </a:solidFill>
                <a:latin typeface="+mj-lt"/>
              </a:rPr>
              <a:t> simples en capas: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entrada</a:t>
            </a:r>
          </a:p>
          <a:p>
            <a:pPr lvl="1" eaLnBrk="0" fontAlgn="base" hangingPunct="0">
              <a:spcBef>
                <a:spcPct val="0"/>
              </a:spcBef>
              <a:spcAft>
                <a:spcPct val="0"/>
              </a:spcAft>
            </a:pPr>
            <a:r>
              <a:rPr lang="es-ES" altLang="es-ES" sz="2400" dirty="0" smtClean="0">
                <a:solidFill>
                  <a:srgbClr val="444444"/>
                </a:solidFill>
                <a:latin typeface="+mj-lt"/>
              </a:rPr>
              <a:t>Capa/s de </a:t>
            </a:r>
            <a:r>
              <a:rPr lang="es-ES" altLang="es-ES" sz="2400" b="1" dirty="0" smtClean="0">
                <a:solidFill>
                  <a:srgbClr val="444444"/>
                </a:solidFill>
                <a:latin typeface="+mj-lt"/>
              </a:rPr>
              <a:t>neuronas ocultas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salida</a:t>
            </a:r>
          </a:p>
          <a:p>
            <a:pPr lvl="1" eaLnBrk="0" fontAlgn="base" hangingPunct="0">
              <a:spcBef>
                <a:spcPct val="0"/>
              </a:spcBef>
              <a:spcAft>
                <a:spcPct val="0"/>
              </a:spcAft>
            </a:pPr>
            <a:endParaRPr lang="es-ES" altLang="es-ES" sz="24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eaLnBrk="0" fontAlgn="base" hangingPunct="0">
              <a:spcBef>
                <a:spcPct val="0"/>
              </a:spcBef>
              <a:spcAft>
                <a:spcPct val="0"/>
              </a:spcAft>
            </a:pPr>
            <a:r>
              <a:rPr lang="es-ES" sz="2800" b="1" dirty="0" smtClean="0"/>
              <a:t>Problema de aprendizaje</a:t>
            </a:r>
            <a:r>
              <a:rPr lang="es-ES" sz="2800" dirty="0" smtClean="0"/>
              <a:t>: Dados </a:t>
            </a:r>
            <a:r>
              <a:rPr lang="es-ES" sz="2800" dirty="0"/>
              <a:t>un conjunto de datos </a:t>
            </a:r>
            <a:r>
              <a:rPr lang="es-ES" sz="2800" dirty="0" smtClean="0"/>
              <a:t>de </a:t>
            </a:r>
            <a:r>
              <a:rPr lang="es-ES" sz="2800" dirty="0"/>
              <a:t>los que se conoce la salida deseada, proporcionar los pesos adecuados de la red para que se obtenga una aproximación correcta de las salidas si la red recibe únicamente los datos de entrada.</a:t>
            </a:r>
            <a:endParaRPr lang="es-ES" altLang="es-ES" sz="2800" b="1" dirty="0" smtClean="0">
              <a:solidFill>
                <a:srgbClr val="444444"/>
              </a:solidFill>
              <a:latin typeface="+mj-lt"/>
            </a:endParaRPr>
          </a:p>
        </p:txBody>
      </p:sp>
      <p:pic>
        <p:nvPicPr>
          <p:cNvPr id="25604" name="Picture 4" descr="http://www.intechopen.com/source/html/39071/media/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844824"/>
            <a:ext cx="5091650" cy="265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5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marL="0" indent="0" eaLnBrk="0" fontAlgn="base" hangingPunct="0">
              <a:spcBef>
                <a:spcPct val="0"/>
              </a:spcBef>
              <a:spcAft>
                <a:spcPct val="0"/>
              </a:spcAft>
              <a:buNone/>
            </a:pPr>
            <a:r>
              <a:rPr lang="es-ES" altLang="es-ES" dirty="0" smtClean="0">
                <a:solidFill>
                  <a:srgbClr val="444444"/>
                </a:solidFill>
                <a:latin typeface="+mj-lt"/>
              </a:rPr>
              <a:t>Entrenamiento por </a:t>
            </a:r>
            <a:r>
              <a:rPr lang="es-ES" altLang="es-ES" b="1" dirty="0" smtClean="0">
                <a:solidFill>
                  <a:srgbClr val="444444"/>
                </a:solidFill>
                <a:latin typeface="+mj-lt"/>
              </a:rPr>
              <a:t>Propagación hacia atrás</a:t>
            </a:r>
            <a:r>
              <a:rPr lang="es-ES" altLang="es-ES" dirty="0" smtClean="0">
                <a:solidFill>
                  <a:srgbClr val="444444"/>
                </a:solidFill>
                <a:latin typeface="+mj-lt"/>
              </a:rPr>
              <a:t> (</a:t>
            </a:r>
            <a:r>
              <a:rPr lang="es-ES" altLang="es-ES" b="1" dirty="0" err="1" smtClean="0">
                <a:solidFill>
                  <a:srgbClr val="444444"/>
                </a:solidFill>
                <a:latin typeface="+mj-lt"/>
              </a:rPr>
              <a:t>Backpropagation</a:t>
            </a:r>
            <a:r>
              <a:rPr lang="es-ES" altLang="es-ES" dirty="0" smtClean="0">
                <a:solidFill>
                  <a:srgbClr val="444444"/>
                </a:solidFill>
                <a:latin typeface="+mj-lt"/>
              </a:rPr>
              <a:t>):</a:t>
            </a:r>
          </a:p>
          <a:p>
            <a:pPr fontAlgn="base"/>
            <a:r>
              <a:rPr lang="en-US" dirty="0" err="1" smtClean="0"/>
              <a:t>Comenzar</a:t>
            </a:r>
            <a:r>
              <a:rPr lang="en-US" dirty="0" smtClean="0"/>
              <a:t> </a:t>
            </a:r>
            <a:r>
              <a:rPr lang="en-US" dirty="0" err="1" smtClean="0"/>
              <a:t>por</a:t>
            </a:r>
            <a:r>
              <a:rPr lang="en-US" dirty="0" smtClean="0"/>
              <a:t> </a:t>
            </a:r>
            <a:r>
              <a:rPr lang="en-US" dirty="0" err="1" smtClean="0"/>
              <a:t>valores</a:t>
            </a:r>
            <a:r>
              <a:rPr lang="en-US" dirty="0" smtClean="0"/>
              <a:t> </a:t>
            </a:r>
            <a:r>
              <a:rPr lang="en-US" dirty="0" err="1" smtClean="0"/>
              <a:t>aleatorios</a:t>
            </a:r>
            <a:r>
              <a:rPr lang="en-US" dirty="0" smtClean="0"/>
              <a:t> </a:t>
            </a:r>
            <a:r>
              <a:rPr lang="en-US" dirty="0" err="1" smtClean="0"/>
              <a:t>en</a:t>
            </a:r>
            <a:r>
              <a:rPr lang="en-US" dirty="0" smtClean="0"/>
              <a:t> </a:t>
            </a:r>
            <a:r>
              <a:rPr lang="en-US" dirty="0" err="1" smtClean="0"/>
              <a:t>los</a:t>
            </a:r>
            <a:r>
              <a:rPr lang="en-US" dirty="0" smtClean="0"/>
              <a:t> pesos</a:t>
            </a:r>
            <a:endParaRPr lang="en-US" dirty="0"/>
          </a:p>
          <a:p>
            <a:pPr fontAlgn="base"/>
            <a:r>
              <a:rPr lang="en-US" dirty="0" err="1" smtClean="0"/>
              <a:t>Repetir</a:t>
            </a:r>
            <a:r>
              <a:rPr lang="en-US" dirty="0" smtClean="0"/>
              <a:t> un </a:t>
            </a:r>
            <a:r>
              <a:rPr lang="en-US" dirty="0" err="1" smtClean="0"/>
              <a:t>número</a:t>
            </a:r>
            <a:r>
              <a:rPr lang="en-US" dirty="0" smtClean="0"/>
              <a:t> de </a:t>
            </a:r>
            <a:r>
              <a:rPr lang="en-US" dirty="0" err="1" smtClean="0"/>
              <a:t>veces</a:t>
            </a:r>
            <a:r>
              <a:rPr lang="en-US" dirty="0" smtClean="0"/>
              <a:t> (</a:t>
            </a:r>
            <a:r>
              <a:rPr lang="en-US" b="1" dirty="0" err="1" smtClean="0"/>
              <a:t>época</a:t>
            </a:r>
            <a:r>
              <a:rPr lang="en-US" dirty="0" smtClean="0"/>
              <a:t>):</a:t>
            </a:r>
            <a:endParaRPr lang="en-US" dirty="0"/>
          </a:p>
          <a:p>
            <a:pPr lvl="1" fontAlgn="base"/>
            <a:r>
              <a:rPr lang="en-US" dirty="0" err="1" smtClean="0"/>
              <a:t>Toma</a:t>
            </a:r>
            <a:r>
              <a:rPr lang="en-US" dirty="0" smtClean="0"/>
              <a:t> </a:t>
            </a:r>
            <a:r>
              <a:rPr lang="en-US" dirty="0" err="1" smtClean="0"/>
              <a:t>cada</a:t>
            </a:r>
            <a:r>
              <a:rPr lang="en-US" dirty="0" smtClean="0"/>
              <a:t> </a:t>
            </a:r>
            <a:r>
              <a:rPr lang="en-US" dirty="0" err="1" smtClean="0"/>
              <a:t>muestra</a:t>
            </a:r>
            <a:endParaRPr lang="en-US" dirty="0"/>
          </a:p>
          <a:p>
            <a:pPr lvl="1" fontAlgn="base"/>
            <a:r>
              <a:rPr lang="en-US" b="1" dirty="0" err="1" smtClean="0"/>
              <a:t>Propaga</a:t>
            </a:r>
            <a:r>
              <a:rPr lang="en-US" dirty="0" smtClean="0"/>
              <a:t>: </a:t>
            </a:r>
            <a:r>
              <a:rPr lang="en-US" dirty="0" err="1" smtClean="0"/>
              <a:t>Calcula</a:t>
            </a:r>
            <a:r>
              <a:rPr lang="en-US" dirty="0" smtClean="0"/>
              <a:t> el valor de la red </a:t>
            </a:r>
            <a:br>
              <a:rPr lang="en-US" dirty="0" smtClean="0"/>
            </a:br>
            <a:r>
              <a:rPr lang="en-US" dirty="0" err="1" smtClean="0"/>
              <a:t>sobre</a:t>
            </a:r>
            <a:r>
              <a:rPr lang="en-US" dirty="0" smtClean="0"/>
              <a:t> </a:t>
            </a:r>
            <a:r>
              <a:rPr lang="en-US" dirty="0" err="1" smtClean="0"/>
              <a:t>ella</a:t>
            </a:r>
            <a:endParaRPr lang="en-US" dirty="0"/>
          </a:p>
          <a:p>
            <a:pPr lvl="1" fontAlgn="base"/>
            <a:r>
              <a:rPr lang="en-US" dirty="0" err="1" smtClean="0"/>
              <a:t>Calcula</a:t>
            </a:r>
            <a:r>
              <a:rPr lang="en-US" dirty="0" smtClean="0"/>
              <a:t> el </a:t>
            </a:r>
            <a:r>
              <a:rPr lang="en-US" b="1" dirty="0" smtClean="0"/>
              <a:t>error</a:t>
            </a:r>
            <a:r>
              <a:rPr lang="en-US" dirty="0" smtClean="0"/>
              <a:t> entre el valor </a:t>
            </a:r>
            <a:r>
              <a:rPr lang="en-US" dirty="0" err="1" smtClean="0"/>
              <a:t>obtenido</a:t>
            </a:r>
            <a:r>
              <a:rPr lang="en-US" dirty="0" smtClean="0"/>
              <a:t> y el </a:t>
            </a:r>
            <a:r>
              <a:rPr lang="en-US" dirty="0" err="1" smtClean="0"/>
              <a:t>esperado</a:t>
            </a:r>
            <a:endParaRPr lang="en-US" dirty="0"/>
          </a:p>
          <a:p>
            <a:pPr lvl="1" fontAlgn="base"/>
            <a:r>
              <a:rPr lang="en-US" b="1" dirty="0" smtClean="0"/>
              <a:t>Retro-</a:t>
            </a:r>
            <a:r>
              <a:rPr lang="en-US" b="1" dirty="0" err="1" smtClean="0"/>
              <a:t>Propaga</a:t>
            </a:r>
            <a:r>
              <a:rPr lang="en-US" dirty="0" smtClean="0"/>
              <a:t>: </a:t>
            </a:r>
            <a:r>
              <a:rPr lang="en-US" dirty="0" err="1" smtClean="0"/>
              <a:t>Ajusta</a:t>
            </a:r>
            <a:r>
              <a:rPr lang="en-US" dirty="0" smtClean="0"/>
              <a:t> </a:t>
            </a:r>
            <a:r>
              <a:rPr lang="en-US" dirty="0" err="1" smtClean="0"/>
              <a:t>los</a:t>
            </a:r>
            <a:r>
              <a:rPr lang="en-US" dirty="0" smtClean="0"/>
              <a:t> pesos para </a:t>
            </a:r>
            <a:r>
              <a:rPr lang="en-US" dirty="0" err="1" smtClean="0"/>
              <a:t>reducir</a:t>
            </a:r>
            <a:r>
              <a:rPr lang="en-US" dirty="0" smtClean="0"/>
              <a:t> el error (*)</a:t>
            </a:r>
          </a:p>
          <a:p>
            <a:pPr marL="800100" lvl="2" indent="0" algn="r" fontAlgn="base">
              <a:buNone/>
            </a:pPr>
            <a:r>
              <a:rPr lang="en-US" dirty="0" smtClean="0"/>
              <a:t>(*) </a:t>
            </a:r>
            <a:r>
              <a:rPr lang="en-US" dirty="0" err="1"/>
              <a:t>P</a:t>
            </a:r>
            <a:r>
              <a:rPr lang="en-US" dirty="0" err="1" smtClean="0"/>
              <a:t>or</a:t>
            </a:r>
            <a:r>
              <a:rPr lang="en-US" dirty="0" smtClean="0"/>
              <a:t> </a:t>
            </a:r>
            <a:r>
              <a:rPr lang="en-US" dirty="0" err="1" smtClean="0"/>
              <a:t>medio</a:t>
            </a:r>
            <a:r>
              <a:rPr lang="en-US" dirty="0" smtClean="0"/>
              <a:t> de un </a:t>
            </a:r>
            <a:r>
              <a:rPr lang="en-US" dirty="0" err="1" smtClean="0"/>
              <a:t>proceso</a:t>
            </a:r>
            <a:r>
              <a:rPr lang="en-US" dirty="0" smtClean="0"/>
              <a:t> de </a:t>
            </a:r>
            <a:r>
              <a:rPr lang="en-US" dirty="0" err="1" smtClean="0"/>
              <a:t>optimización</a:t>
            </a:r>
            <a:r>
              <a:rPr lang="en-US" dirty="0" smtClean="0"/>
              <a:t> </a:t>
            </a:r>
            <a:br>
              <a:rPr lang="en-US" dirty="0" smtClean="0"/>
            </a:br>
            <a:r>
              <a:rPr lang="en-US" dirty="0" smtClean="0"/>
              <a:t>de </a:t>
            </a:r>
            <a:r>
              <a:rPr lang="en-US" dirty="0" err="1" smtClean="0"/>
              <a:t>tipo</a:t>
            </a:r>
            <a:r>
              <a:rPr lang="en-US" dirty="0" smtClean="0"/>
              <a:t> </a:t>
            </a:r>
            <a:r>
              <a:rPr lang="en-US" b="1" dirty="0" err="1" smtClean="0"/>
              <a:t>Descenso</a:t>
            </a:r>
            <a:r>
              <a:rPr lang="en-US" b="1" dirty="0" smtClean="0"/>
              <a:t> del </a:t>
            </a:r>
            <a:r>
              <a:rPr lang="en-US" b="1" dirty="0" err="1" smtClean="0"/>
              <a:t>Gradiente</a:t>
            </a:r>
            <a:r>
              <a:rPr lang="en-US" dirty="0" smtClean="0"/>
              <a:t>.</a:t>
            </a:r>
            <a:endParaRPr lang="en-US" dirty="0"/>
          </a:p>
        </p:txBody>
      </p:sp>
      <p:pic>
        <p:nvPicPr>
          <p:cNvPr id="26626" name="Picture 2" descr="http://www.yaldex.com/game-development/FILES/19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513677"/>
            <a:ext cx="46863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9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Supervisado: a partir de ejemplos clasificados, predecir la clasificación de nuevas entradas</a:t>
            </a:r>
          </a:p>
          <a:p>
            <a:r>
              <a:rPr lang="es-ES" dirty="0" smtClean="0"/>
              <a:t>Clasificación basada en criterios de vecindad:</a:t>
            </a:r>
          </a:p>
          <a:p>
            <a:pPr lvl="1"/>
            <a:r>
              <a:rPr lang="es-ES" dirty="0" smtClean="0"/>
              <a:t>Necesita un concepto de vecindad / cercanía</a:t>
            </a:r>
          </a:p>
          <a:p>
            <a:r>
              <a:rPr lang="es-ES" dirty="0" smtClean="0"/>
              <a:t>Parámetro K:</a:t>
            </a:r>
          </a:p>
          <a:p>
            <a:pPr lvl="1"/>
            <a:r>
              <a:rPr lang="es-ES" dirty="0" smtClean="0"/>
              <a:t>Se miran los K vecinos más cercanos</a:t>
            </a:r>
          </a:p>
          <a:p>
            <a:pPr lvl="1"/>
            <a:r>
              <a:rPr lang="es-ES" dirty="0" smtClean="0"/>
              <a:t>Se selecciona la clase más frecuente entre los </a:t>
            </a:r>
            <a:br>
              <a:rPr lang="es-ES" dirty="0" smtClean="0"/>
            </a:br>
            <a:r>
              <a:rPr lang="es-ES" dirty="0" smtClean="0"/>
              <a:t>K vecinos</a:t>
            </a:r>
            <a:endParaRPr lang="es-ES" dirty="0"/>
          </a:p>
        </p:txBody>
      </p:sp>
      <p:pic>
        <p:nvPicPr>
          <p:cNvPr id="1028" name="Picture 4" descr="http://141.61.102.17/perseus_doku/lib/exe/fetch.php?media=perseus:activities:matrixprocessing:learning:k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248" y="3573016"/>
            <a:ext cx="3600000" cy="315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16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Efecto del valor de K:</a:t>
            </a:r>
          </a:p>
          <a:p>
            <a:endParaRPr lang="es-ES" dirty="0"/>
          </a:p>
          <a:p>
            <a:endParaRPr lang="es-ES" dirty="0" smtClean="0"/>
          </a:p>
          <a:p>
            <a:endParaRPr lang="es-ES" dirty="0"/>
          </a:p>
          <a:p>
            <a:endParaRPr lang="es-ES" dirty="0" smtClean="0"/>
          </a:p>
          <a:p>
            <a:r>
              <a:rPr lang="es-ES" dirty="0" smtClean="0"/>
              <a:t>Se puede introducir una variante en la que se pondera según la distancia (el peso es inversamente proporcional a la distancia)</a:t>
            </a:r>
            <a:endParaRPr lang="es-ES" dirty="0"/>
          </a:p>
        </p:txBody>
      </p:sp>
      <p:pic>
        <p:nvPicPr>
          <p:cNvPr id="2050" name="Picture 2" descr="http://bdewilde.github.io/assets/images/2012-10-26-knn-example-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683" y="2132856"/>
            <a:ext cx="7812633" cy="249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45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484784"/>
            <a:ext cx="11017224" cy="4968552"/>
          </a:xfrm>
        </p:spPr>
        <p:txBody>
          <a:bodyPr>
            <a:normAutofit fontScale="92500" lnSpcReduction="20000"/>
          </a:bodyPr>
          <a:lstStyle/>
          <a:p>
            <a:r>
              <a:rPr lang="es-ES" dirty="0" smtClean="0"/>
              <a:t>No supervisado: solo tenemos las entradas, </a:t>
            </a:r>
            <a:br>
              <a:rPr lang="es-ES" dirty="0" smtClean="0"/>
            </a:br>
            <a:r>
              <a:rPr lang="es-ES" dirty="0" smtClean="0"/>
              <a:t>ningún dato de clasificación, e intentamos </a:t>
            </a:r>
            <a:br>
              <a:rPr lang="es-ES" dirty="0" smtClean="0"/>
            </a:br>
            <a:r>
              <a:rPr lang="es-ES" dirty="0" smtClean="0"/>
              <a:t>agruparlos/clasificarlos de forma coherente.</a:t>
            </a:r>
          </a:p>
          <a:p>
            <a:r>
              <a:rPr lang="es-ES" dirty="0" smtClean="0"/>
              <a:t>Encuentra </a:t>
            </a:r>
            <a:r>
              <a:rPr lang="es-ES" dirty="0"/>
              <a:t>una partición de </a:t>
            </a:r>
            <a:r>
              <a:rPr lang="es-ES" dirty="0" smtClean="0"/>
              <a:t>los </a:t>
            </a:r>
            <a:r>
              <a:rPr lang="es-ES" dirty="0"/>
              <a:t>ejemplos en K agrupaciones, de forma que cada ejemplo pertenezca a </a:t>
            </a:r>
            <a:r>
              <a:rPr lang="es-ES" dirty="0" smtClean="0"/>
              <a:t>una </a:t>
            </a:r>
            <a:r>
              <a:rPr lang="es-ES" dirty="0"/>
              <a:t>de ellas, concretamente a aquella </a:t>
            </a:r>
            <a:r>
              <a:rPr lang="es-ES" dirty="0" smtClean="0"/>
              <a:t>cuyo </a:t>
            </a:r>
            <a:r>
              <a:rPr lang="es-ES" dirty="0"/>
              <a:t>centro geométrico esté más </a:t>
            </a:r>
            <a:r>
              <a:rPr lang="es-ES" dirty="0" smtClean="0"/>
              <a:t>cerca</a:t>
            </a:r>
          </a:p>
          <a:p>
            <a:r>
              <a:rPr lang="es-ES" dirty="0" smtClean="0"/>
              <a:t>Intenta </a:t>
            </a:r>
            <a:r>
              <a:rPr lang="es-ES" dirty="0"/>
              <a:t>minimizar la varianza total del </a:t>
            </a:r>
            <a:r>
              <a:rPr lang="es-ES" dirty="0" smtClean="0"/>
              <a:t>sistema: si</a:t>
            </a:r>
            <a:r>
              <a:rPr lang="es-ES" dirty="0"/>
              <a:t> </a:t>
            </a:r>
            <a:r>
              <a:rPr lang="es-ES" sz="4300" dirty="0" smtClean="0">
                <a:latin typeface="Gabriola" panose="04040605051002020D02" pitchFamily="82" charset="0"/>
              </a:rPr>
              <a:t>c</a:t>
            </a:r>
            <a:r>
              <a:rPr lang="es-ES" sz="4300" baseline="-25000" dirty="0" smtClean="0">
                <a:latin typeface="Gabriola" panose="04040605051002020D02" pitchFamily="82" charset="0"/>
              </a:rPr>
              <a:t>i</a:t>
            </a:r>
            <a:r>
              <a:rPr lang="es-ES" dirty="0"/>
              <a:t> es el centro geométrico de la agrupación </a:t>
            </a:r>
            <a:r>
              <a:rPr lang="es-ES" sz="4700" dirty="0" smtClean="0">
                <a:latin typeface="Gabriola" panose="04040605051002020D02" pitchFamily="82" charset="0"/>
              </a:rPr>
              <a:t>i</a:t>
            </a:r>
            <a:r>
              <a:rPr lang="es-ES" dirty="0" smtClean="0"/>
              <a:t>, </a:t>
            </a:r>
            <a:r>
              <a:rPr lang="es-ES" dirty="0"/>
              <a:t>y </a:t>
            </a:r>
            <a:r>
              <a:rPr lang="es-ES" sz="4300" dirty="0">
                <a:latin typeface="Gabriola" panose="04040605051002020D02" pitchFamily="82" charset="0"/>
              </a:rPr>
              <a:t>{</a:t>
            </a:r>
            <a:r>
              <a:rPr lang="es-ES" sz="4300" dirty="0" err="1">
                <a:latin typeface="Gabriola" panose="04040605051002020D02" pitchFamily="82" charset="0"/>
              </a:rPr>
              <a:t>x</a:t>
            </a:r>
            <a:r>
              <a:rPr lang="es-ES" sz="4300" baseline="30000" dirty="0" err="1">
                <a:latin typeface="Gabriola" panose="04040605051002020D02" pitchFamily="82" charset="0"/>
              </a:rPr>
              <a:t>i</a:t>
            </a:r>
            <a:r>
              <a:rPr lang="es-ES" sz="4300" baseline="-25000" dirty="0" err="1">
                <a:latin typeface="Gabriola" panose="04040605051002020D02" pitchFamily="82" charset="0"/>
              </a:rPr>
              <a:t>j</a:t>
            </a:r>
            <a:r>
              <a:rPr lang="es-ES" sz="4300" dirty="0" smtClean="0">
                <a:latin typeface="Gabriola" panose="04040605051002020D02" pitchFamily="82" charset="0"/>
              </a:rPr>
              <a:t>}</a:t>
            </a:r>
            <a:r>
              <a:rPr lang="es-ES" dirty="0"/>
              <a:t> es el conjunto de ejemplos clasificados en el grupo </a:t>
            </a:r>
            <a:r>
              <a:rPr lang="es-ES" dirty="0">
                <a:latin typeface="Gabriola" panose="04040605051002020D02" pitchFamily="82" charset="0"/>
              </a:rPr>
              <a:t> </a:t>
            </a:r>
            <a:r>
              <a:rPr lang="es-ES" sz="4700" dirty="0">
                <a:latin typeface="Gabriola" panose="04040605051002020D02" pitchFamily="82" charset="0"/>
              </a:rPr>
              <a:t>i</a:t>
            </a:r>
            <a:r>
              <a:rPr lang="es-ES" dirty="0" smtClean="0"/>
              <a:t>, </a:t>
            </a:r>
            <a:r>
              <a:rPr lang="es-ES" dirty="0"/>
              <a:t>entonces intentamos minimizar la función:</a:t>
            </a:r>
          </a:p>
          <a:p>
            <a:pPr marL="0" indent="0" algn="ctr">
              <a:buNone/>
            </a:pPr>
            <a:r>
              <a:rPr lang="es-ES" sz="4700" dirty="0">
                <a:latin typeface="Gabriola" panose="04040605051002020D02" pitchFamily="82" charset="0"/>
              </a:rPr>
              <a:t>∑</a:t>
            </a:r>
            <a:r>
              <a:rPr lang="es-ES" sz="4700" baseline="-25000" dirty="0" err="1">
                <a:latin typeface="Gabriola" panose="04040605051002020D02" pitchFamily="82" charset="0"/>
              </a:rPr>
              <a:t>i</a:t>
            </a:r>
            <a:r>
              <a:rPr lang="es-ES" sz="4700" dirty="0" err="1">
                <a:latin typeface="Gabriola" panose="04040605051002020D02" pitchFamily="82" charset="0"/>
              </a:rPr>
              <a:t>∑</a:t>
            </a:r>
            <a:r>
              <a:rPr lang="es-ES" sz="4700" baseline="-25000" dirty="0" err="1">
                <a:latin typeface="Gabriola" panose="04040605051002020D02" pitchFamily="82" charset="0"/>
              </a:rPr>
              <a:t>j</a:t>
            </a:r>
            <a:r>
              <a:rPr lang="es-ES" sz="4700" dirty="0" err="1">
                <a:latin typeface="Gabriola" panose="04040605051002020D02" pitchFamily="82" charset="0"/>
              </a:rPr>
              <a:t>d</a:t>
            </a:r>
            <a:r>
              <a:rPr lang="es-ES" sz="4700" dirty="0">
                <a:latin typeface="Gabriola" panose="04040605051002020D02" pitchFamily="82" charset="0"/>
              </a:rPr>
              <a:t>(</a:t>
            </a:r>
            <a:r>
              <a:rPr lang="es-ES" sz="4700" dirty="0" err="1">
                <a:latin typeface="Gabriola" panose="04040605051002020D02" pitchFamily="82" charset="0"/>
              </a:rPr>
              <a:t>x</a:t>
            </a:r>
            <a:r>
              <a:rPr lang="es-ES" sz="4700" baseline="30000" dirty="0" err="1">
                <a:latin typeface="Gabriola" panose="04040605051002020D02" pitchFamily="82" charset="0"/>
              </a:rPr>
              <a:t>i</a:t>
            </a:r>
            <a:r>
              <a:rPr lang="es-ES" sz="4700" baseline="-25000" dirty="0" err="1">
                <a:latin typeface="Gabriola" panose="04040605051002020D02" pitchFamily="82" charset="0"/>
              </a:rPr>
              <a:t>j</a:t>
            </a:r>
            <a:r>
              <a:rPr lang="es-ES" sz="4700" dirty="0" err="1">
                <a:latin typeface="Gabriola" panose="04040605051002020D02" pitchFamily="82" charset="0"/>
              </a:rPr>
              <a:t>,c</a:t>
            </a:r>
            <a:r>
              <a:rPr lang="es-ES" sz="4700" baseline="-25000" dirty="0" err="1">
                <a:latin typeface="Gabriola" panose="04040605051002020D02" pitchFamily="82" charset="0"/>
              </a:rPr>
              <a:t>i</a:t>
            </a:r>
            <a:r>
              <a:rPr lang="es-ES" sz="4700" dirty="0">
                <a:latin typeface="Gabriola" panose="04040605051002020D02" pitchFamily="82" charset="0"/>
              </a:rPr>
              <a:t>)</a:t>
            </a:r>
            <a:r>
              <a:rPr lang="es-ES" sz="4700" baseline="30000" dirty="0">
                <a:latin typeface="Gabriola" panose="04040605051002020D02" pitchFamily="82" charset="0"/>
              </a:rPr>
              <a:t>2</a:t>
            </a:r>
            <a:endParaRPr lang="es-ES" baseline="30000" dirty="0">
              <a:latin typeface="Gabriola" panose="04040605051002020D02" pitchFamily="82" charset="0"/>
            </a:endParaRPr>
          </a:p>
          <a:p>
            <a:endParaRPr lang="es-ES" dirty="0"/>
          </a:p>
        </p:txBody>
      </p:sp>
      <p:pic>
        <p:nvPicPr>
          <p:cNvPr id="3074" name="Picture 2" descr="http://image.slidesharecdn.com/introduccionamachinelearning-160606134936/95/introduccion-a-machine-learning-20-638.jpg?cb=1465221016"/>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993" t="33108" r="10541" b="13231"/>
          <a:stretch/>
        </p:blipFill>
        <p:spPr bwMode="auto">
          <a:xfrm>
            <a:off x="7231536" y="-43976"/>
            <a:ext cx="512104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23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600201"/>
            <a:ext cx="10972800" cy="4525963"/>
          </a:xfrm>
        </p:spPr>
        <p:txBody>
          <a:bodyPr/>
          <a:lstStyle/>
          <a:p>
            <a:pPr marL="0" indent="0" fontAlgn="base">
              <a:buNone/>
            </a:pPr>
            <a:r>
              <a:rPr lang="es-ES" dirty="0"/>
              <a:t>El algoritmo que se sigue es el siguiente:</a:t>
            </a:r>
          </a:p>
          <a:p>
            <a:pPr marL="971550" lvl="1" indent="-514350" fontAlgn="base">
              <a:buFont typeface="+mj-lt"/>
              <a:buAutoNum type="arabicPeriod"/>
            </a:pPr>
            <a:r>
              <a:rPr lang="es-ES" dirty="0"/>
              <a:t>Seleccionar al azar K puntos como centros de los grupos.</a:t>
            </a:r>
          </a:p>
          <a:p>
            <a:pPr marL="971550" lvl="1" indent="-514350" fontAlgn="base">
              <a:buFont typeface="+mj-lt"/>
              <a:buAutoNum type="arabicPeriod"/>
            </a:pPr>
            <a:r>
              <a:rPr lang="es-ES" dirty="0"/>
              <a:t>Asignar los ejemplos al centro más cercano.</a:t>
            </a:r>
          </a:p>
          <a:p>
            <a:pPr marL="971550" lvl="1" indent="-514350" fontAlgn="base">
              <a:buFont typeface="+mj-lt"/>
              <a:buAutoNum type="arabicPeriod"/>
            </a:pPr>
            <a:r>
              <a:rPr lang="es-ES" dirty="0"/>
              <a:t>Calcular el centro geométrico (</a:t>
            </a:r>
            <a:r>
              <a:rPr lang="es-ES" dirty="0" err="1"/>
              <a:t>centroide</a:t>
            </a:r>
            <a:r>
              <a:rPr lang="es-ES" dirty="0" smtClean="0"/>
              <a:t>)</a:t>
            </a:r>
            <a:br>
              <a:rPr lang="es-ES" dirty="0" smtClean="0"/>
            </a:br>
            <a:r>
              <a:rPr lang="es-ES" dirty="0" smtClean="0"/>
              <a:t> </a:t>
            </a:r>
            <a:r>
              <a:rPr lang="es-ES" dirty="0"/>
              <a:t>de los ejemplos asociados a </a:t>
            </a:r>
            <a:r>
              <a:rPr lang="es-ES" dirty="0" smtClean="0"/>
              <a:t>cada </a:t>
            </a:r>
            <a:r>
              <a:rPr lang="es-ES" dirty="0"/>
              <a:t>grupo.</a:t>
            </a:r>
          </a:p>
          <a:p>
            <a:pPr marL="971550" lvl="1" indent="-514350" fontAlgn="base">
              <a:buFont typeface="+mj-lt"/>
              <a:buAutoNum type="arabicPeriod"/>
            </a:pPr>
            <a:r>
              <a:rPr lang="es-ES" dirty="0" smtClean="0"/>
              <a:t>Repetir </a:t>
            </a:r>
            <a:r>
              <a:rPr lang="es-ES" dirty="0"/>
              <a:t>desde el paso 2 hasta que no haya </a:t>
            </a:r>
            <a:r>
              <a:rPr lang="es-ES" dirty="0" smtClean="0"/>
              <a:t/>
            </a:r>
            <a:br>
              <a:rPr lang="es-ES" dirty="0" smtClean="0"/>
            </a:br>
            <a:r>
              <a:rPr lang="es-ES" dirty="0" smtClean="0"/>
              <a:t>reasignación </a:t>
            </a:r>
            <a:r>
              <a:rPr lang="es-ES" dirty="0"/>
              <a:t>de centros (o su último </a:t>
            </a:r>
            <a:r>
              <a:rPr lang="es-ES" dirty="0" smtClean="0"/>
              <a:t/>
            </a:r>
            <a:br>
              <a:rPr lang="es-ES" dirty="0" smtClean="0"/>
            </a:br>
            <a:r>
              <a:rPr lang="es-ES" dirty="0" smtClean="0"/>
              <a:t>desplazamiento </a:t>
            </a:r>
            <a:r>
              <a:rPr lang="es-ES" dirty="0"/>
              <a:t>esté por debajo de un </a:t>
            </a:r>
            <a:r>
              <a:rPr lang="es-ES" dirty="0" smtClean="0"/>
              <a:t/>
            </a:r>
            <a:br>
              <a:rPr lang="es-ES" dirty="0" smtClean="0"/>
            </a:br>
            <a:r>
              <a:rPr lang="es-ES" dirty="0" smtClean="0"/>
              <a:t>umbral</a:t>
            </a:r>
            <a:r>
              <a:rPr lang="es-ES" dirty="0"/>
              <a:t>)</a:t>
            </a:r>
          </a:p>
        </p:txBody>
      </p:sp>
      <p:pic>
        <p:nvPicPr>
          <p:cNvPr id="4098" name="Picture 2" descr="http://www.cs.us.es/~fsancho/images/2016-05/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3240359"/>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92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Principal </a:t>
            </a:r>
            <a:r>
              <a:rPr lang="es-ES" dirty="0" err="1" smtClean="0"/>
              <a:t>Component</a:t>
            </a:r>
            <a:r>
              <a:rPr lang="es-ES" dirty="0" smtClean="0"/>
              <a:t> </a:t>
            </a:r>
            <a:r>
              <a:rPr lang="es-ES" dirty="0" err="1" smtClean="0"/>
              <a:t>Analysis</a:t>
            </a:r>
            <a:endParaRPr lang="es-ES" dirty="0"/>
          </a:p>
        </p:txBody>
      </p:sp>
      <p:sp>
        <p:nvSpPr>
          <p:cNvPr id="3" name="Marcador de contenido 2"/>
          <p:cNvSpPr>
            <a:spLocks noGrp="1"/>
          </p:cNvSpPr>
          <p:nvPr>
            <p:ph idx="1"/>
          </p:nvPr>
        </p:nvSpPr>
        <p:spPr>
          <a:xfrm>
            <a:off x="609600" y="1600201"/>
            <a:ext cx="10972800" cy="4997151"/>
          </a:xfrm>
        </p:spPr>
        <p:txBody>
          <a:bodyPr>
            <a:normAutofit lnSpcReduction="10000"/>
          </a:bodyPr>
          <a:lstStyle/>
          <a:p>
            <a:r>
              <a:rPr lang="es-ES" dirty="0" smtClean="0"/>
              <a:t>Técnica </a:t>
            </a:r>
            <a:r>
              <a:rPr lang="es-ES" dirty="0"/>
              <a:t>utilizada para describir un </a:t>
            </a:r>
            <a:r>
              <a:rPr lang="es-ES" dirty="0" smtClean="0"/>
              <a:t>conjunto de </a:t>
            </a:r>
            <a:r>
              <a:rPr lang="es-ES" dirty="0"/>
              <a:t>datos en términos de nuevas variables </a:t>
            </a:r>
            <a:r>
              <a:rPr lang="es-ES" dirty="0" smtClean="0"/>
              <a:t>(</a:t>
            </a:r>
            <a:r>
              <a:rPr lang="es-ES" b="1" dirty="0" smtClean="0"/>
              <a:t>componentes</a:t>
            </a:r>
            <a:r>
              <a:rPr lang="es-ES" dirty="0" smtClean="0"/>
              <a:t>) </a:t>
            </a:r>
            <a:r>
              <a:rPr lang="es-ES" dirty="0"/>
              <a:t>no </a:t>
            </a:r>
            <a:r>
              <a:rPr lang="es-ES" dirty="0" smtClean="0"/>
              <a:t>correlacionadas.</a:t>
            </a:r>
          </a:p>
          <a:p>
            <a:r>
              <a:rPr lang="es-ES" dirty="0" smtClean="0"/>
              <a:t>Los </a:t>
            </a:r>
            <a:r>
              <a:rPr lang="es-ES" dirty="0"/>
              <a:t>componentes se ordenan </a:t>
            </a:r>
            <a:r>
              <a:rPr lang="es-ES" dirty="0" smtClean="0"/>
              <a:t>de mayor a menor por </a:t>
            </a:r>
            <a:r>
              <a:rPr lang="es-ES" dirty="0"/>
              <a:t>la cantidad de varianza original que </a:t>
            </a:r>
            <a:r>
              <a:rPr lang="es-ES" dirty="0" smtClean="0"/>
              <a:t>describen. Las más altas son las </a:t>
            </a:r>
            <a:r>
              <a:rPr lang="es-ES" b="1" dirty="0" smtClean="0"/>
              <a:t>principales</a:t>
            </a:r>
            <a:r>
              <a:rPr lang="es-ES" dirty="0" smtClean="0"/>
              <a:t>.</a:t>
            </a:r>
          </a:p>
          <a:p>
            <a:r>
              <a:rPr lang="es-ES" dirty="0" smtClean="0"/>
              <a:t>Muchas veces, basta quedarse con unas pocas de las principales para obtener “casi” la misma riqueza informativa que proporciona el conjunto completo de variables. Por </a:t>
            </a:r>
            <a:r>
              <a:rPr lang="es-ES" dirty="0"/>
              <a:t>lo que </a:t>
            </a:r>
            <a:r>
              <a:rPr lang="es-ES" dirty="0" smtClean="0"/>
              <a:t>es </a:t>
            </a:r>
            <a:r>
              <a:rPr lang="es-ES" dirty="0"/>
              <a:t>útil </a:t>
            </a:r>
            <a:r>
              <a:rPr lang="es-ES" dirty="0" smtClean="0"/>
              <a:t/>
            </a:r>
            <a:br>
              <a:rPr lang="es-ES" dirty="0" smtClean="0"/>
            </a:br>
            <a:r>
              <a:rPr lang="es-ES" dirty="0" smtClean="0"/>
              <a:t>para </a:t>
            </a:r>
            <a:r>
              <a:rPr lang="es-ES" b="1" dirty="0"/>
              <a:t>reducir la </a:t>
            </a:r>
            <a:r>
              <a:rPr lang="es-ES" b="1" dirty="0" err="1"/>
              <a:t>dimensionalidad</a:t>
            </a:r>
            <a:r>
              <a:rPr lang="es-ES" b="1" dirty="0"/>
              <a:t> </a:t>
            </a:r>
            <a:r>
              <a:rPr lang="es-ES" dirty="0" smtClean="0"/>
              <a:t>del conjunto </a:t>
            </a:r>
            <a:r>
              <a:rPr lang="es-ES" dirty="0"/>
              <a:t>de </a:t>
            </a:r>
            <a:r>
              <a:rPr lang="es-ES" dirty="0" smtClean="0"/>
              <a:t/>
            </a:r>
            <a:br>
              <a:rPr lang="es-ES" dirty="0" smtClean="0"/>
            </a:br>
            <a:r>
              <a:rPr lang="es-ES" dirty="0" smtClean="0"/>
              <a:t>datos</a:t>
            </a:r>
            <a:r>
              <a:rPr lang="es-ES" dirty="0"/>
              <a:t>.</a:t>
            </a:r>
          </a:p>
        </p:txBody>
      </p:sp>
      <p:pic>
        <p:nvPicPr>
          <p:cNvPr id="1026" name="Picture 2" descr="Resultado de imagen para pca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8408" y="5099464"/>
            <a:ext cx="2340025" cy="17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30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Principal </a:t>
            </a:r>
            <a:r>
              <a:rPr lang="es-ES" dirty="0" err="1" smtClean="0"/>
              <a:t>Component</a:t>
            </a:r>
            <a:r>
              <a:rPr lang="es-ES" dirty="0" smtClean="0"/>
              <a:t> </a:t>
            </a:r>
            <a:r>
              <a:rPr lang="es-ES" dirty="0" err="1" smtClean="0"/>
              <a:t>Analysis</a:t>
            </a:r>
            <a:endParaRPr lang="es-ES" dirty="0"/>
          </a:p>
        </p:txBody>
      </p:sp>
      <p:pic>
        <p:nvPicPr>
          <p:cNvPr id="5" name="Imagen 4"/>
          <p:cNvPicPr>
            <a:picLocks noChangeAspect="1"/>
          </p:cNvPicPr>
          <p:nvPr/>
        </p:nvPicPr>
        <p:blipFill>
          <a:blip r:embed="rId2"/>
          <a:stretch>
            <a:fillRect/>
          </a:stretch>
        </p:blipFill>
        <p:spPr>
          <a:xfrm>
            <a:off x="0" y="1764924"/>
            <a:ext cx="12192000" cy="4112000"/>
          </a:xfrm>
          <a:prstGeom prst="rect">
            <a:avLst/>
          </a:prstGeom>
        </p:spPr>
      </p:pic>
    </p:spTree>
    <p:extLst>
      <p:ext uri="{BB962C8B-B14F-4D97-AF65-F5344CB8AC3E}">
        <p14:creationId xmlns:p14="http://schemas.microsoft.com/office/powerpoint/2010/main" val="2820037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lstStyle/>
          <a:p>
            <a:pPr marL="0" indent="0">
              <a:buNone/>
            </a:pPr>
            <a:r>
              <a:rPr lang="es-ES" dirty="0"/>
              <a:t>P</a:t>
            </a:r>
            <a:r>
              <a:rPr lang="es-ES" dirty="0" smtClean="0"/>
              <a:t>roporcionan </a:t>
            </a:r>
            <a:r>
              <a:rPr lang="es-ES" dirty="0"/>
              <a:t>un conjunto de reglas que se van aplicando sobre los ejemplos nuevos para decidir qué clasificación es la más adecuada a sus atributos.</a:t>
            </a:r>
          </a:p>
        </p:txBody>
      </p:sp>
      <p:pic>
        <p:nvPicPr>
          <p:cNvPr id="5122" name="Picture 2" descr="http://www.cs.us.es/~fsancho/images/2015-07/id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3501008"/>
            <a:ext cx="82296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924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2622</TotalTime>
  <Words>868</Words>
  <Application>Microsoft Office PowerPoint</Application>
  <PresentationFormat>Panorámica</PresentationFormat>
  <Paragraphs>140</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Cambria Math</vt:lpstr>
      <vt:lpstr>Gabriola</vt:lpstr>
      <vt:lpstr>Garamond</vt:lpstr>
      <vt:lpstr>Times New Roman</vt:lpstr>
      <vt:lpstr>Verdana</vt:lpstr>
      <vt:lpstr>Tema de Office</vt:lpstr>
      <vt:lpstr>Algoritmos Básicos de Machine Learning</vt:lpstr>
      <vt:lpstr>Algoritmos (modelos) que veremos</vt:lpstr>
      <vt:lpstr>K vecinos más cercanos (K-NN)</vt:lpstr>
      <vt:lpstr>K vecinos más cercanos (K-NN)</vt:lpstr>
      <vt:lpstr>K Medias</vt:lpstr>
      <vt:lpstr>K Medias</vt:lpstr>
      <vt:lpstr>PCA: Principal Component Analysis</vt:lpstr>
      <vt:lpstr>PCA: Principal Component Analysis</vt:lpstr>
      <vt:lpstr>Árboles de decisión</vt:lpstr>
      <vt:lpstr>Árboles de decisión</vt:lpstr>
      <vt:lpstr>Árboles de decisión: ID3</vt:lpstr>
      <vt:lpstr>Árboles de decisión: ID3 - Entropía</vt:lpstr>
      <vt:lpstr>Árboles de decisión: ID3 – Ganancia de Información</vt:lpstr>
      <vt:lpstr>Árboles de decisión: ID3 – Ganancia de Información</vt:lpstr>
      <vt:lpstr>Árboles de decisión: ID3 – Ejemplo Completo</vt:lpstr>
      <vt:lpstr>Árboles de decisión: ID3 – Ejemplo Completo</vt:lpstr>
      <vt:lpstr>Árboles de decisión: ID3 – Ejemplo Completo</vt:lpstr>
      <vt:lpstr>Árboles de decisión: ID3 – Ejemplo Completo</vt:lpstr>
      <vt:lpstr>Árboles de decisión: ID3 – Ejemplo Completo</vt:lpstr>
      <vt:lpstr>Self-Organizing Maps</vt:lpstr>
      <vt:lpstr>Self-Organizing Maps</vt:lpstr>
      <vt:lpstr>Self-Organizing Maps</vt:lpstr>
      <vt:lpstr>Redes Neuronales</vt:lpstr>
      <vt:lpstr>Redes Neuronales</vt:lpstr>
      <vt:lpstr>Redes Neuronales: Perceptron Multicapa</vt:lpstr>
      <vt:lpstr>Redes Neuronales: Perceptron Multicapa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210</cp:revision>
  <dcterms:created xsi:type="dcterms:W3CDTF">2010-10-30T10:49:03Z</dcterms:created>
  <dcterms:modified xsi:type="dcterms:W3CDTF">2018-06-28T20:39:25Z</dcterms:modified>
</cp:coreProperties>
</file>