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75" r:id="rId4"/>
    <p:sldId id="277" r:id="rId5"/>
    <p:sldId id="287" r:id="rId6"/>
    <p:sldId id="286" r:id="rId7"/>
    <p:sldId id="282" r:id="rId8"/>
    <p:sldId id="284" r:id="rId9"/>
  </p:sldIdLst>
  <p:sldSz cx="12192000" cy="6858000"/>
  <p:notesSz cx="6858000" cy="9144000"/>
  <p:custDataLst>
    <p:tags r:id="rId11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4595" autoAdjust="0"/>
  </p:normalViewPr>
  <p:slideViewPr>
    <p:cSldViewPr>
      <p:cViewPr varScale="1">
        <p:scale>
          <a:sx n="70" d="100"/>
          <a:sy n="70" d="100"/>
        </p:scale>
        <p:origin x="2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21/06/2018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sancho@us.es" TargetMode="External"/><Relationship Id="rId2" Type="http://schemas.openxmlformats.org/officeDocument/2006/relationships/hyperlink" Target="http://www.cs.us.es/~fsanch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fsanchocaparrini@gmail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Garamond" pitchFamily="18" charset="0"/>
              </a:rPr>
              <a:t>Métodos Cuantitativos para el Modelado y Análisis de la Complejidad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Cuenca, Junio 2018</a:t>
            </a:r>
          </a:p>
          <a:p>
            <a:r>
              <a:rPr lang="es-ES" dirty="0" smtClean="0">
                <a:latin typeface="Garamond" pitchFamily="18" charset="0"/>
              </a:rPr>
              <a:t>Ecuador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Agradecimientos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Universidad Politécnica Salesiana (Cuenca, Ecuador)</a:t>
            </a:r>
          </a:p>
          <a:p>
            <a:endParaRPr lang="es-ES" dirty="0" smtClean="0"/>
          </a:p>
          <a:p>
            <a:r>
              <a:rPr lang="es-ES" dirty="0" smtClean="0"/>
              <a:t>GIDTEC </a:t>
            </a:r>
            <a:r>
              <a:rPr lang="es-ES" dirty="0" smtClean="0"/>
              <a:t>(</a:t>
            </a:r>
            <a:r>
              <a:rPr lang="es-ES" dirty="0" smtClean="0"/>
              <a:t>Vinicio Sánchez, </a:t>
            </a:r>
            <a:r>
              <a:rPr lang="es-ES" dirty="0"/>
              <a:t>Diego Cabrera </a:t>
            </a:r>
            <a:r>
              <a:rPr lang="es-ES" dirty="0" smtClean="0"/>
              <a:t>y Mariela Cerrada)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Participantes del curso</a:t>
            </a:r>
            <a:endParaRPr lang="es-ES" dirty="0"/>
          </a:p>
        </p:txBody>
      </p:sp>
      <p:pic>
        <p:nvPicPr>
          <p:cNvPr id="4102" name="Picture 6" descr="http://redenti.ups.edu.ec/simposio2014/images/salesian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6" b="33154"/>
          <a:stretch/>
        </p:blipFill>
        <p:spPr bwMode="auto">
          <a:xfrm>
            <a:off x="8760296" y="5697053"/>
            <a:ext cx="3069427" cy="88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s://photos-3.dropbox.com/t/2/AAA2bbMKhEU5JTtXURwBgtq4CfBlTpd3NhrrQis50T-73g/12/3372207/jpeg/32x32/1/_/1/2/GMSCsmall.jpg/EPm85MkEGMsOIAIoAg/3mGWbI78KC55jaeg_pOd6Og2DB5BVKAFS01v8TGThI0?size=800x600&amp;size_mode=3"/>
          <p:cNvSpPr>
            <a:spLocks noChangeAspect="1" noChangeArrowheads="1"/>
          </p:cNvSpPr>
          <p:nvPr/>
        </p:nvSpPr>
        <p:spPr bwMode="auto">
          <a:xfrm>
            <a:off x="6744072" y="54452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4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Instructor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5400" y="1535113"/>
            <a:ext cx="5389033" cy="63976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ES" sz="3200" dirty="0"/>
              <a:t>Fernando Sancho </a:t>
            </a:r>
            <a:r>
              <a:rPr lang="es-ES" sz="3200" dirty="0" smtClean="0"/>
              <a:t>Caparrini</a:t>
            </a:r>
            <a:endParaRPr lang="es-ES" sz="32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5400" y="2174875"/>
            <a:ext cx="5389033" cy="2550269"/>
          </a:xfrm>
        </p:spPr>
        <p:txBody>
          <a:bodyPr>
            <a:normAutofit/>
          </a:bodyPr>
          <a:lstStyle/>
          <a:p>
            <a:r>
              <a:rPr lang="es-ES" sz="2800" dirty="0"/>
              <a:t>Prof. Contratado Doctor</a:t>
            </a:r>
          </a:p>
          <a:p>
            <a:r>
              <a:rPr lang="es-ES" sz="2800" dirty="0"/>
              <a:t>Doctor en Matemáticas</a:t>
            </a:r>
          </a:p>
          <a:p>
            <a:r>
              <a:rPr lang="es-ES" sz="2800" dirty="0"/>
              <a:t>Dpto. Ciencias de la Computación e Inteligencia Artificial</a:t>
            </a:r>
          </a:p>
          <a:p>
            <a:r>
              <a:rPr lang="es-ES" sz="2800" dirty="0"/>
              <a:t>Universidad de </a:t>
            </a:r>
            <a:r>
              <a:rPr lang="es-ES" sz="2800" dirty="0" smtClean="0"/>
              <a:t>Sevilla</a:t>
            </a:r>
            <a:endParaRPr lang="es-ES" sz="2800" dirty="0"/>
          </a:p>
        </p:txBody>
      </p:sp>
      <p:pic>
        <p:nvPicPr>
          <p:cNvPr id="7" name="Picture 2" descr="http://transparencia.us.es/sites/default/fil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661248"/>
            <a:ext cx="40481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3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vamos a ver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3758207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sz="2800" dirty="0" smtClean="0"/>
              <a:t>Sistemas Complejos</a:t>
            </a:r>
            <a:endParaRPr lang="es-ES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3758207" cy="3342357"/>
          </a:xfrm>
        </p:spPr>
        <p:txBody>
          <a:bodyPr>
            <a:normAutofit/>
          </a:bodyPr>
          <a:lstStyle/>
          <a:p>
            <a:r>
              <a:rPr lang="es-ES" dirty="0"/>
              <a:t>Introducción a los sistemas </a:t>
            </a:r>
            <a:r>
              <a:rPr lang="es-ES" dirty="0" smtClean="0"/>
              <a:t>complejos</a:t>
            </a:r>
            <a:r>
              <a:rPr lang="es-ES" dirty="0"/>
              <a:t>. </a:t>
            </a:r>
            <a:r>
              <a:rPr lang="es-ES" dirty="0" smtClean="0"/>
              <a:t>Ejemplos</a:t>
            </a:r>
          </a:p>
          <a:p>
            <a:r>
              <a:rPr lang="es-ES" dirty="0"/>
              <a:t>Aproximaciones al modelado de la complejidad: </a:t>
            </a:r>
            <a:endParaRPr lang="es-ES" dirty="0" smtClean="0"/>
          </a:p>
          <a:p>
            <a:pPr lvl="1"/>
            <a:r>
              <a:rPr lang="es-ES" dirty="0" smtClean="0"/>
              <a:t>Sistemas Dinámicos</a:t>
            </a:r>
          </a:p>
          <a:p>
            <a:pPr lvl="1"/>
            <a:r>
              <a:rPr lang="es-ES" dirty="0" smtClean="0"/>
              <a:t>Sistemas </a:t>
            </a:r>
            <a:r>
              <a:rPr lang="es-ES" dirty="0" err="1" smtClean="0"/>
              <a:t>MultiAgente</a:t>
            </a:r>
            <a:endParaRPr lang="es-ES" dirty="0" smtClean="0"/>
          </a:p>
          <a:p>
            <a:pPr lvl="1"/>
            <a:r>
              <a:rPr lang="es-ES" dirty="0" smtClean="0"/>
              <a:t>Redes Complejas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223792" y="1535113"/>
            <a:ext cx="3759683" cy="6397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ES" sz="2800" dirty="0" smtClean="0"/>
              <a:t>Sistemas </a:t>
            </a:r>
            <a:r>
              <a:rPr lang="es-ES" sz="2800" dirty="0" err="1" smtClean="0"/>
              <a:t>Multiagente</a:t>
            </a:r>
            <a:endParaRPr lang="es-ES" sz="28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223792" y="2174875"/>
            <a:ext cx="3759683" cy="3342357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 a los SMA</a:t>
            </a:r>
          </a:p>
          <a:p>
            <a:r>
              <a:rPr lang="es-ES" dirty="0" smtClean="0"/>
              <a:t>Introducción a </a:t>
            </a:r>
            <a:r>
              <a:rPr lang="es-ES" dirty="0" err="1" smtClean="0"/>
              <a:t>NetLogo</a:t>
            </a:r>
            <a:endParaRPr lang="es-ES" dirty="0" smtClean="0"/>
          </a:p>
          <a:p>
            <a:r>
              <a:rPr lang="es-ES" dirty="0" err="1" smtClean="0"/>
              <a:t>NetLogo</a:t>
            </a:r>
            <a:r>
              <a:rPr lang="es-ES" dirty="0" smtClean="0"/>
              <a:t> Avanzado</a:t>
            </a:r>
          </a:p>
          <a:p>
            <a:r>
              <a:rPr lang="es-ES" dirty="0" smtClean="0"/>
              <a:t>Aplicaciones y casos prácticos</a:t>
            </a:r>
          </a:p>
          <a:p>
            <a:r>
              <a:rPr lang="es-ES" dirty="0" smtClean="0"/>
              <a:t>Modelado de Redes</a:t>
            </a:r>
          </a:p>
        </p:txBody>
      </p:sp>
      <p:sp>
        <p:nvSpPr>
          <p:cNvPr id="8" name="Marcador de texto 2"/>
          <p:cNvSpPr txBox="1">
            <a:spLocks/>
          </p:cNvSpPr>
          <p:nvPr/>
        </p:nvSpPr>
        <p:spPr>
          <a:xfrm>
            <a:off x="335360" y="5517232"/>
            <a:ext cx="3758208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4h</a:t>
            </a:r>
            <a:endParaRPr lang="es-ES" dirty="0"/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4222316" y="5517232"/>
            <a:ext cx="3761159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10h (+8h)</a:t>
            </a:r>
            <a:endParaRPr lang="es-ES" dirty="0"/>
          </a:p>
        </p:txBody>
      </p:sp>
      <p:sp>
        <p:nvSpPr>
          <p:cNvPr id="9" name="Marcador de texto 4"/>
          <p:cNvSpPr txBox="1">
            <a:spLocks/>
          </p:cNvSpPr>
          <p:nvPr/>
        </p:nvSpPr>
        <p:spPr>
          <a:xfrm>
            <a:off x="8112223" y="1535113"/>
            <a:ext cx="3759683" cy="6397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 smtClean="0"/>
              <a:t>Machine </a:t>
            </a:r>
            <a:r>
              <a:rPr lang="es-ES" sz="2800" dirty="0" err="1" smtClean="0"/>
              <a:t>Learnig</a:t>
            </a:r>
            <a:endParaRPr lang="es-ES" sz="2800" dirty="0"/>
          </a:p>
        </p:txBody>
      </p:sp>
      <p:sp>
        <p:nvSpPr>
          <p:cNvPr id="11" name="Marcador de contenido 5"/>
          <p:cNvSpPr txBox="1">
            <a:spLocks/>
          </p:cNvSpPr>
          <p:nvPr/>
        </p:nvSpPr>
        <p:spPr>
          <a:xfrm>
            <a:off x="8112223" y="2174875"/>
            <a:ext cx="3759683" cy="334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Introducción a ML</a:t>
            </a:r>
          </a:p>
          <a:p>
            <a:r>
              <a:rPr lang="es-ES" dirty="0" smtClean="0"/>
              <a:t>Algoritmos Básicos</a:t>
            </a:r>
          </a:p>
          <a:p>
            <a:r>
              <a:rPr lang="es-ES" dirty="0" smtClean="0"/>
              <a:t>Casos de Estudio</a:t>
            </a:r>
          </a:p>
          <a:p>
            <a:r>
              <a:rPr lang="es-ES" dirty="0" smtClean="0"/>
              <a:t>Métodos Agregados</a:t>
            </a:r>
          </a:p>
          <a:p>
            <a:r>
              <a:rPr lang="es-ES" dirty="0" smtClean="0"/>
              <a:t>Redes Neuronales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8112222" y="5517232"/>
            <a:ext cx="3759683" cy="6397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smtClean="0"/>
              <a:t>Duración : 10h (+8h)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66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Calendario (aproximado)</a:t>
            </a:r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27792"/>
              </p:ext>
            </p:extLst>
          </p:nvPr>
        </p:nvGraphicFramePr>
        <p:xfrm>
          <a:off x="911424" y="5445224"/>
          <a:ext cx="106709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Sistemas Complejos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Sistemas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Multiagente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Machine </a:t>
                      </a:r>
                      <a:r>
                        <a:rPr lang="es-ES" sz="2400" b="0" dirty="0" err="1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6096000" y="4653136"/>
            <a:ext cx="194421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096000" y="4202800"/>
            <a:ext cx="194421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78586"/>
              </p:ext>
            </p:extLst>
          </p:nvPr>
        </p:nvGraphicFramePr>
        <p:xfrm>
          <a:off x="609599" y="1340769"/>
          <a:ext cx="10972803" cy="3829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067">
                  <a:extLst>
                    <a:ext uri="{9D8B030D-6E8A-4147-A177-3AD203B41FA5}">
                      <a16:colId xmlns:a16="http://schemas.microsoft.com/office/drawing/2014/main" val="577514761"/>
                    </a:ext>
                  </a:extLst>
                </a:gridCol>
                <a:gridCol w="1583942">
                  <a:extLst>
                    <a:ext uri="{9D8B030D-6E8A-4147-A177-3AD203B41FA5}">
                      <a16:colId xmlns:a16="http://schemas.microsoft.com/office/drawing/2014/main" val="28332936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24"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Viernes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Lunes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Martes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Miércoles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Jueves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Viernes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24">
                <a:tc rowSpan="4"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Presencial</a:t>
                      </a:r>
                      <a:endParaRPr lang="es-ES" sz="2400" b="1" dirty="0"/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Sistemas</a:t>
                      </a:r>
                      <a:r>
                        <a:rPr lang="es-ES" sz="2400" baseline="0" dirty="0" smtClean="0"/>
                        <a:t> Complejos</a:t>
                      </a:r>
                      <a:endParaRPr lang="es-ES" sz="2400" dirty="0" smtClean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Medio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Redes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</a:t>
                      </a:r>
                      <a:r>
                        <a:rPr lang="es-ES" sz="2400" baseline="0" dirty="0" smtClean="0"/>
                        <a:t> 2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 smtClean="0"/>
                        <a:t>Casos ML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NL Básico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3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5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Casos ML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2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Explora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NL Avanzado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err="1" smtClean="0"/>
                        <a:t>Intro</a:t>
                      </a:r>
                      <a:r>
                        <a:rPr lang="es-ES" sz="2400" baseline="0" dirty="0" smtClean="0"/>
                        <a:t> ML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3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4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33983"/>
                  </a:ext>
                </a:extLst>
              </a:tr>
              <a:tr h="54858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2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Caso</a:t>
                      </a:r>
                      <a:r>
                        <a:rPr lang="es-ES" sz="2400" baseline="0" dirty="0" smtClean="0"/>
                        <a:t> 4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Algoritmos 1</a:t>
                      </a:r>
                      <a:endParaRPr lang="es-ES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602"/>
                  </a:ext>
                </a:extLst>
              </a:tr>
              <a:tr h="257162">
                <a:tc>
                  <a:txBody>
                    <a:bodyPr/>
                    <a:lstStyle/>
                    <a:p>
                      <a:pPr algn="ctr"/>
                      <a:endParaRPr lang="es-ES" sz="9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9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06761"/>
                  </a:ext>
                </a:extLst>
              </a:tr>
              <a:tr h="980117">
                <a:tc>
                  <a:txBody>
                    <a:bodyPr/>
                    <a:lstStyle/>
                    <a:p>
                      <a:pPr algn="ctr"/>
                      <a:endParaRPr lang="es-ES" sz="2400" b="1" dirty="0" smtClean="0"/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Trabajo Personal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6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8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4681" y="0"/>
            <a:ext cx="12191999" cy="6858000"/>
            <a:chOff x="695325" y="1185964"/>
            <a:chExt cx="10801350" cy="542023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325" y="1185964"/>
              <a:ext cx="10801350" cy="946892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00" y="2060848"/>
              <a:ext cx="10800000" cy="4545349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-13394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Una panorámica en vuelo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3432" y="169790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Sistemas </a:t>
            </a:r>
            <a:r>
              <a:rPr lang="es-ES" sz="3200" b="1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Multiagente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84198" y="1697903"/>
            <a:ext cx="211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Redes Complejas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92344" y="1697903"/>
            <a:ext cx="211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Machine </a:t>
            </a:r>
            <a:r>
              <a:rPr lang="es-ES" sz="3200" b="1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Learning</a:t>
            </a:r>
            <a:endParaRPr lang="es-ES" sz="32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12432704" y="404664"/>
            <a:ext cx="2304256" cy="545422"/>
            <a:chOff x="2279576" y="1484784"/>
            <a:chExt cx="2304256" cy="545422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DFDFC"/>
                </a:clrFrom>
                <a:clrTo>
                  <a:srgbClr val="FDFD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79576" y="1484784"/>
              <a:ext cx="2304256" cy="545422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2321138" y="1591800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Cuenca, 2018</a:t>
              </a:r>
              <a:endParaRPr lang="es-ES" dirty="0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08087" y="1484784"/>
            <a:ext cx="1095375" cy="1400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17" y="2435176"/>
            <a:ext cx="882107" cy="4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486 C -0.00377 0.00324 -0.00325 0.00255 -0.0026 0.00255 C -0.00221 0.00255 -0.00182 0.00324 -0.00182 0.00486 C -0.00182 0.00694 -0.00143 0.00903 -0.00091 0.00903 C -0.00039 0.00903 -1.66667E-6 0.00694 -1.66667E-6 0.00486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0" y="9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repeatCount="indefinite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3200" dirty="0" smtClean="0"/>
              <a:t>Recursos Curso</a:t>
            </a:r>
            <a:endParaRPr lang="es-ES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3200" dirty="0" smtClean="0"/>
              <a:t>Página Web del curso</a:t>
            </a:r>
          </a:p>
          <a:p>
            <a:r>
              <a:rPr lang="es-ES" sz="3200" dirty="0" err="1" smtClean="0"/>
              <a:t>Github</a:t>
            </a:r>
            <a:r>
              <a:rPr lang="es-ES" sz="3200" dirty="0" smtClean="0"/>
              <a:t> del curso</a:t>
            </a:r>
            <a:endParaRPr lang="es-ES" sz="3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3200" dirty="0" smtClean="0"/>
              <a:t>Contacto Instructor</a:t>
            </a:r>
            <a:endParaRPr lang="es-ES" sz="32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Página Web:</a:t>
            </a:r>
          </a:p>
          <a:p>
            <a:pPr lvl="1"/>
            <a:r>
              <a:rPr lang="es-ES" sz="2800" dirty="0">
                <a:hlinkClick r:id="rId2"/>
              </a:rPr>
              <a:t>http://www.cs.us.es/~fsancho</a:t>
            </a:r>
            <a:r>
              <a:rPr lang="es-ES" sz="2800" dirty="0" smtClean="0">
                <a:hlinkClick r:id="rId2"/>
              </a:rPr>
              <a:t>/</a:t>
            </a:r>
            <a:endParaRPr lang="es-ES" sz="2800" dirty="0" smtClean="0"/>
          </a:p>
          <a:p>
            <a:pPr marL="457200" lvl="1" indent="0">
              <a:buNone/>
            </a:pPr>
            <a:endParaRPr lang="es-ES" sz="2800" dirty="0" smtClean="0"/>
          </a:p>
          <a:p>
            <a:r>
              <a:rPr lang="es-ES" sz="3200" dirty="0" smtClean="0"/>
              <a:t>Correos electrónicos:</a:t>
            </a:r>
          </a:p>
          <a:p>
            <a:pPr lvl="1"/>
            <a:r>
              <a:rPr lang="es-ES" sz="2800" dirty="0" smtClean="0">
                <a:hlinkClick r:id="rId3"/>
              </a:rPr>
              <a:t>fsancho@us.es</a:t>
            </a:r>
            <a:endParaRPr lang="es-ES" sz="2800" dirty="0" smtClean="0"/>
          </a:p>
          <a:p>
            <a:pPr lvl="1"/>
            <a:r>
              <a:rPr lang="es-ES" sz="2800" dirty="0" smtClean="0">
                <a:hlinkClick r:id="rId4"/>
              </a:rPr>
              <a:t>fsanchocaparrini@gmail.com</a:t>
            </a:r>
            <a:r>
              <a:rPr lang="es-ES" sz="2800" dirty="0" smtClean="0"/>
              <a:t> </a:t>
            </a:r>
          </a:p>
          <a:p>
            <a:pPr marL="457200" lvl="1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297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264352" y="5445224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Comencemos…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976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241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Tema de Office</vt:lpstr>
      <vt:lpstr>Métodos Cuantitativos para el Modelado y Análisis de la Complejidad</vt:lpstr>
      <vt:lpstr>Agradecimientos</vt:lpstr>
      <vt:lpstr>Instructor</vt:lpstr>
      <vt:lpstr>Qué vamos a ver</vt:lpstr>
      <vt:lpstr>Calendario (aproximado)</vt:lpstr>
      <vt:lpstr>Una panorámica en vuelo</vt:lpstr>
      <vt:lpstr>Contenido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202</cp:revision>
  <dcterms:created xsi:type="dcterms:W3CDTF">2010-10-30T10:49:03Z</dcterms:created>
  <dcterms:modified xsi:type="dcterms:W3CDTF">2018-06-21T17:41:02Z</dcterms:modified>
</cp:coreProperties>
</file>