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328" r:id="rId4"/>
    <p:sldId id="278" r:id="rId5"/>
    <p:sldId id="279" r:id="rId6"/>
    <p:sldId id="329" r:id="rId7"/>
    <p:sldId id="330" r:id="rId8"/>
    <p:sldId id="331" r:id="rId9"/>
    <p:sldId id="377" r:id="rId10"/>
    <p:sldId id="378" r:id="rId11"/>
    <p:sldId id="332" r:id="rId12"/>
    <p:sldId id="287" r:id="rId13"/>
    <p:sldId id="379" r:id="rId14"/>
    <p:sldId id="333" r:id="rId15"/>
    <p:sldId id="290" r:id="rId16"/>
    <p:sldId id="292" r:id="rId17"/>
    <p:sldId id="334" r:id="rId18"/>
    <p:sldId id="335" r:id="rId19"/>
    <p:sldId id="336" r:id="rId20"/>
    <p:sldId id="303" r:id="rId21"/>
    <p:sldId id="337" r:id="rId22"/>
    <p:sldId id="307" r:id="rId23"/>
    <p:sldId id="315" r:id="rId24"/>
    <p:sldId id="338" r:id="rId25"/>
  </p:sldIdLst>
  <p:sldSz cx="12192000" cy="6858000"/>
  <p:notesSz cx="6858000" cy="9144000"/>
  <p:custDataLst>
    <p:tags r:id="rId27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5" autoAdjust="0"/>
  </p:normalViewPr>
  <p:slideViewPr>
    <p:cSldViewPr>
      <p:cViewPr varScale="1">
        <p:scale>
          <a:sx n="70" d="100"/>
          <a:sy n="70" d="100"/>
        </p:scale>
        <p:origin x="51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Garamond" pitchFamily="18" charset="0"/>
              </a:rPr>
              <a:t>Introducción a los </a:t>
            </a:r>
            <a:r>
              <a:rPr lang="es-ES" smtClean="0">
                <a:latin typeface="Garamond" pitchFamily="18" charset="0"/>
              </a:rPr>
              <a:t>Sistemas Complejos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Movimientos en grupo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A5D5-EC51-418D-B211-C34942729F66}" type="slidenum">
              <a:rPr lang="es-ES"/>
              <a:pPr/>
              <a:t>10</a:t>
            </a:fld>
            <a:endParaRPr lang="es-ES"/>
          </a:p>
        </p:txBody>
      </p:sp>
      <p:pic>
        <p:nvPicPr>
          <p:cNvPr id="274434" name="Picture 2" descr="separ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95" y="3416026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6" name="Picture 4" descr="cohes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58" y="1844824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42" name="Picture 10" descr="alignment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35" y="5013176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9089642" y="6352144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Boids</a:t>
            </a:r>
            <a:r>
              <a:rPr lang="es-ES" dirty="0" smtClean="0"/>
              <a:t>, Craig Reynolds</a:t>
            </a:r>
            <a:endParaRPr lang="es-ES" dirty="0"/>
          </a:p>
        </p:txBody>
      </p:sp>
      <p:pic>
        <p:nvPicPr>
          <p:cNvPr id="275458" name="Picture 2" descr="https://www.openabm.org/files/books/33102/1d-FlockingMod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628800"/>
            <a:ext cx="6218872" cy="454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07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Movimientos en grupo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A5D5-EC51-418D-B211-C34942729F66}" type="slidenum">
              <a:rPr lang="es-ES"/>
              <a:pPr/>
              <a:t>11</a:t>
            </a:fld>
            <a:endParaRPr lang="es-ES"/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556792"/>
            <a:ext cx="6912768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Tenemos:</a:t>
            </a:r>
          </a:p>
          <a:p>
            <a:r>
              <a:rPr lang="es-ES" dirty="0" smtClean="0"/>
              <a:t>Reglas individuales simples</a:t>
            </a:r>
          </a:p>
          <a:p>
            <a:r>
              <a:rPr lang="es-ES" dirty="0" smtClean="0"/>
              <a:t>Emergencia de movimiento organizado colectivo.</a:t>
            </a:r>
          </a:p>
          <a:p>
            <a:r>
              <a:rPr lang="es-ES" dirty="0" smtClean="0"/>
              <a:t>Sin líder, sin existencia de puntos de referencia.</a:t>
            </a:r>
          </a:p>
          <a:p>
            <a:r>
              <a:rPr lang="es-ES" dirty="0" smtClean="0"/>
              <a:t>Interacciones locales.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" name="Picture 4" descr="pe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3745" y="4182527"/>
            <a:ext cx="2981116" cy="1982777"/>
          </a:xfrm>
          <a:prstGeom prst="rect">
            <a:avLst/>
          </a:prstGeom>
          <a:noFill/>
        </p:spPr>
      </p:pic>
      <p:pic>
        <p:nvPicPr>
          <p:cNvPr id="11" name="Picture 5" descr="bisont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224" y="1322871"/>
            <a:ext cx="2701173" cy="1789919"/>
          </a:xfrm>
          <a:prstGeom prst="rect">
            <a:avLst/>
          </a:prstGeom>
          <a:noFill/>
        </p:spPr>
      </p:pic>
      <p:pic>
        <p:nvPicPr>
          <p:cNvPr id="12" name="Picture 6" descr="flamenco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7161" y="2594769"/>
            <a:ext cx="2948290" cy="20162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</a:t>
            </a:r>
            <a:endParaRPr lang="es-ES" dirty="0"/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95400" y="1417638"/>
            <a:ext cx="7835080" cy="49636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dirty="0"/>
              <a:t>Podemos Observar:</a:t>
            </a:r>
          </a:p>
          <a:p>
            <a:r>
              <a:rPr lang="es-ES" dirty="0"/>
              <a:t>Número elevado de individuos que comienza a emitir destellos de forma no sincronizada.</a:t>
            </a:r>
          </a:p>
          <a:p>
            <a:r>
              <a:rPr lang="es-ES" dirty="0"/>
              <a:t>Al cabo de un tiempo los destellos se sincronizan.</a:t>
            </a:r>
          </a:p>
          <a:p>
            <a:r>
              <a:rPr lang="es-ES" dirty="0"/>
              <a:t>La organización permite emitir destellos de mayor intensidad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3DC9-02F2-4D88-82D5-534DA067E518}" type="slidenum">
              <a:rPr lang="es-ES"/>
              <a:pPr/>
              <a:t>12</a:t>
            </a:fld>
            <a:endParaRPr lang="es-ES"/>
          </a:p>
        </p:txBody>
      </p:sp>
      <p:pic>
        <p:nvPicPr>
          <p:cNvPr id="6" name="Picture 4" descr="luciernag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6281" y="3068960"/>
            <a:ext cx="2390477" cy="3384376"/>
          </a:xfrm>
          <a:prstGeom prst="rect">
            <a:avLst/>
          </a:prstGeom>
          <a:noFill/>
        </p:spPr>
      </p:pic>
      <p:pic>
        <p:nvPicPr>
          <p:cNvPr id="5" name="Picture 6" descr="lucierna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328" y="1304418"/>
            <a:ext cx="2016224" cy="16925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</a:t>
            </a:r>
            <a:endParaRPr lang="es-ES" dirty="0"/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95400" y="1417638"/>
            <a:ext cx="7835080" cy="49636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800" dirty="0" smtClean="0"/>
              <a:t>Mecanismos Básicos:</a:t>
            </a:r>
          </a:p>
          <a:p>
            <a:r>
              <a:rPr lang="es-ES" sz="2800" dirty="0" smtClean="0"/>
              <a:t>Cada individuo emite un destello,</a:t>
            </a:r>
          </a:p>
          <a:p>
            <a:r>
              <a:rPr lang="es-ES" sz="2800" dirty="0" smtClean="0"/>
              <a:t>… tiene un ciclo interno regulador,</a:t>
            </a:r>
          </a:p>
          <a:p>
            <a:r>
              <a:rPr lang="es-ES" sz="2800" dirty="0" smtClean="0"/>
              <a:t>… trata de ajustar el momento del destello mirando a sus vecinos más próximos.</a:t>
            </a:r>
            <a:endParaRPr lang="es-ES" sz="2800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3DC9-02F2-4D88-82D5-534DA067E518}" type="slidenum">
              <a:rPr lang="es-ES"/>
              <a:pPr/>
              <a:t>13</a:t>
            </a:fld>
            <a:endParaRPr lang="es-ES"/>
          </a:p>
        </p:txBody>
      </p:sp>
      <p:pic>
        <p:nvPicPr>
          <p:cNvPr id="6" name="Picture 4" descr="luciernag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6281" y="3068960"/>
            <a:ext cx="2390477" cy="3384376"/>
          </a:xfrm>
          <a:prstGeom prst="rect">
            <a:avLst/>
          </a:prstGeom>
          <a:noFill/>
        </p:spPr>
      </p:pic>
      <p:pic>
        <p:nvPicPr>
          <p:cNvPr id="5" name="Picture 6" descr="lucierna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328" y="1304418"/>
            <a:ext cx="2016224" cy="1692535"/>
          </a:xfrm>
          <a:prstGeom prst="rect">
            <a:avLst/>
          </a:prstGeom>
          <a:noFill/>
        </p:spPr>
      </p:pic>
      <p:pic>
        <p:nvPicPr>
          <p:cNvPr id="277506" name="Picture 2" descr="http://3.bp.blogspot.com/-hFTiUbIarmc/UlXauTxE-7I/AAAAAAAAAvU/3iPs-vX8nKw/s320/firefl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3" y="3933056"/>
            <a:ext cx="3700443" cy="247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1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</a:t>
            </a:r>
            <a:endParaRPr lang="es-ES" dirty="0"/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600200"/>
            <a:ext cx="7272808" cy="47811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800" dirty="0"/>
              <a:t>Tenemos:</a:t>
            </a:r>
          </a:p>
          <a:p>
            <a:r>
              <a:rPr lang="es-ES" sz="2800" dirty="0"/>
              <a:t>Reglas individuales simples.</a:t>
            </a:r>
          </a:p>
          <a:p>
            <a:r>
              <a:rPr lang="es-ES" sz="2800" dirty="0"/>
              <a:t>Emergencia de sincronización colectiva.</a:t>
            </a:r>
          </a:p>
          <a:p>
            <a:r>
              <a:rPr lang="es-ES" sz="2800" dirty="0"/>
              <a:t>Sin conductores (internos o externos).</a:t>
            </a:r>
          </a:p>
          <a:p>
            <a:r>
              <a:rPr lang="es-ES" sz="2800" dirty="0"/>
              <a:t>Interacciones locales.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3DC9-02F2-4D88-82D5-534DA067E518}" type="slidenum">
              <a:rPr lang="es-ES"/>
              <a:pPr/>
              <a:t>14</a:t>
            </a:fld>
            <a:endParaRPr lang="es-ES"/>
          </a:p>
        </p:txBody>
      </p:sp>
      <p:pic>
        <p:nvPicPr>
          <p:cNvPr id="7" name="Picture 4" descr="luciernag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6281" y="3068960"/>
            <a:ext cx="2390477" cy="3384376"/>
          </a:xfrm>
          <a:prstGeom prst="rect">
            <a:avLst/>
          </a:prstGeom>
          <a:noFill/>
        </p:spPr>
      </p:pic>
      <p:pic>
        <p:nvPicPr>
          <p:cNvPr id="8" name="Picture 6" descr="lucierna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328" y="1304418"/>
            <a:ext cx="2016224" cy="16925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</a:t>
            </a:r>
            <a:r>
              <a:rPr lang="es-ES" dirty="0"/>
              <a:t>de </a:t>
            </a:r>
            <a:r>
              <a:rPr lang="es-ES" dirty="0" smtClean="0"/>
              <a:t>tráfico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B2E1-1449-430E-AA92-8568BCD932BE}" type="slidenum">
              <a:rPr lang="es-ES"/>
              <a:pPr/>
              <a:t>15</a:t>
            </a:fld>
            <a:endParaRPr lang="es-ES"/>
          </a:p>
        </p:txBody>
      </p:sp>
      <p:pic>
        <p:nvPicPr>
          <p:cNvPr id="35846" name="Picture 6" descr="fototraf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4273" y="693987"/>
            <a:ext cx="3271964" cy="2302965"/>
          </a:xfrm>
          <a:prstGeom prst="rect">
            <a:avLst/>
          </a:prstGeom>
          <a:noFill/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11424" y="1700213"/>
            <a:ext cx="705678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+mj-lt"/>
              </a:rPr>
              <a:t>Existen varios modelos aplicables al estudio de atascos en el tráfico de coches en carreteras o de datos en redes de ordenadores.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+mj-lt"/>
              </a:rPr>
              <a:t>En todos ellos el tráfico está </a:t>
            </a:r>
            <a:r>
              <a:rPr lang="es-ES" sz="3200" dirty="0" smtClean="0">
                <a:latin typeface="+mj-lt"/>
              </a:rPr>
              <a:t/>
            </a:r>
            <a:br>
              <a:rPr lang="es-ES" sz="3200" dirty="0" smtClean="0">
                <a:latin typeface="+mj-lt"/>
              </a:rPr>
            </a:br>
            <a:r>
              <a:rPr lang="es-ES" sz="3200" dirty="0" smtClean="0">
                <a:latin typeface="+mj-lt"/>
              </a:rPr>
              <a:t>formado </a:t>
            </a:r>
            <a:r>
              <a:rPr lang="es-ES" sz="3200" dirty="0">
                <a:latin typeface="+mj-lt"/>
              </a:rPr>
              <a:t>por </a:t>
            </a:r>
            <a:r>
              <a:rPr lang="es-ES" sz="3200" b="1" dirty="0">
                <a:latin typeface="+mj-lt"/>
              </a:rPr>
              <a:t>elementos discretos</a:t>
            </a:r>
            <a:r>
              <a:rPr lang="es-ES" sz="3200" dirty="0">
                <a:latin typeface="+mj-lt"/>
              </a:rPr>
              <a:t> </a:t>
            </a:r>
            <a:r>
              <a:rPr lang="es-ES" sz="3200" dirty="0" smtClean="0">
                <a:latin typeface="+mj-lt"/>
              </a:rPr>
              <a:t/>
            </a:r>
            <a:br>
              <a:rPr lang="es-ES" sz="3200" dirty="0" smtClean="0">
                <a:latin typeface="+mj-lt"/>
              </a:rPr>
            </a:br>
            <a:r>
              <a:rPr lang="es-ES" sz="3200" dirty="0" smtClean="0">
                <a:latin typeface="+mj-lt"/>
              </a:rPr>
              <a:t>que </a:t>
            </a:r>
            <a:r>
              <a:rPr lang="es-ES" sz="3200" dirty="0">
                <a:latin typeface="+mj-lt"/>
              </a:rPr>
              <a:t>se mueven en una determinada </a:t>
            </a:r>
            <a:r>
              <a:rPr lang="es-ES" sz="3200" b="1" dirty="0">
                <a:latin typeface="+mj-lt"/>
              </a:rPr>
              <a:t>estructura</a:t>
            </a:r>
            <a:r>
              <a:rPr lang="es-ES" sz="3200" dirty="0">
                <a:latin typeface="+mj-lt"/>
              </a:rPr>
              <a:t>.</a:t>
            </a:r>
          </a:p>
        </p:txBody>
      </p:sp>
      <p:pic>
        <p:nvPicPr>
          <p:cNvPr id="7" name="Picture 6" descr="Traffic Grid 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0136" y="3716997"/>
            <a:ext cx="3271622" cy="2968719"/>
          </a:xfrm>
          <a:prstGeom prst="rect">
            <a:avLst/>
          </a:prstGeom>
          <a:noFill/>
        </p:spPr>
      </p:pic>
      <p:pic>
        <p:nvPicPr>
          <p:cNvPr id="8" name="Picture 7" descr="Traffic Basic 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6280" y="3140968"/>
            <a:ext cx="3323768" cy="9895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1199456" y="1196752"/>
            <a:ext cx="9793088" cy="1584176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dirty="0"/>
              <a:t>   El modelo de </a:t>
            </a:r>
            <a:r>
              <a:rPr lang="es-ES" b="1" dirty="0" err="1"/>
              <a:t>Biham-Middleton-Levine</a:t>
            </a:r>
            <a:r>
              <a:rPr lang="es-ES" dirty="0"/>
              <a:t> es una de las aproximaciones más simples a los procesos de circulación con atascos.  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412-8A1C-4A73-8C22-68163C08DE18}" type="slidenum">
              <a:rPr lang="es-ES"/>
              <a:pPr/>
              <a:t>16</a:t>
            </a:fld>
            <a:endParaRPr lang="es-ES"/>
          </a:p>
        </p:txBody>
      </p:sp>
      <p:pic>
        <p:nvPicPr>
          <p:cNvPr id="39941" name="Picture 5" descr="fig1traf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016" y="2852936"/>
            <a:ext cx="3419872" cy="3419872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Modelos </a:t>
            </a:r>
            <a:r>
              <a:rPr lang="es-ES" dirty="0"/>
              <a:t>de </a:t>
            </a:r>
            <a:r>
              <a:rPr lang="es-ES" dirty="0" smtClean="0"/>
              <a:t>tráfico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03913" y="2841898"/>
            <a:ext cx="60486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+mj-lt"/>
              </a:rPr>
              <a:t>Dos tipos de coches en el retículo periódico: Rojos hacia el norte, Azules hacia el Este.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+mj-lt"/>
              </a:rPr>
              <a:t>Dinámica del sistema: primero se mueven los azules, luego los rojos.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+mj-lt"/>
              </a:rPr>
              <a:t>Totalmente determinista.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40216" y="6309321"/>
            <a:ext cx="2133600" cy="365125"/>
          </a:xfrm>
        </p:spPr>
        <p:txBody>
          <a:bodyPr/>
          <a:lstStyle/>
          <a:p>
            <a:fld id="{28661412-8A1C-4A73-8C22-68163C08DE18}" type="slidenum">
              <a:rPr lang="es-ES"/>
              <a:pPr/>
              <a:t>17</a:t>
            </a:fld>
            <a:endParaRPr lang="es-ES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Modelos </a:t>
            </a:r>
            <a:r>
              <a:rPr lang="es-ES" dirty="0"/>
              <a:t>de </a:t>
            </a:r>
            <a:r>
              <a:rPr lang="es-ES" dirty="0" smtClean="0"/>
              <a:t>tráfico</a:t>
            </a:r>
            <a:endParaRPr lang="es-ES" dirty="0"/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59496" y="1268760"/>
            <a:ext cx="9073702" cy="1583978"/>
          </a:xfrm>
        </p:spPr>
        <p:txBody>
          <a:bodyPr>
            <a:normAutofit lnSpcReduction="10000"/>
          </a:bodyPr>
          <a:lstStyle/>
          <a:p>
            <a:r>
              <a:rPr lang="es-ES" i="1" dirty="0" smtClean="0"/>
              <a:t>p</a:t>
            </a:r>
            <a:r>
              <a:rPr lang="es-ES" dirty="0" smtClean="0"/>
              <a:t> </a:t>
            </a:r>
            <a:r>
              <a:rPr lang="es-ES" dirty="0"/>
              <a:t>determina la densidad de coches en la configuración inicial.  </a:t>
            </a:r>
          </a:p>
          <a:p>
            <a:r>
              <a:rPr lang="es-ES" dirty="0"/>
              <a:t>Distintos comportamientos en función de </a:t>
            </a:r>
            <a:r>
              <a:rPr lang="es-ES" i="1" dirty="0" smtClean="0"/>
              <a:t>p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" name="Picture 4" descr="p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106" y="3115816"/>
            <a:ext cx="2160910" cy="2160910"/>
          </a:xfrm>
          <a:prstGeom prst="rect">
            <a:avLst/>
          </a:prstGeom>
          <a:noFill/>
        </p:spPr>
      </p:pic>
      <p:pic>
        <p:nvPicPr>
          <p:cNvPr id="11" name="Picture 5" descr="p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858" y="3115816"/>
            <a:ext cx="2160910" cy="2160910"/>
          </a:xfrm>
          <a:prstGeom prst="rect">
            <a:avLst/>
          </a:prstGeom>
          <a:noFill/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78955" y="5276056"/>
            <a:ext cx="124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400" i="1" dirty="0">
                <a:latin typeface="+mj-lt"/>
              </a:rPr>
              <a:t>p </a:t>
            </a:r>
            <a:r>
              <a:rPr lang="es-ES" sz="2400" dirty="0">
                <a:latin typeface="+mj-lt"/>
              </a:rPr>
              <a:t>= 0.2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654724" y="5276055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400" i="1" dirty="0">
                <a:latin typeface="+mj-lt"/>
              </a:rPr>
              <a:t>p</a:t>
            </a:r>
            <a:r>
              <a:rPr lang="es-ES" sz="2400" dirty="0">
                <a:latin typeface="+mj-lt"/>
              </a:rPr>
              <a:t> = 0.8</a:t>
            </a:r>
            <a:r>
              <a:rPr lang="es-ES" dirty="0">
                <a:latin typeface="+mj-lt"/>
              </a:rPr>
              <a:t>  </a:t>
            </a:r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>
          <a:xfrm>
            <a:off x="6240016" y="3115816"/>
            <a:ext cx="5544616" cy="2185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800" dirty="0"/>
              <a:t>Parámetro fundamental de estudio</a:t>
            </a:r>
            <a:endParaRPr lang="es-ES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800" b="1" dirty="0"/>
              <a:t>Velocidad media de una partícula: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800" b="1" dirty="0"/>
              <a:t>   </a:t>
            </a:r>
            <a:r>
              <a:rPr lang="es-ES" sz="2800" dirty="0"/>
              <a:t>nº de movimientos/ nº de pasos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800" b="1" dirty="0"/>
              <a:t>Velocidad media del conjunto</a:t>
            </a:r>
            <a:r>
              <a:rPr lang="es-ES" sz="28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s-E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s-ES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s-ES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s-E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40216" y="6309321"/>
            <a:ext cx="2133600" cy="365125"/>
          </a:xfrm>
        </p:spPr>
        <p:txBody>
          <a:bodyPr/>
          <a:lstStyle/>
          <a:p>
            <a:fld id="{28661412-8A1C-4A73-8C22-68163C08DE18}" type="slidenum">
              <a:rPr lang="es-ES"/>
              <a:pPr/>
              <a:t>18</a:t>
            </a:fld>
            <a:endParaRPr lang="es-ES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Modelos </a:t>
            </a:r>
            <a:r>
              <a:rPr lang="es-ES" dirty="0"/>
              <a:t>de </a:t>
            </a:r>
            <a:r>
              <a:rPr lang="es-ES" dirty="0" smtClean="0"/>
              <a:t>tráfico</a:t>
            </a:r>
            <a:endParaRPr lang="es-ES" dirty="0"/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6" y="1268760"/>
            <a:ext cx="8518525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Algunos comportamientos:</a:t>
            </a:r>
            <a:endParaRPr lang="es-ES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5175" y="4168824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 dirty="0">
                <a:latin typeface="+mj-lt"/>
              </a:rPr>
              <a:t>  p=0.36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703512" y="4606096"/>
            <a:ext cx="266429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dirty="0">
                <a:latin typeface="+mj-lt"/>
              </a:rPr>
              <a:t>El sistema se ha auto-organizado y todos las partículas se mueven libremente. La velocidad del sistema tiende a 1.</a:t>
            </a:r>
          </a:p>
        </p:txBody>
      </p:sp>
      <p:pic>
        <p:nvPicPr>
          <p:cNvPr id="17" name="Picture 9" descr="trafico0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479" y="2008585"/>
            <a:ext cx="2230363" cy="2230363"/>
          </a:xfrm>
          <a:prstGeom prst="rect">
            <a:avLst/>
          </a:prstGeom>
          <a:noFill/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231903" y="4168824"/>
            <a:ext cx="1296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400" dirty="0">
                <a:latin typeface="+mj-lt"/>
              </a:rPr>
              <a:t>  p=0.40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871863" y="4672880"/>
            <a:ext cx="2304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dirty="0">
                <a:latin typeface="+mj-lt"/>
              </a:rPr>
              <a:t>Ninguna partícula </a:t>
            </a:r>
          </a:p>
          <a:p>
            <a:r>
              <a:rPr lang="es-ES" sz="2000" dirty="0">
                <a:latin typeface="+mj-lt"/>
              </a:rPr>
              <a:t>puede moverse.</a:t>
            </a:r>
          </a:p>
        </p:txBody>
      </p:sp>
      <p:pic>
        <p:nvPicPr>
          <p:cNvPr id="20" name="Picture 7" descr="traficop0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1863" y="2008584"/>
            <a:ext cx="2232720" cy="2232720"/>
          </a:xfrm>
          <a:prstGeom prst="rect">
            <a:avLst/>
          </a:prstGeom>
          <a:noFill/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111089" y="4168824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 dirty="0">
                <a:latin typeface="+mj-lt"/>
              </a:rPr>
              <a:t>  p=0.38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680176" y="4697848"/>
            <a:ext cx="25922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dirty="0">
                <a:latin typeface="+mj-lt"/>
              </a:rPr>
              <a:t>Situación intermedia: algunas partículas se mueven; aparecen varios atascos de carácter local.</a:t>
            </a:r>
          </a:p>
        </p:txBody>
      </p:sp>
      <p:pic>
        <p:nvPicPr>
          <p:cNvPr id="23" name="Picture 7" descr="trafico0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2183" y="2006700"/>
            <a:ext cx="2232248" cy="22322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40216" y="6309321"/>
            <a:ext cx="2133600" cy="365125"/>
          </a:xfrm>
        </p:spPr>
        <p:txBody>
          <a:bodyPr/>
          <a:lstStyle/>
          <a:p>
            <a:fld id="{28661412-8A1C-4A73-8C22-68163C08DE18}" type="slidenum">
              <a:rPr lang="es-ES"/>
              <a:pPr/>
              <a:t>19</a:t>
            </a:fld>
            <a:endParaRPr lang="es-ES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Modelos </a:t>
            </a:r>
            <a:r>
              <a:rPr lang="es-ES" dirty="0"/>
              <a:t>de </a:t>
            </a:r>
            <a:r>
              <a:rPr lang="es-ES" dirty="0" smtClean="0"/>
              <a:t>tráfico</a:t>
            </a:r>
            <a:endParaRPr lang="es-ES" dirty="0"/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6" y="1484784"/>
            <a:ext cx="8641655" cy="4536504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+mj-lt"/>
              </a:rPr>
              <a:t>Solo hay aleatoriedad en la configuración inicial.</a:t>
            </a:r>
          </a:p>
          <a:p>
            <a:r>
              <a:rPr lang="es-ES" dirty="0" smtClean="0">
                <a:latin typeface="+mj-lt"/>
              </a:rPr>
              <a:t>Cambio de comportamiento brusco en función de la densidad </a:t>
            </a:r>
            <a:r>
              <a:rPr lang="es-ES" i="1" dirty="0" smtClean="0">
                <a:latin typeface="+mj-lt"/>
              </a:rPr>
              <a:t>p</a:t>
            </a:r>
            <a:r>
              <a:rPr lang="es-ES" dirty="0" smtClean="0">
                <a:latin typeface="+mj-lt"/>
              </a:rPr>
              <a:t>.</a:t>
            </a:r>
          </a:p>
          <a:p>
            <a:r>
              <a:rPr lang="es-ES" dirty="0" smtClean="0">
                <a:latin typeface="+mj-lt"/>
              </a:rPr>
              <a:t>Figuras de formación de atascos muy estructuradas.</a:t>
            </a:r>
          </a:p>
          <a:p>
            <a:r>
              <a:rPr lang="es-ES" dirty="0" smtClean="0">
                <a:latin typeface="+mj-lt"/>
              </a:rPr>
              <a:t>Repetición del comportamiento para mismos valores de </a:t>
            </a:r>
            <a:r>
              <a:rPr lang="es-ES" i="1" dirty="0" smtClean="0">
                <a:latin typeface="+mj-lt"/>
              </a:rPr>
              <a:t>p</a:t>
            </a:r>
            <a:r>
              <a:rPr lang="es-ES" dirty="0" smtClean="0">
                <a:latin typeface="+mj-lt"/>
              </a:rPr>
              <a:t>.</a:t>
            </a:r>
            <a:endParaRPr lang="es-E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9" y="457200"/>
            <a:ext cx="8713787" cy="1371600"/>
          </a:xfrm>
        </p:spPr>
        <p:txBody>
          <a:bodyPr/>
          <a:lstStyle/>
          <a:p>
            <a:r>
              <a:rPr lang="es-ES" sz="4000" dirty="0"/>
              <a:t>  ¿Qué es un sistema complejo?</a:t>
            </a:r>
          </a:p>
        </p:txBody>
      </p:sp>
      <p:sp>
        <p:nvSpPr>
          <p:cNvPr id="33817" name="Rectangle 25"/>
          <p:cNvSpPr>
            <a:spLocks noGrp="1" noChangeArrowheads="1"/>
          </p:cNvSpPr>
          <p:nvPr>
            <p:ph idx="1"/>
          </p:nvPr>
        </p:nvSpPr>
        <p:spPr>
          <a:xfrm>
            <a:off x="1992314" y="2420938"/>
            <a:ext cx="8353425" cy="4032250"/>
          </a:xfrm>
          <a:noFill/>
          <a:ln/>
        </p:spPr>
        <p:txBody>
          <a:bodyPr/>
          <a:lstStyle/>
          <a:p>
            <a:r>
              <a:rPr lang="es-ES" b="1" dirty="0">
                <a:latin typeface="+mj-lt"/>
              </a:rPr>
              <a:t>Concepto Multidisciplinar:</a:t>
            </a:r>
          </a:p>
          <a:p>
            <a:pPr>
              <a:buFont typeface="Arial" pitchFamily="34" charset="0"/>
              <a:buNone/>
            </a:pPr>
            <a:r>
              <a:rPr lang="es-ES" dirty="0">
                <a:latin typeface="+mj-lt"/>
              </a:rPr>
              <a:t>   biología, química, física, </a:t>
            </a:r>
            <a:r>
              <a:rPr lang="es-ES" dirty="0" smtClean="0">
                <a:latin typeface="+mj-lt"/>
              </a:rPr>
              <a:t>matemáticas, ciencias </a:t>
            </a:r>
            <a:r>
              <a:rPr lang="es-ES" dirty="0">
                <a:latin typeface="+mj-lt"/>
              </a:rPr>
              <a:t>sociales…</a:t>
            </a:r>
          </a:p>
          <a:p>
            <a:r>
              <a:rPr lang="es-ES" b="1" dirty="0">
                <a:latin typeface="+mj-lt"/>
              </a:rPr>
              <a:t>Sin definición unificada ni rigurosa</a:t>
            </a:r>
            <a:r>
              <a:rPr lang="es-ES" dirty="0">
                <a:latin typeface="+mj-lt"/>
              </a:rPr>
              <a:t>.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045A-B449-4778-ADF9-3CA052C2B210}" type="slidenum">
              <a:rPr lang="es-ES">
                <a:latin typeface="+mj-lt"/>
              </a:rPr>
              <a:pPr/>
              <a:t>2</a:t>
            </a:fld>
            <a:endParaRPr lang="es-ES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   Emergencia de propiedades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341314"/>
            <a:ext cx="10972800" cy="3311822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En la dinámica del conjunto global surgen propiedades inesperadas que en principio no se deducen de las propiedades de los elementos aislados que forman el sistema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propiedades que aparecen no son sencillas de predecir a priori.</a:t>
            </a:r>
          </a:p>
          <a:p>
            <a:r>
              <a:rPr lang="es-ES" dirty="0" smtClean="0"/>
              <a:t>La emergencia de propiedades aparece a diferentes escalas.</a:t>
            </a:r>
          </a:p>
          <a:p>
            <a:r>
              <a:rPr lang="es-ES" dirty="0" smtClean="0"/>
              <a:t>Aparecen propiedades emergentes distintas aunque se sigan las mismas reglas de evolución:  moléculas de agua pueden formar gases, líquidos o sólidos cristalinos.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0431-69FC-44EA-80D2-12053BE832EF}" type="slidenum">
              <a:rPr lang="es-ES"/>
              <a:pPr/>
              <a:t>20</a:t>
            </a:fld>
            <a:endParaRPr lang="es-ES"/>
          </a:p>
        </p:txBody>
      </p:sp>
      <p:pic>
        <p:nvPicPr>
          <p:cNvPr id="52233" name="Picture 9" descr="neur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4721016"/>
            <a:ext cx="2693512" cy="1948344"/>
          </a:xfrm>
          <a:prstGeom prst="rect">
            <a:avLst/>
          </a:prstGeom>
          <a:noFill/>
        </p:spPr>
      </p:pic>
      <p:pic>
        <p:nvPicPr>
          <p:cNvPr id="52234" name="Picture 10" descr="cerebr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2024" y="4773364"/>
            <a:ext cx="2695556" cy="18959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   Emergencia de propiedades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71464" y="1268760"/>
            <a:ext cx="9793088" cy="33118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dirty="0" smtClean="0"/>
              <a:t>Una de las propiedades emergentes más interesante es la </a:t>
            </a:r>
            <a:r>
              <a:rPr lang="es-ES" b="1" dirty="0" smtClean="0"/>
              <a:t>auto-organización</a:t>
            </a:r>
            <a:r>
              <a:rPr lang="es-E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En muchos sistemas la estructura macroscópica que se observa  al evolucionar el sistema es altamente ordenada.</a:t>
            </a:r>
          </a:p>
          <a:p>
            <a:r>
              <a:rPr lang="es-ES" dirty="0" smtClean="0"/>
              <a:t>El orden es dinámico, no estático.</a:t>
            </a:r>
          </a:p>
          <a:p>
            <a:r>
              <a:rPr lang="es-ES" dirty="0" smtClean="0"/>
              <a:t>El orden aparece sin necesidad de intervención externa al sistema y sin la existencia de líderes dentro del propio sistema.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0431-69FC-44EA-80D2-12053BE832EF}" type="slidenum">
              <a:rPr lang="es-ES"/>
              <a:pPr/>
              <a:t>21</a:t>
            </a:fld>
            <a:endParaRPr lang="es-ES"/>
          </a:p>
        </p:txBody>
      </p:sp>
      <p:pic>
        <p:nvPicPr>
          <p:cNvPr id="7" name="Picture 6" descr="fotobacteri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015" y="5209179"/>
            <a:ext cx="2199512" cy="1604197"/>
          </a:xfrm>
          <a:prstGeom prst="rect">
            <a:avLst/>
          </a:prstGeom>
          <a:noFill/>
        </p:spPr>
      </p:pic>
      <p:pic>
        <p:nvPicPr>
          <p:cNvPr id="8" name="Picture 8" descr="fotoluciernag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5138004"/>
            <a:ext cx="1724745" cy="1598634"/>
          </a:xfrm>
          <a:prstGeom prst="rect">
            <a:avLst/>
          </a:prstGeom>
          <a:noFill/>
        </p:spPr>
      </p:pic>
      <p:pic>
        <p:nvPicPr>
          <p:cNvPr id="9" name="Picture 5" descr="fotohormig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8248" y="4341405"/>
            <a:ext cx="2160239" cy="1628761"/>
          </a:xfrm>
          <a:prstGeom prst="rect">
            <a:avLst/>
          </a:prstGeom>
          <a:noFill/>
        </p:spPr>
      </p:pic>
      <p:pic>
        <p:nvPicPr>
          <p:cNvPr id="10" name="Picture 6" descr="collective_intelligence_bi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3792" y="4502941"/>
            <a:ext cx="2249243" cy="151178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Transiciones de fase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340768"/>
            <a:ext cx="9937104" cy="365251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modelo matemático </a:t>
            </a:r>
            <a:r>
              <a:rPr lang="es-ES" dirty="0" smtClean="0"/>
              <a:t>del </a:t>
            </a:r>
            <a:r>
              <a:rPr lang="es-ES" dirty="0"/>
              <a:t>sistema depende de ciertos parámetros con los que podemos controlar pautas de  comportamiento </a:t>
            </a:r>
            <a:r>
              <a:rPr lang="es-ES" dirty="0" smtClean="0"/>
              <a:t>del </a:t>
            </a:r>
            <a:r>
              <a:rPr lang="es-ES" dirty="0"/>
              <a:t>mismo: temperatura, densidad, masa, </a:t>
            </a:r>
            <a:r>
              <a:rPr lang="es-ES" dirty="0" smtClean="0"/>
              <a:t>velocidad, ...</a:t>
            </a:r>
          </a:p>
          <a:p>
            <a:r>
              <a:rPr lang="es-ES" dirty="0" smtClean="0"/>
              <a:t>Hay regiones de valores en el espacio de los parámetros que separan zonas muy diferenciadas de comportamientos en el sistema: el cambio de una región a otra ocasiona pérdida de simetrías o la transición de cambios de estado en el sistema.  </a:t>
            </a:r>
          </a:p>
          <a:p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2D3F-46DE-4C55-8729-9EF27895CA69}" type="slidenum">
              <a:rPr lang="es-ES"/>
              <a:pPr/>
              <a:t>22</a:t>
            </a:fld>
            <a:endParaRPr lang="es-ES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343472" y="5085184"/>
            <a:ext cx="4833739" cy="1367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lang="es-ES" sz="3200" dirty="0"/>
              <a:t>Una transición de fase conocida: Si la temperatura de un cazo con agua se incrementa de 99º a 101º grados, ¡la densidad decrece por un factor de 1600!  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979" y="4779893"/>
            <a:ext cx="4320480" cy="157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Robustez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343472" y="1484784"/>
            <a:ext cx="9577064" cy="19008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Fijados los valores de los parámetros, </a:t>
            </a:r>
            <a:r>
              <a:rPr lang="es-ES" dirty="0" smtClean="0"/>
              <a:t>los sistemas </a:t>
            </a:r>
            <a:r>
              <a:rPr lang="es-ES" dirty="0"/>
              <a:t>complejos muestran la cualidad de ser muy estables </a:t>
            </a:r>
            <a:r>
              <a:rPr lang="es-ES" dirty="0" smtClean="0"/>
              <a:t>incluso </a:t>
            </a:r>
            <a:r>
              <a:rPr lang="es-ES" dirty="0"/>
              <a:t>aunque exista aleatoriedad en la configuración inicial.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3472-8C6F-43B0-85C4-1404A032FAB1}" type="slidenum">
              <a:rPr lang="es-ES"/>
              <a:pPr/>
              <a:t>23</a:t>
            </a:fld>
            <a:endParaRPr lang="es-ES"/>
          </a:p>
        </p:txBody>
      </p:sp>
      <p:pic>
        <p:nvPicPr>
          <p:cNvPr id="5" name="Picture 4" descr="traffinal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9" y="4941169"/>
            <a:ext cx="1829619" cy="1829619"/>
          </a:xfrm>
          <a:prstGeom prst="rect">
            <a:avLst/>
          </a:prstGeom>
          <a:noFill/>
        </p:spPr>
      </p:pic>
      <p:pic>
        <p:nvPicPr>
          <p:cNvPr id="6" name="Picture 5" descr="trafinicial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601" y="3429001"/>
            <a:ext cx="1829619" cy="1829619"/>
          </a:xfrm>
          <a:prstGeom prst="rect">
            <a:avLst/>
          </a:prstGeom>
          <a:noFill/>
        </p:spPr>
      </p:pic>
      <p:pic>
        <p:nvPicPr>
          <p:cNvPr id="7" name="Picture 4" descr="traffinal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4272" y="4941168"/>
            <a:ext cx="1800200" cy="1800200"/>
          </a:xfrm>
          <a:prstGeom prst="rect">
            <a:avLst/>
          </a:prstGeom>
          <a:noFill/>
        </p:spPr>
      </p:pic>
      <p:pic>
        <p:nvPicPr>
          <p:cNvPr id="8" name="Picture 5" descr="trafinicial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2064" y="3429000"/>
            <a:ext cx="1800200" cy="1800200"/>
          </a:xfrm>
          <a:prstGeom prst="rect">
            <a:avLst/>
          </a:prstGeom>
          <a:noFill/>
        </p:spPr>
      </p:pic>
      <p:sp>
        <p:nvSpPr>
          <p:cNvPr id="10" name="9 Flecha doblada"/>
          <p:cNvSpPr/>
          <p:nvPr/>
        </p:nvSpPr>
        <p:spPr>
          <a:xfrm rot="5400000">
            <a:off x="4655840" y="3933056"/>
            <a:ext cx="504056" cy="936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Flecha doblada"/>
          <p:cNvSpPr/>
          <p:nvPr/>
        </p:nvSpPr>
        <p:spPr>
          <a:xfrm rot="5400000">
            <a:off x="8832303" y="3933056"/>
            <a:ext cx="504056" cy="936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Robustez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196753"/>
            <a:ext cx="10009112" cy="230425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Aunque existan procesos aleatorios en la evolución temporal, el sistema tiende casi siempre a estados muy similares.</a:t>
            </a:r>
          </a:p>
          <a:p>
            <a:r>
              <a:rPr lang="es-ES" dirty="0" smtClean="0"/>
              <a:t>En  muchos sistemas si realizamos ciertos cambios en medio de su evolución, éstos son asumidos por el sistema, que recupera su comportamiento habitual a pesar de ellos.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3472-8C6F-43B0-85C4-1404A032FAB1}" type="slidenum">
              <a:rPr lang="es-ES"/>
              <a:pPr/>
              <a:t>24</a:t>
            </a:fld>
            <a:endParaRPr lang="es-ES"/>
          </a:p>
        </p:txBody>
      </p:sp>
      <p:sp>
        <p:nvSpPr>
          <p:cNvPr id="12" name="5 Marcador de número de diapositiva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FB193472-8C6F-43B0-85C4-1404A032FAB1}" type="slidenum">
              <a:rPr lang="es-E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24</a:t>
            </a:fld>
            <a:endParaRPr lang="es-E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3" name="Picture 4" descr="traffinal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9" y="4941169"/>
            <a:ext cx="1829619" cy="1829619"/>
          </a:xfrm>
          <a:prstGeom prst="rect">
            <a:avLst/>
          </a:prstGeom>
          <a:noFill/>
        </p:spPr>
      </p:pic>
      <p:pic>
        <p:nvPicPr>
          <p:cNvPr id="14" name="Picture 5" descr="trafinicial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601" y="3429001"/>
            <a:ext cx="1829619" cy="1829619"/>
          </a:xfrm>
          <a:prstGeom prst="rect">
            <a:avLst/>
          </a:prstGeom>
          <a:noFill/>
        </p:spPr>
      </p:pic>
      <p:pic>
        <p:nvPicPr>
          <p:cNvPr id="15" name="Picture 4" descr="traffinal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4272" y="4941168"/>
            <a:ext cx="1800200" cy="1800200"/>
          </a:xfrm>
          <a:prstGeom prst="rect">
            <a:avLst/>
          </a:prstGeom>
          <a:noFill/>
        </p:spPr>
      </p:pic>
      <p:pic>
        <p:nvPicPr>
          <p:cNvPr id="16" name="Picture 5" descr="trafinicial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2064" y="3429000"/>
            <a:ext cx="1800200" cy="1800200"/>
          </a:xfrm>
          <a:prstGeom prst="rect">
            <a:avLst/>
          </a:prstGeom>
          <a:noFill/>
        </p:spPr>
      </p:pic>
      <p:sp>
        <p:nvSpPr>
          <p:cNvPr id="17" name="16 Flecha doblada"/>
          <p:cNvSpPr/>
          <p:nvPr/>
        </p:nvSpPr>
        <p:spPr>
          <a:xfrm rot="5400000">
            <a:off x="4655840" y="3933056"/>
            <a:ext cx="504056" cy="936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17 Flecha doblada"/>
          <p:cNvSpPr/>
          <p:nvPr/>
        </p:nvSpPr>
        <p:spPr>
          <a:xfrm rot="5400000">
            <a:off x="8832303" y="3933056"/>
            <a:ext cx="504056" cy="936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9416" y="1268760"/>
            <a:ext cx="7516278" cy="5257799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Sistema formado por un número elevado de  </a:t>
            </a:r>
            <a:r>
              <a:rPr lang="es-ES" b="1" dirty="0" smtClean="0"/>
              <a:t>componentes elementales que interactúan </a:t>
            </a:r>
            <a:r>
              <a:rPr lang="es-ES" dirty="0" smtClean="0"/>
              <a:t>de forma local entre ellos y con el entorno. </a:t>
            </a:r>
          </a:p>
          <a:p>
            <a:r>
              <a:rPr lang="es-ES" dirty="0" smtClean="0"/>
              <a:t>Los componentes son relativamente similares entre sí (al menos por familias).</a:t>
            </a:r>
          </a:p>
          <a:p>
            <a:r>
              <a:rPr lang="es-ES" dirty="0" smtClean="0"/>
              <a:t>La evolución temporal es complicada de </a:t>
            </a:r>
            <a:r>
              <a:rPr lang="es-ES" b="1" dirty="0" smtClean="0"/>
              <a:t>predecir</a:t>
            </a:r>
            <a:r>
              <a:rPr lang="es-ES" dirty="0" smtClean="0"/>
              <a:t>. </a:t>
            </a:r>
          </a:p>
          <a:p>
            <a:r>
              <a:rPr lang="es-ES" dirty="0" smtClean="0"/>
              <a:t>Aparecen comportamientos difíciles de explicar a partir de las reglas. </a:t>
            </a:r>
          </a:p>
          <a:p>
            <a:r>
              <a:rPr lang="es-ES" dirty="0" smtClean="0"/>
              <a:t>Las </a:t>
            </a:r>
            <a:r>
              <a:rPr lang="es-ES" b="1" dirty="0" smtClean="0"/>
              <a:t>interacciones no</a:t>
            </a:r>
            <a:r>
              <a:rPr lang="es-ES" dirty="0" smtClean="0"/>
              <a:t> suelen ser </a:t>
            </a:r>
            <a:r>
              <a:rPr lang="es-ES" b="1" dirty="0" smtClean="0"/>
              <a:t>lineales</a:t>
            </a:r>
            <a:r>
              <a:rPr lang="es-ES" dirty="0" smtClean="0"/>
              <a:t>: existen procesos de retroalimentación o inhibición en las mismas.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Pueden variar su estructura con el tiempo: nuevos elementos, nuevos enlaces,… son </a:t>
            </a:r>
            <a:r>
              <a:rPr lang="es-ES" b="1" dirty="0" smtClean="0"/>
              <a:t>sistemas dinámicos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760296" y="3284985"/>
            <a:ext cx="30243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latin typeface="+mj-lt"/>
              </a:rPr>
              <a:t>Las hormigas </a:t>
            </a:r>
            <a:r>
              <a:rPr lang="es-ES" dirty="0" smtClean="0">
                <a:latin typeface="+mj-lt"/>
              </a:rPr>
              <a:t>depositan </a:t>
            </a:r>
            <a:r>
              <a:rPr lang="es-ES" dirty="0">
                <a:latin typeface="+mj-lt"/>
              </a:rPr>
              <a:t>más </a:t>
            </a:r>
            <a:r>
              <a:rPr lang="es-ES" dirty="0" smtClean="0">
                <a:latin typeface="+mj-lt"/>
              </a:rPr>
              <a:t>feromona </a:t>
            </a:r>
            <a:r>
              <a:rPr lang="es-ES" dirty="0">
                <a:latin typeface="+mj-lt"/>
              </a:rPr>
              <a:t>cuanta </a:t>
            </a:r>
            <a:r>
              <a:rPr lang="es-ES" dirty="0" smtClean="0">
                <a:latin typeface="+mj-lt"/>
              </a:rPr>
              <a:t>mayor </a:t>
            </a:r>
            <a:r>
              <a:rPr lang="es-ES" dirty="0">
                <a:latin typeface="+mj-lt"/>
              </a:rPr>
              <a:t>densidad de feromonas exista.</a:t>
            </a:r>
          </a:p>
        </p:txBody>
      </p:sp>
      <p:pic>
        <p:nvPicPr>
          <p:cNvPr id="5" name="Picture 6" descr="a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1124744"/>
            <a:ext cx="2160240" cy="2160240"/>
          </a:xfrm>
          <a:prstGeom prst="rect">
            <a:avLst/>
          </a:prstGeom>
          <a:noFill/>
        </p:spPr>
      </p:pic>
      <p:pic>
        <p:nvPicPr>
          <p:cNvPr id="6" name="Picture 5" descr="jeong1_l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87742" y="4293567"/>
            <a:ext cx="2978266" cy="2159769"/>
          </a:xfrm>
          <a:prstGeom prst="rect">
            <a:avLst/>
          </a:prstGeom>
          <a:noFill/>
        </p:spPr>
      </p:pic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9" y="44624"/>
            <a:ext cx="8713787" cy="1371600"/>
          </a:xfrm>
        </p:spPr>
        <p:txBody>
          <a:bodyPr/>
          <a:lstStyle/>
          <a:p>
            <a:r>
              <a:rPr lang="es-ES" sz="4000" dirty="0"/>
              <a:t>  ¿Qué es un sistema complejo?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99657" y="476672"/>
            <a:ext cx="6264275" cy="762000"/>
          </a:xfrm>
        </p:spPr>
        <p:txBody>
          <a:bodyPr/>
          <a:lstStyle/>
          <a:p>
            <a:r>
              <a:rPr lang="it-IT" dirty="0"/>
              <a:t>More is different!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66988" y="3213100"/>
            <a:ext cx="7308850" cy="3024188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it-IT" dirty="0"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Sistemas cuantitativamente muy grandes son  cualitativamente diferentes</a:t>
            </a:r>
            <a:r>
              <a:rPr lang="it-IT" dirty="0" smtClean="0"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.</a:t>
            </a:r>
          </a:p>
          <a:p>
            <a:pPr algn="l">
              <a:lnSpc>
                <a:spcPct val="80000"/>
              </a:lnSpc>
            </a:pPr>
            <a:endParaRPr lang="it-IT" dirty="0"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algn="l">
              <a:lnSpc>
                <a:spcPct val="80000"/>
              </a:lnSpc>
            </a:pPr>
            <a:r>
              <a:rPr lang="it-IT" dirty="0"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Comportamientos microscópicos simples dan lugar a comportamientos </a:t>
            </a:r>
            <a:r>
              <a:rPr lang="it-IT" dirty="0" smtClean="0"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macroscópicos complejos.</a:t>
            </a:r>
            <a:r>
              <a:rPr lang="it-IT" sz="36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endParaRPr lang="it-IT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5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F95D827-D2B3-4714-85A3-3B225F936B64}" type="slidenum">
              <a:rPr lang="es-ES"/>
              <a:pPr/>
              <a:t>4</a:t>
            </a:fld>
            <a:endParaRPr lang="es-E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135560" y="1052737"/>
            <a:ext cx="77724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it-IT" sz="2800" dirty="0">
                <a:solidFill>
                  <a:schemeClr val="tx2"/>
                </a:solidFill>
                <a:latin typeface="Times New Roman" pitchFamily="18" charset="0"/>
              </a:rPr>
              <a:t>P.W. Anderson,</a:t>
            </a:r>
          </a:p>
          <a:p>
            <a:pPr algn="ctr"/>
            <a:r>
              <a:rPr lang="it-IT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it-IT" sz="2800" i="1" dirty="0">
                <a:solidFill>
                  <a:schemeClr val="tx2"/>
                </a:solidFill>
                <a:latin typeface="Times New Roman" pitchFamily="18" charset="0"/>
              </a:rPr>
              <a:t>Science </a:t>
            </a:r>
            <a:r>
              <a:rPr lang="it-IT" sz="2800" b="1" dirty="0">
                <a:solidFill>
                  <a:schemeClr val="tx2"/>
                </a:solidFill>
                <a:latin typeface="Times New Roman" pitchFamily="18" charset="0"/>
              </a:rPr>
              <a:t>177 </a:t>
            </a:r>
            <a:r>
              <a:rPr lang="it-IT" sz="2800" dirty="0">
                <a:solidFill>
                  <a:schemeClr val="tx2"/>
                </a:solidFill>
                <a:latin typeface="Times New Roman" pitchFamily="18" charset="0"/>
              </a:rPr>
              <a:t>393-396 (1972)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121A-A5A8-448C-A326-A24D3461AC1D}" type="slidenum">
              <a:rPr lang="es-ES"/>
              <a:pPr/>
              <a:t>5</a:t>
            </a:fld>
            <a:endParaRPr lang="es-ES"/>
          </a:p>
        </p:txBody>
      </p:sp>
      <p:pic>
        <p:nvPicPr>
          <p:cNvPr id="100361" name="Picture 9" descr="luciernag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350" y="2344981"/>
            <a:ext cx="2952178" cy="4179644"/>
          </a:xfrm>
          <a:prstGeom prst="rect">
            <a:avLst/>
          </a:prstGeom>
          <a:noFill/>
        </p:spPr>
      </p:pic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40014" y="765175"/>
            <a:ext cx="339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4400" b="1">
                <a:latin typeface="Arial" pitchFamily="34" charset="0"/>
              </a:rPr>
              <a:t> </a:t>
            </a:r>
          </a:p>
        </p:txBody>
      </p:sp>
      <p:pic>
        <p:nvPicPr>
          <p:cNvPr id="100357" name="Picture 5" descr="pe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070" y="1633105"/>
            <a:ext cx="3663274" cy="2435807"/>
          </a:xfrm>
          <a:prstGeom prst="rect">
            <a:avLst/>
          </a:prstGeom>
          <a:noFill/>
        </p:spPr>
      </p:pic>
      <p:pic>
        <p:nvPicPr>
          <p:cNvPr id="100358" name="Picture 6" descr="collective_intelligence_b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9857" y="3422955"/>
            <a:ext cx="2569681" cy="1726450"/>
          </a:xfrm>
          <a:prstGeom prst="rect">
            <a:avLst/>
          </a:prstGeom>
          <a:noFill/>
        </p:spPr>
      </p:pic>
      <p:pic>
        <p:nvPicPr>
          <p:cNvPr id="100359" name="Picture 7" descr="Traffic Grid 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3632" y="4002265"/>
            <a:ext cx="2517523" cy="2517523"/>
          </a:xfrm>
          <a:prstGeom prst="rect">
            <a:avLst/>
          </a:prstGeom>
          <a:noFill/>
        </p:spPr>
      </p:pic>
      <p:pic>
        <p:nvPicPr>
          <p:cNvPr id="100360" name="Picture 8" descr="hongo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1504" y="1596685"/>
            <a:ext cx="2854815" cy="2854815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9" y="457200"/>
            <a:ext cx="8713787" cy="1371600"/>
          </a:xfrm>
        </p:spPr>
        <p:txBody>
          <a:bodyPr/>
          <a:lstStyle/>
          <a:p>
            <a:r>
              <a:rPr lang="es-ES" sz="4000" dirty="0"/>
              <a:t>Ejemplos de Sistemas Complejos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Colonias de insectos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9376" y="1600201"/>
            <a:ext cx="7704856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En una colonia de hormigas podemos observar:</a:t>
            </a:r>
          </a:p>
          <a:p>
            <a:pPr>
              <a:buFontTx/>
              <a:buChar char="•"/>
            </a:pPr>
            <a:r>
              <a:rPr lang="es-ES" dirty="0" smtClean="0"/>
              <a:t>Toma de decisiones colectivas </a:t>
            </a:r>
          </a:p>
          <a:p>
            <a:pPr>
              <a:buFontTx/>
              <a:buChar char="•"/>
            </a:pPr>
            <a:r>
              <a:rPr lang="es-ES" dirty="0" smtClean="0"/>
              <a:t>Organización sin existencia de líderes</a:t>
            </a:r>
          </a:p>
          <a:p>
            <a:pPr>
              <a:buNone/>
            </a:pPr>
            <a:endParaRPr lang="es-ES" sz="3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s-ES" sz="3600" dirty="0"/>
              <a:t>Mecanismos básicos:</a:t>
            </a:r>
            <a:endParaRPr lang="es-ES" dirty="0" smtClean="0"/>
          </a:p>
          <a:p>
            <a:pPr>
              <a:buFontTx/>
              <a:buChar char="•"/>
            </a:pPr>
            <a:r>
              <a:rPr lang="es-ES" dirty="0" smtClean="0"/>
              <a:t>Al moverse cada hormiga deposita una señal química.</a:t>
            </a:r>
          </a:p>
          <a:p>
            <a:pPr>
              <a:buFontTx/>
              <a:buChar char="•"/>
            </a:pPr>
            <a:r>
              <a:rPr lang="es-ES" dirty="0" smtClean="0"/>
              <a:t>Las otras hormigas pueden detectar el rastro  y seguir el gradiente químico.</a:t>
            </a:r>
          </a:p>
          <a:p>
            <a:pPr>
              <a:buFontTx/>
              <a:buChar char="•"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8" descr="fotohormig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794368" y="1196752"/>
            <a:ext cx="3414200" cy="2573090"/>
          </a:xfrm>
          <a:prstGeom prst="rect">
            <a:avLst/>
          </a:prstGeom>
          <a:noFill/>
          <a:ln/>
        </p:spPr>
      </p:pic>
      <p:pic>
        <p:nvPicPr>
          <p:cNvPr id="5" name="Picture 8" descr="fotohormi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0216" y="3933056"/>
            <a:ext cx="4149797" cy="2808312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Colonias de insectos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9416" y="1628801"/>
            <a:ext cx="7200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sz="3600" dirty="0"/>
              <a:t>Tenemos:</a:t>
            </a:r>
          </a:p>
          <a:p>
            <a:pPr>
              <a:buFontTx/>
              <a:buChar char="•"/>
            </a:pPr>
            <a:r>
              <a:rPr lang="es-ES" dirty="0" smtClean="0"/>
              <a:t>Reglas individuales de comportamiento.</a:t>
            </a:r>
          </a:p>
          <a:p>
            <a:pPr>
              <a:buFontTx/>
              <a:buChar char="•"/>
            </a:pPr>
            <a:r>
              <a:rPr lang="es-ES" dirty="0" smtClean="0"/>
              <a:t>Emergencia de comportamiento colectivo.</a:t>
            </a:r>
          </a:p>
          <a:p>
            <a:pPr>
              <a:buFontTx/>
              <a:buChar char="•"/>
            </a:pPr>
            <a:r>
              <a:rPr lang="es-ES" dirty="0" smtClean="0"/>
              <a:t>Sin líderes. Sin mapas del terreno.</a:t>
            </a:r>
          </a:p>
          <a:p>
            <a:pPr>
              <a:buFontTx/>
              <a:buChar char="•"/>
            </a:pPr>
            <a:r>
              <a:rPr lang="es-ES" dirty="0" smtClean="0"/>
              <a:t>Interacciones locales.</a:t>
            </a:r>
          </a:p>
          <a:p>
            <a:pPr>
              <a:buFontTx/>
              <a:buChar char="•"/>
            </a:pPr>
            <a:r>
              <a:rPr lang="es-ES" dirty="0" smtClean="0"/>
              <a:t>Transición de fase en el número crítico de hormigas.</a:t>
            </a:r>
          </a:p>
          <a:p>
            <a:pPr>
              <a:buFontTx/>
              <a:buChar char="•"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8" name="Picture 8" descr="fotohormig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794368" y="1196752"/>
            <a:ext cx="3414200" cy="2573090"/>
          </a:xfrm>
          <a:prstGeom prst="rect">
            <a:avLst/>
          </a:prstGeom>
          <a:noFill/>
          <a:ln/>
        </p:spPr>
      </p:pic>
      <p:pic>
        <p:nvPicPr>
          <p:cNvPr id="9" name="Picture 8" descr="fotohormi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0216" y="3933056"/>
            <a:ext cx="4149797" cy="2808312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Movimientos en grupo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A5D5-EC51-418D-B211-C34942729F66}" type="slidenum">
              <a:rPr lang="es-ES"/>
              <a:pPr/>
              <a:t>8</a:t>
            </a:fld>
            <a:endParaRPr lang="es-ES"/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95400" y="1556792"/>
            <a:ext cx="7347164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Podemos observar:</a:t>
            </a:r>
          </a:p>
          <a:p>
            <a:r>
              <a:rPr lang="es-ES" dirty="0" smtClean="0"/>
              <a:t>Coordinación </a:t>
            </a:r>
            <a:r>
              <a:rPr lang="es-ES" dirty="0"/>
              <a:t>en el movimiento de cientos de individuos.</a:t>
            </a:r>
          </a:p>
          <a:p>
            <a:r>
              <a:rPr lang="es-ES" dirty="0"/>
              <a:t>Significado adaptativo: defensa contra presas, incrementar </a:t>
            </a:r>
            <a:r>
              <a:rPr lang="es-ES" dirty="0" smtClean="0"/>
              <a:t>eficiencia.</a:t>
            </a:r>
          </a:p>
        </p:txBody>
      </p:sp>
      <p:pic>
        <p:nvPicPr>
          <p:cNvPr id="10" name="Picture 4" descr="pe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3745" y="4182527"/>
            <a:ext cx="2981116" cy="1982777"/>
          </a:xfrm>
          <a:prstGeom prst="rect">
            <a:avLst/>
          </a:prstGeom>
          <a:noFill/>
        </p:spPr>
      </p:pic>
      <p:pic>
        <p:nvPicPr>
          <p:cNvPr id="11" name="Picture 5" descr="bisont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224" y="1322871"/>
            <a:ext cx="2701173" cy="1789919"/>
          </a:xfrm>
          <a:prstGeom prst="rect">
            <a:avLst/>
          </a:prstGeom>
          <a:noFill/>
        </p:spPr>
      </p:pic>
      <p:pic>
        <p:nvPicPr>
          <p:cNvPr id="12" name="Picture 6" descr="flamenco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7161" y="2594769"/>
            <a:ext cx="2948290" cy="20162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Movimientos en grupo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A5D5-EC51-418D-B211-C34942729F66}" type="slidenum">
              <a:rPr lang="es-ES"/>
              <a:pPr/>
              <a:t>9</a:t>
            </a:fld>
            <a:endParaRPr lang="es-ES"/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9416" y="1556792"/>
            <a:ext cx="7796822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Mecanismos Básicos:</a:t>
            </a:r>
          </a:p>
          <a:p>
            <a:r>
              <a:rPr lang="es-ES" dirty="0" smtClean="0"/>
              <a:t>Cada individuo ajusta la posición de acuerdo </a:t>
            </a:r>
            <a:r>
              <a:rPr lang="es-ES" dirty="0" smtClean="0"/>
              <a:t>a </a:t>
            </a:r>
            <a:r>
              <a:rPr lang="es-ES" dirty="0" smtClean="0"/>
              <a:t>sus vecinos más próximos.</a:t>
            </a:r>
          </a:p>
          <a:p>
            <a:endParaRPr lang="es-ES" dirty="0" smtClean="0"/>
          </a:p>
          <a:p>
            <a:r>
              <a:rPr lang="es-ES" dirty="0" smtClean="0"/>
              <a:t>Trata de mantener una separación. 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Adopta una alineación con los vecinos</a:t>
            </a:r>
            <a:endParaRPr lang="es-ES" dirty="0"/>
          </a:p>
          <a:p>
            <a:endParaRPr lang="es-ES" dirty="0"/>
          </a:p>
        </p:txBody>
      </p:sp>
      <p:pic>
        <p:nvPicPr>
          <p:cNvPr id="274434" name="Picture 2" descr="separ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95" y="3416026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6" name="Picture 4" descr="cohes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58" y="1844824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42" name="Picture 10" descr="alignment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35" y="5013176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9089642" y="6352144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Boids</a:t>
            </a:r>
            <a:r>
              <a:rPr lang="es-ES" dirty="0" smtClean="0"/>
              <a:t>, Craig Reynolds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031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1032</Words>
  <Application>Microsoft Office PowerPoint</Application>
  <PresentationFormat>Panorámica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Garamond</vt:lpstr>
      <vt:lpstr>Times New Roman</vt:lpstr>
      <vt:lpstr>Tema de Office</vt:lpstr>
      <vt:lpstr>Introducción a los Sistemas Complejos</vt:lpstr>
      <vt:lpstr>  ¿Qué es un sistema complejo?</vt:lpstr>
      <vt:lpstr>  ¿Qué es un sistema complejo?</vt:lpstr>
      <vt:lpstr>More is different!</vt:lpstr>
      <vt:lpstr>Ejemplos de Sistemas Complejos</vt:lpstr>
      <vt:lpstr>Colonias de insectos</vt:lpstr>
      <vt:lpstr>Colonias de insectos</vt:lpstr>
      <vt:lpstr>Movimientos en grupo</vt:lpstr>
      <vt:lpstr>Movimientos en grupo</vt:lpstr>
      <vt:lpstr>Movimientos en grupo</vt:lpstr>
      <vt:lpstr>Movimientos en grupo</vt:lpstr>
      <vt:lpstr>Sincronización</vt:lpstr>
      <vt:lpstr>Sincronización</vt:lpstr>
      <vt:lpstr>Sincronización</vt:lpstr>
      <vt:lpstr>Modelos de tráfico</vt:lpstr>
      <vt:lpstr>Modelos de tráfico</vt:lpstr>
      <vt:lpstr>Modelos de tráfico</vt:lpstr>
      <vt:lpstr>Modelos de tráfico</vt:lpstr>
      <vt:lpstr>Modelos de tráfico</vt:lpstr>
      <vt:lpstr>   Emergencia de propiedades</vt:lpstr>
      <vt:lpstr>   Emergencia de propiedades</vt:lpstr>
      <vt:lpstr>Transiciones de fase</vt:lpstr>
      <vt:lpstr>Robustez</vt:lpstr>
      <vt:lpstr>Robustez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150</cp:revision>
  <dcterms:created xsi:type="dcterms:W3CDTF">2010-10-30T10:49:03Z</dcterms:created>
  <dcterms:modified xsi:type="dcterms:W3CDTF">2018-06-21T17:50:35Z</dcterms:modified>
</cp:coreProperties>
</file>