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78" r:id="rId3"/>
    <p:sldId id="364" r:id="rId4"/>
    <p:sldId id="365" r:id="rId5"/>
    <p:sldId id="366" r:id="rId6"/>
    <p:sldId id="367" r:id="rId7"/>
    <p:sldId id="368" r:id="rId8"/>
    <p:sldId id="369" r:id="rId9"/>
    <p:sldId id="370" r:id="rId10"/>
    <p:sldId id="371" r:id="rId11"/>
    <p:sldId id="372" r:id="rId12"/>
    <p:sldId id="373" r:id="rId13"/>
    <p:sldId id="374" r:id="rId14"/>
    <p:sldId id="375" r:id="rId15"/>
    <p:sldId id="376" r:id="rId16"/>
    <p:sldId id="377" r:id="rId17"/>
  </p:sldIdLst>
  <p:sldSz cx="12192000" cy="6858000"/>
  <p:notesSz cx="6858000" cy="9144000"/>
  <p:custDataLst>
    <p:tags r:id="rId19"/>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595" autoAdjust="0"/>
  </p:normalViewPr>
  <p:slideViewPr>
    <p:cSldViewPr>
      <p:cViewPr varScale="1">
        <p:scale>
          <a:sx n="83" d="100"/>
          <a:sy n="83" d="100"/>
        </p:scale>
        <p:origin x="345" y="3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15/01/2017</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6927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15/01/2017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15/01/2017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15/01/2017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15/01/2017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15/01/2017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15/01/2017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15/01/2017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15/01/2017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15/01/2017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15/01/2017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15/01/2017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15/01/2017</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t>Modelos de Redes</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smtClean="0">
                <a:latin typeface="Garamond" pitchFamily="18" charset="0"/>
              </a:rPr>
              <a:t>Métodos Cuantitativos para el Modelado y Análisis de la Complejidad</a:t>
            </a:r>
            <a:endParaRPr lang="es-E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s-ES"/>
              <a:t>Características de los Mod. Est.</a:t>
            </a:r>
          </a:p>
        </p:txBody>
      </p:sp>
      <p:sp>
        <p:nvSpPr>
          <p:cNvPr id="32771" name="Rectangle 3"/>
          <p:cNvSpPr>
            <a:spLocks noGrp="1" noChangeArrowheads="1"/>
          </p:cNvSpPr>
          <p:nvPr>
            <p:ph type="body" idx="1"/>
          </p:nvPr>
        </p:nvSpPr>
        <p:spPr/>
        <p:txBody>
          <a:bodyPr>
            <a:normAutofit/>
          </a:bodyPr>
          <a:lstStyle/>
          <a:p>
            <a:pPr algn="just">
              <a:lnSpc>
                <a:spcPct val="90000"/>
              </a:lnSpc>
            </a:pPr>
            <a:r>
              <a:rPr lang="es-ES"/>
              <a:t>Permiten construir redes con homogeneidad en el conexionado.</a:t>
            </a:r>
          </a:p>
          <a:p>
            <a:pPr algn="just">
              <a:lnSpc>
                <a:spcPct val="90000"/>
              </a:lnSpc>
            </a:pPr>
            <a:r>
              <a:rPr lang="es-ES"/>
              <a:t>Las redes originadas por el </a:t>
            </a:r>
            <a:r>
              <a:rPr lang="es-ES" i="1"/>
              <a:t>Modelo de Grafos Aleatorios </a:t>
            </a:r>
            <a:r>
              <a:rPr lang="es-ES"/>
              <a:t>tienen la propiedad </a:t>
            </a:r>
            <a:r>
              <a:rPr lang="es-ES" i="1"/>
              <a:t>Small World </a:t>
            </a:r>
            <a:r>
              <a:rPr lang="es-ES"/>
              <a:t>y bajo </a:t>
            </a:r>
            <a:r>
              <a:rPr lang="es-ES" i="1"/>
              <a:t>Coeficiente de Clustering</a:t>
            </a:r>
          </a:p>
          <a:p>
            <a:pPr algn="just">
              <a:lnSpc>
                <a:spcPct val="90000"/>
              </a:lnSpc>
            </a:pPr>
            <a:r>
              <a:rPr lang="es-ES"/>
              <a:t>Las creadas a través del </a:t>
            </a:r>
            <a:r>
              <a:rPr lang="es-ES" i="1"/>
              <a:t>Modelo WS </a:t>
            </a:r>
            <a:r>
              <a:rPr lang="es-ES"/>
              <a:t>poseen característica </a:t>
            </a:r>
            <a:r>
              <a:rPr lang="es-ES" i="1"/>
              <a:t>Small World</a:t>
            </a:r>
            <a:r>
              <a:rPr lang="es-ES"/>
              <a:t> y alto </a:t>
            </a:r>
            <a:r>
              <a:rPr lang="es-ES" i="1"/>
              <a:t>Coeficiente de Clustering.</a:t>
            </a:r>
          </a:p>
          <a:p>
            <a:pPr algn="just">
              <a:lnSpc>
                <a:spcPct val="90000"/>
              </a:lnSpc>
            </a:pPr>
            <a:r>
              <a:rPr lang="es-ES"/>
              <a:t>Estos modelos no logran reproducir las características de los </a:t>
            </a:r>
            <a:r>
              <a:rPr lang="es-ES" i="1"/>
              <a:t>sistemas complejos</a:t>
            </a:r>
            <a:r>
              <a:rPr lang="es-ES"/>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s-ES"/>
              <a:t>Modelos Dinámicos</a:t>
            </a:r>
          </a:p>
        </p:txBody>
      </p:sp>
      <p:sp>
        <p:nvSpPr>
          <p:cNvPr id="33795" name="Rectangle 3"/>
          <p:cNvSpPr>
            <a:spLocks noGrp="1" noChangeArrowheads="1"/>
          </p:cNvSpPr>
          <p:nvPr>
            <p:ph type="body" idx="1"/>
          </p:nvPr>
        </p:nvSpPr>
        <p:spPr>
          <a:xfrm>
            <a:off x="1774825" y="1600201"/>
            <a:ext cx="8713788" cy="4525963"/>
          </a:xfrm>
        </p:spPr>
        <p:txBody>
          <a:bodyPr/>
          <a:lstStyle/>
          <a:p>
            <a:pPr algn="just"/>
            <a:r>
              <a:rPr lang="es-ES" sz="2600"/>
              <a:t>Consideran las redes como sistemas con interacciones que varían en el tiempo según determinadas leyes.</a:t>
            </a:r>
          </a:p>
          <a:p>
            <a:pPr algn="just"/>
            <a:r>
              <a:rPr lang="es-ES" sz="2600"/>
              <a:t>Se llaman también </a:t>
            </a:r>
            <a:r>
              <a:rPr lang="es-ES" sz="2600" i="1"/>
              <a:t>Modelos de Crecimiento</a:t>
            </a:r>
            <a:r>
              <a:rPr lang="es-ES" sz="2600"/>
              <a:t> o de </a:t>
            </a:r>
            <a:r>
              <a:rPr lang="es-ES" sz="2600" i="1"/>
              <a:t>Evolución</a:t>
            </a:r>
            <a:r>
              <a:rPr lang="es-ES" sz="2600"/>
              <a:t> ya que imitan los procesos de crecimiento mediante la adición gradual de nodos o enlaces. </a:t>
            </a:r>
          </a:p>
          <a:p>
            <a:pPr algn="just"/>
            <a:r>
              <a:rPr lang="es-ES" sz="2600"/>
              <a:t>Logran reproducir la heterogeneidad en el conexionado, la </a:t>
            </a:r>
            <a:r>
              <a:rPr lang="es-ES" sz="2600" i="1"/>
              <a:t>Distribución de Grados</a:t>
            </a:r>
            <a:r>
              <a:rPr lang="es-ES" sz="2600"/>
              <a:t>, el </a:t>
            </a:r>
            <a:r>
              <a:rPr lang="es-ES" sz="2600" i="1"/>
              <a:t>Coeficiente de Clustering y el efecto Small World </a:t>
            </a:r>
            <a:r>
              <a:rPr lang="es-ES" sz="2600"/>
              <a:t>observados en </a:t>
            </a:r>
            <a:r>
              <a:rPr lang="es-ES" sz="2600" i="1"/>
              <a:t>sistemas complejos</a:t>
            </a:r>
            <a:r>
              <a:rPr lang="es-ES" sz="2600"/>
              <a:t>.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s-ES"/>
              <a:t>Modelo de Enlace Preferencial</a:t>
            </a:r>
          </a:p>
        </p:txBody>
      </p:sp>
      <p:sp>
        <p:nvSpPr>
          <p:cNvPr id="34819" name="Rectangle 3"/>
          <p:cNvSpPr>
            <a:spLocks noGrp="1" noChangeArrowheads="1"/>
          </p:cNvSpPr>
          <p:nvPr>
            <p:ph type="body" idx="1"/>
          </p:nvPr>
        </p:nvSpPr>
        <p:spPr>
          <a:xfrm>
            <a:off x="1774825" y="1341438"/>
            <a:ext cx="8713788" cy="2044700"/>
          </a:xfrm>
        </p:spPr>
        <p:txBody>
          <a:bodyPr/>
          <a:lstStyle/>
          <a:p>
            <a:pPr>
              <a:buFont typeface="Wingdings" pitchFamily="2" charset="2"/>
              <a:buNone/>
            </a:pPr>
            <a:r>
              <a:rPr lang="es-ES" sz="2100"/>
              <a:t>Asume que la conexión de los nuevos nodos añadidos al sistema está regulada por la cantidad de conexiones de los ya presentes. Es decir, los nuevos elementos se unirán con mayor probabilidad a los más conectados ya ubicados en la red: “el rico se vuelve más rico”.(Barabási y Albert, 1999) </a:t>
            </a:r>
          </a:p>
          <a:p>
            <a:pPr>
              <a:buFont typeface="Wingdings" pitchFamily="2" charset="2"/>
              <a:buNone/>
            </a:pPr>
            <a:endParaRPr lang="es-ES" sz="2100"/>
          </a:p>
        </p:txBody>
      </p:sp>
      <p:pic>
        <p:nvPicPr>
          <p:cNvPr id="34820" name="Picture 4"/>
          <p:cNvPicPr>
            <a:picLocks noChangeAspect="1" noChangeArrowheads="1"/>
          </p:cNvPicPr>
          <p:nvPr/>
        </p:nvPicPr>
        <p:blipFill>
          <a:blip r:embed="rId2" cstate="print"/>
          <a:srcRect/>
          <a:stretch>
            <a:fillRect/>
          </a:stretch>
        </p:blipFill>
        <p:spPr bwMode="auto">
          <a:xfrm>
            <a:off x="2782888" y="3141663"/>
            <a:ext cx="5834062" cy="3694112"/>
          </a:xfrm>
          <a:prstGeom prst="rect">
            <a:avLst/>
          </a:prstGeom>
          <a:noFill/>
          <a:ln w="9525">
            <a:noFill/>
            <a:miter lim="800000"/>
            <a:headEnd/>
            <a:tailEnd/>
          </a:ln>
          <a:effectLst/>
        </p:spPr>
      </p:pic>
      <p:sp>
        <p:nvSpPr>
          <p:cNvPr id="34821" name="Rectangle 5"/>
          <p:cNvSpPr>
            <a:spLocks noChangeArrowheads="1"/>
          </p:cNvSpPr>
          <p:nvPr/>
        </p:nvSpPr>
        <p:spPr bwMode="auto">
          <a:xfrm>
            <a:off x="2782889" y="6165850"/>
            <a:ext cx="433387" cy="287338"/>
          </a:xfrm>
          <a:prstGeom prst="rect">
            <a:avLst/>
          </a:prstGeom>
          <a:solidFill>
            <a:schemeClr val="bg1"/>
          </a:solidFill>
          <a:ln w="9525">
            <a:noFill/>
            <a:miter lim="800000"/>
            <a:headEnd/>
            <a:tailEnd/>
          </a:ln>
          <a:effectLst/>
        </p:spPr>
        <p:txBody>
          <a:bodyPr wrap="none" anchor="ctr"/>
          <a:lstStyle/>
          <a:p>
            <a:endParaRPr lang="es-E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s-ES"/>
              <a:t>Modelo de Duplicación</a:t>
            </a:r>
          </a:p>
        </p:txBody>
      </p:sp>
      <p:pic>
        <p:nvPicPr>
          <p:cNvPr id="35844" name="Picture 4"/>
          <p:cNvPicPr>
            <a:picLocks noChangeAspect="1" noChangeArrowheads="1"/>
          </p:cNvPicPr>
          <p:nvPr/>
        </p:nvPicPr>
        <p:blipFill>
          <a:blip r:embed="rId2" cstate="print"/>
          <a:srcRect/>
          <a:stretch>
            <a:fillRect/>
          </a:stretch>
        </p:blipFill>
        <p:spPr bwMode="auto">
          <a:xfrm>
            <a:off x="2135188" y="2492375"/>
            <a:ext cx="7956550" cy="3854450"/>
          </a:xfrm>
          <a:prstGeom prst="rect">
            <a:avLst/>
          </a:prstGeom>
          <a:noFill/>
          <a:ln w="9525">
            <a:noFill/>
            <a:miter lim="800000"/>
            <a:headEnd/>
            <a:tailEnd/>
          </a:ln>
          <a:effectLst/>
        </p:spPr>
      </p:pic>
      <p:sp>
        <p:nvSpPr>
          <p:cNvPr id="35845" name="Rectangle 5"/>
          <p:cNvSpPr>
            <a:spLocks noChangeArrowheads="1"/>
          </p:cNvSpPr>
          <p:nvPr/>
        </p:nvSpPr>
        <p:spPr bwMode="auto">
          <a:xfrm>
            <a:off x="2135188" y="5805489"/>
            <a:ext cx="576262" cy="287337"/>
          </a:xfrm>
          <a:prstGeom prst="rect">
            <a:avLst/>
          </a:prstGeom>
          <a:solidFill>
            <a:schemeClr val="bg1"/>
          </a:solidFill>
          <a:ln w="9525">
            <a:noFill/>
            <a:miter lim="800000"/>
            <a:headEnd/>
            <a:tailEnd/>
          </a:ln>
          <a:effectLst/>
        </p:spPr>
        <p:txBody>
          <a:bodyPr wrap="none" anchor="ctr"/>
          <a:lstStyle/>
          <a:p>
            <a:endParaRPr lang="es-ES"/>
          </a:p>
        </p:txBody>
      </p:sp>
      <p:sp>
        <p:nvSpPr>
          <p:cNvPr id="35843" name="Rectangle 3"/>
          <p:cNvSpPr>
            <a:spLocks noGrp="1" noChangeArrowheads="1"/>
          </p:cNvSpPr>
          <p:nvPr>
            <p:ph type="body" idx="1"/>
          </p:nvPr>
        </p:nvSpPr>
        <p:spPr>
          <a:xfrm>
            <a:off x="1847851" y="1600200"/>
            <a:ext cx="8640763" cy="1036638"/>
          </a:xfrm>
        </p:spPr>
        <p:txBody>
          <a:bodyPr/>
          <a:lstStyle/>
          <a:p>
            <a:pPr algn="just">
              <a:buFont typeface="Wingdings" pitchFamily="2" charset="2"/>
              <a:buNone/>
            </a:pPr>
            <a:r>
              <a:rPr lang="es-ES" sz="1900"/>
              <a:t>Asume que el origen de los nuevos elementos añadidos a la red es interno. Los nodos se duplican y se unen a los ya existentes según determinada probabilidad (Pastor Santorras et al, 2003). </a:t>
            </a:r>
          </a:p>
          <a:p>
            <a:endParaRPr lang="es-ES" sz="190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s-ES"/>
              <a:t>Redes Naturales vs. Redes Artificiales</a:t>
            </a:r>
          </a:p>
        </p:txBody>
      </p:sp>
      <p:sp>
        <p:nvSpPr>
          <p:cNvPr id="36867" name="Rectangle 3"/>
          <p:cNvSpPr>
            <a:spLocks noGrp="1" noChangeArrowheads="1"/>
          </p:cNvSpPr>
          <p:nvPr>
            <p:ph type="body" idx="1"/>
          </p:nvPr>
        </p:nvSpPr>
        <p:spPr>
          <a:xfrm>
            <a:off x="1981200" y="1600201"/>
            <a:ext cx="8229600" cy="1325563"/>
          </a:xfrm>
        </p:spPr>
        <p:txBody>
          <a:bodyPr/>
          <a:lstStyle/>
          <a:p>
            <a:pPr algn="just">
              <a:lnSpc>
                <a:spcPct val="80000"/>
              </a:lnSpc>
            </a:pPr>
            <a:r>
              <a:rPr lang="es-ES" sz="2100"/>
              <a:t>Las redes naturales evolucionan por adaptación al entorno.</a:t>
            </a:r>
          </a:p>
          <a:p>
            <a:pPr algn="just">
              <a:lnSpc>
                <a:spcPct val="80000"/>
              </a:lnSpc>
            </a:pPr>
            <a:r>
              <a:rPr lang="es-ES" sz="2100"/>
              <a:t>A diferencia de éstas, el origen de una red artificial, como Internet, está basado en un diseño humano inteligente.</a:t>
            </a:r>
          </a:p>
          <a:p>
            <a:pPr algn="just">
              <a:lnSpc>
                <a:spcPct val="80000"/>
              </a:lnSpc>
            </a:pPr>
            <a:r>
              <a:rPr lang="es-ES" sz="2100"/>
              <a:t>Sin embargo, presentan características topológicas análogas. </a:t>
            </a:r>
          </a:p>
        </p:txBody>
      </p:sp>
      <p:pic>
        <p:nvPicPr>
          <p:cNvPr id="36869" name="Picture 5"/>
          <p:cNvPicPr>
            <a:picLocks noChangeAspect="1" noChangeArrowheads="1"/>
          </p:cNvPicPr>
          <p:nvPr/>
        </p:nvPicPr>
        <p:blipFill>
          <a:blip r:embed="rId2" cstate="print"/>
          <a:srcRect/>
          <a:stretch>
            <a:fillRect/>
          </a:stretch>
        </p:blipFill>
        <p:spPr bwMode="auto">
          <a:xfrm>
            <a:off x="2135188" y="2852739"/>
            <a:ext cx="7777162" cy="2681287"/>
          </a:xfrm>
          <a:prstGeom prst="rect">
            <a:avLst/>
          </a:prstGeom>
          <a:noFill/>
          <a:ln w="9525">
            <a:noFill/>
            <a:miter lim="800000"/>
            <a:headEnd/>
            <a:tailEnd/>
          </a:ln>
          <a:effectLst/>
        </p:spPr>
      </p:pic>
      <p:sp>
        <p:nvSpPr>
          <p:cNvPr id="36870" name="Text Box 6"/>
          <p:cNvSpPr txBox="1">
            <a:spLocks noChangeArrowheads="1"/>
          </p:cNvSpPr>
          <p:nvPr/>
        </p:nvSpPr>
        <p:spPr bwMode="auto">
          <a:xfrm>
            <a:off x="3071814" y="5445125"/>
            <a:ext cx="1316835" cy="369332"/>
          </a:xfrm>
          <a:prstGeom prst="rect">
            <a:avLst/>
          </a:prstGeom>
          <a:noFill/>
          <a:ln w="9525">
            <a:noFill/>
            <a:miter lim="800000"/>
            <a:headEnd/>
            <a:tailEnd/>
          </a:ln>
          <a:effectLst/>
        </p:spPr>
        <p:txBody>
          <a:bodyPr wrap="none">
            <a:spAutoFit/>
          </a:bodyPr>
          <a:lstStyle/>
          <a:p>
            <a:r>
              <a:rPr lang="es-ES"/>
              <a:t>Red Internet</a:t>
            </a:r>
          </a:p>
        </p:txBody>
      </p:sp>
      <p:sp>
        <p:nvSpPr>
          <p:cNvPr id="36871" name="Text Box 7"/>
          <p:cNvSpPr txBox="1">
            <a:spLocks noChangeArrowheads="1"/>
          </p:cNvSpPr>
          <p:nvPr/>
        </p:nvSpPr>
        <p:spPr bwMode="auto">
          <a:xfrm>
            <a:off x="7187167" y="5445126"/>
            <a:ext cx="2084866" cy="646331"/>
          </a:xfrm>
          <a:prstGeom prst="rect">
            <a:avLst/>
          </a:prstGeom>
          <a:noFill/>
          <a:ln w="9525">
            <a:noFill/>
            <a:miter lim="800000"/>
            <a:headEnd/>
            <a:tailEnd/>
          </a:ln>
          <a:effectLst/>
        </p:spPr>
        <p:txBody>
          <a:bodyPr wrap="none">
            <a:spAutoFit/>
          </a:bodyPr>
          <a:lstStyle/>
          <a:p>
            <a:pPr algn="ctr"/>
            <a:r>
              <a:rPr lang="es-ES"/>
              <a:t>Red de interacciones </a:t>
            </a:r>
          </a:p>
          <a:p>
            <a:pPr algn="ctr"/>
            <a:r>
              <a:rPr lang="es-ES"/>
              <a:t>proteínicas</a:t>
            </a:r>
          </a:p>
        </p:txBody>
      </p:sp>
      <p:pic>
        <p:nvPicPr>
          <p:cNvPr id="36872" name="Picture 8" descr="skitter_country"/>
          <p:cNvPicPr>
            <a:picLocks noChangeAspect="1" noChangeArrowheads="1"/>
          </p:cNvPicPr>
          <p:nvPr/>
        </p:nvPicPr>
        <p:blipFill>
          <a:blip r:embed="rId3" cstate="print"/>
          <a:srcRect/>
          <a:stretch>
            <a:fillRect/>
          </a:stretch>
        </p:blipFill>
        <p:spPr bwMode="auto">
          <a:xfrm>
            <a:off x="2208214" y="2852739"/>
            <a:ext cx="3959225" cy="2663825"/>
          </a:xfrm>
          <a:prstGeom prst="rect">
            <a:avLst/>
          </a:prstGeom>
          <a:noFill/>
          <a:ln w="9525">
            <a:noFill/>
            <a:miter lim="800000"/>
            <a:headEnd/>
            <a:tailEnd/>
          </a:ln>
        </p:spPr>
      </p:pic>
    </p:spTree>
    <p:extLst>
      <p:ext uri="{BB962C8B-B14F-4D97-AF65-F5344CB8AC3E}">
        <p14:creationId xmlns:p14="http://schemas.microsoft.com/office/powerpoint/2010/main" val="323674055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nvPr>
        </p:nvGraphicFramePr>
        <p:xfrm>
          <a:off x="1792112" y="1412776"/>
          <a:ext cx="8552358" cy="370840"/>
        </p:xfrm>
        <a:graphic>
          <a:graphicData uri="http://schemas.openxmlformats.org/drawingml/2006/table">
            <a:tbl>
              <a:tblPr firstRow="1" bandRow="1">
                <a:tableStyleId>{5C22544A-7EE6-4342-B048-85BDC9FD1C3A}</a:tableStyleId>
              </a:tblPr>
              <a:tblGrid>
                <a:gridCol w="1855616"/>
                <a:gridCol w="1080120"/>
                <a:gridCol w="1152128"/>
                <a:gridCol w="1152128"/>
                <a:gridCol w="720080"/>
                <a:gridCol w="648072"/>
                <a:gridCol w="720080"/>
                <a:gridCol w="576064"/>
                <a:gridCol w="648070"/>
              </a:tblGrid>
              <a:tr h="370840">
                <a:tc>
                  <a:txBody>
                    <a:bodyPr/>
                    <a:lstStyle/>
                    <a:p>
                      <a:pPr algn="ctr"/>
                      <a:r>
                        <a:rPr lang="es-ES" sz="1600" dirty="0" smtClean="0"/>
                        <a:t>Red</a:t>
                      </a:r>
                      <a:endParaRPr lang="es-ES" sz="1600" dirty="0"/>
                    </a:p>
                  </a:txBody>
                  <a:tcPr/>
                </a:tc>
                <a:tc>
                  <a:txBody>
                    <a:bodyPr/>
                    <a:lstStyle/>
                    <a:p>
                      <a:pPr algn="ctr"/>
                      <a:r>
                        <a:rPr lang="es-ES" sz="1600" dirty="0" smtClean="0"/>
                        <a:t>Tipo</a:t>
                      </a:r>
                      <a:endParaRPr lang="es-ES" sz="1600" dirty="0"/>
                    </a:p>
                  </a:txBody>
                  <a:tcPr/>
                </a:tc>
                <a:tc>
                  <a:txBody>
                    <a:bodyPr/>
                    <a:lstStyle/>
                    <a:p>
                      <a:pPr algn="ctr"/>
                      <a:r>
                        <a:rPr lang="es-ES" sz="1600" dirty="0" smtClean="0"/>
                        <a:t>Nodos</a:t>
                      </a:r>
                      <a:endParaRPr lang="es-ES" sz="1600" dirty="0"/>
                    </a:p>
                  </a:txBody>
                  <a:tcPr/>
                </a:tc>
                <a:tc>
                  <a:txBody>
                    <a:bodyPr/>
                    <a:lstStyle/>
                    <a:p>
                      <a:pPr algn="ctr"/>
                      <a:r>
                        <a:rPr lang="es-ES" sz="1600" dirty="0" smtClean="0"/>
                        <a:t>Aristas</a:t>
                      </a:r>
                      <a:endParaRPr lang="es-ES" sz="1600" dirty="0"/>
                    </a:p>
                  </a:txBody>
                  <a:tcPr/>
                </a:tc>
                <a:tc>
                  <a:txBody>
                    <a:bodyPr/>
                    <a:lstStyle/>
                    <a:p>
                      <a:pPr algn="ctr"/>
                      <a:r>
                        <a:rPr lang="es-ES" sz="1600" dirty="0" smtClean="0"/>
                        <a:t>k</a:t>
                      </a:r>
                      <a:endParaRPr lang="es-ES" sz="1600" dirty="0"/>
                    </a:p>
                  </a:txBody>
                  <a:tcPr/>
                </a:tc>
                <a:tc>
                  <a:txBody>
                    <a:bodyPr/>
                    <a:lstStyle/>
                    <a:p>
                      <a:pPr algn="ctr"/>
                      <a:r>
                        <a:rPr lang="es-ES" sz="1600" dirty="0" smtClean="0"/>
                        <a:t>l</a:t>
                      </a:r>
                      <a:endParaRPr lang="es-ES" sz="1600" dirty="0"/>
                    </a:p>
                  </a:txBody>
                  <a:tcPr/>
                </a:tc>
                <a:tc>
                  <a:txBody>
                    <a:bodyPr/>
                    <a:lstStyle/>
                    <a:p>
                      <a:pPr algn="ctr"/>
                      <a:r>
                        <a:rPr lang="es-ES" sz="1600" dirty="0" smtClean="0"/>
                        <a:t>e</a:t>
                      </a:r>
                      <a:endParaRPr lang="es-ES" sz="1600" dirty="0"/>
                    </a:p>
                  </a:txBody>
                  <a:tcPr/>
                </a:tc>
                <a:tc>
                  <a:txBody>
                    <a:bodyPr/>
                    <a:lstStyle/>
                    <a:p>
                      <a:pPr algn="ctr"/>
                      <a:r>
                        <a:rPr lang="es-ES" sz="1600" dirty="0" smtClean="0"/>
                        <a:t>C1</a:t>
                      </a:r>
                      <a:endParaRPr lang="es-ES" sz="1600" dirty="0"/>
                    </a:p>
                  </a:txBody>
                  <a:tcPr/>
                </a:tc>
                <a:tc>
                  <a:txBody>
                    <a:bodyPr/>
                    <a:lstStyle/>
                    <a:p>
                      <a:pPr algn="ctr"/>
                      <a:r>
                        <a:rPr lang="es-ES" sz="1600" dirty="0" smtClean="0"/>
                        <a:t>C2</a:t>
                      </a:r>
                      <a:endParaRPr lang="es-ES" sz="1600" dirty="0"/>
                    </a:p>
                  </a:txBody>
                  <a:tcPr/>
                </a:tc>
              </a:tr>
            </a:tbl>
          </a:graphicData>
        </a:graphic>
      </p:graphicFrame>
      <p:pic>
        <p:nvPicPr>
          <p:cNvPr id="2" name="Imagen 1"/>
          <p:cNvPicPr>
            <a:picLocks noChangeAspect="1"/>
          </p:cNvPicPr>
          <p:nvPr/>
        </p:nvPicPr>
        <p:blipFill rotWithShape="1">
          <a:blip r:embed="rId2"/>
          <a:srcRect t="32375" r="20811"/>
          <a:stretch/>
        </p:blipFill>
        <p:spPr>
          <a:xfrm>
            <a:off x="1792112" y="1772816"/>
            <a:ext cx="8552360" cy="4298252"/>
          </a:xfrm>
          <a:prstGeom prst="rect">
            <a:avLst/>
          </a:prstGeom>
        </p:spPr>
      </p:pic>
      <p:sp>
        <p:nvSpPr>
          <p:cNvPr id="7" name="Rectangle 2"/>
          <p:cNvSpPr txBox="1">
            <a:spLocks noChangeArrowheads="1"/>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Comparativa de algunas redes</a:t>
            </a:r>
            <a:endParaRPr lang="es-ES" dirty="0"/>
          </a:p>
        </p:txBody>
      </p:sp>
      <p:sp>
        <p:nvSpPr>
          <p:cNvPr id="8" name="CuadroTexto 7"/>
          <p:cNvSpPr txBox="1"/>
          <p:nvPr/>
        </p:nvSpPr>
        <p:spPr>
          <a:xfrm>
            <a:off x="9264352" y="6095618"/>
            <a:ext cx="2920287" cy="861774"/>
          </a:xfrm>
          <a:prstGeom prst="rect">
            <a:avLst/>
          </a:prstGeom>
          <a:noFill/>
        </p:spPr>
        <p:txBody>
          <a:bodyPr wrap="none" rtlCol="0">
            <a:spAutoFit/>
          </a:bodyPr>
          <a:lstStyle/>
          <a:p>
            <a:r>
              <a:rPr lang="es-ES" sz="1600" dirty="0" smtClean="0"/>
              <a:t>k: grado medio, l: distancia media, </a:t>
            </a:r>
            <a:br>
              <a:rPr lang="es-ES" sz="1600" dirty="0" smtClean="0"/>
            </a:br>
            <a:r>
              <a:rPr lang="es-ES" sz="1600" dirty="0" smtClean="0"/>
              <a:t>e: exponente libre escala, </a:t>
            </a:r>
          </a:p>
          <a:p>
            <a:r>
              <a:rPr lang="es-ES" sz="1600" dirty="0" smtClean="0"/>
              <a:t>C1-2: </a:t>
            </a:r>
            <a:r>
              <a:rPr lang="es-ES" sz="1600" dirty="0" err="1" smtClean="0"/>
              <a:t>Coef</a:t>
            </a:r>
            <a:r>
              <a:rPr lang="es-ES" sz="1600" dirty="0" smtClean="0"/>
              <a:t>. </a:t>
            </a:r>
            <a:r>
              <a:rPr lang="es-ES" sz="1600" dirty="0" err="1" smtClean="0"/>
              <a:t>Clustering</a:t>
            </a:r>
            <a:endParaRPr lang="es-ES" sz="1600" dirty="0" smtClean="0"/>
          </a:p>
        </p:txBody>
      </p:sp>
    </p:spTree>
    <p:extLst>
      <p:ext uri="{BB962C8B-B14F-4D97-AF65-F5344CB8AC3E}">
        <p14:creationId xmlns:p14="http://schemas.microsoft.com/office/powerpoint/2010/main" val="895502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nvGraphicFramePr>
        <p:xfrm>
          <a:off x="1792112" y="1412776"/>
          <a:ext cx="8552358" cy="370840"/>
        </p:xfrm>
        <a:graphic>
          <a:graphicData uri="http://schemas.openxmlformats.org/drawingml/2006/table">
            <a:tbl>
              <a:tblPr firstRow="1" bandRow="1">
                <a:tableStyleId>{5C22544A-7EE6-4342-B048-85BDC9FD1C3A}</a:tableStyleId>
              </a:tblPr>
              <a:tblGrid>
                <a:gridCol w="1855616"/>
                <a:gridCol w="1080120"/>
                <a:gridCol w="1152128"/>
                <a:gridCol w="1152128"/>
                <a:gridCol w="720080"/>
                <a:gridCol w="648072"/>
                <a:gridCol w="720080"/>
                <a:gridCol w="576064"/>
                <a:gridCol w="648070"/>
              </a:tblGrid>
              <a:tr h="370840">
                <a:tc>
                  <a:txBody>
                    <a:bodyPr/>
                    <a:lstStyle/>
                    <a:p>
                      <a:pPr algn="ctr"/>
                      <a:r>
                        <a:rPr lang="es-ES" sz="1600" dirty="0" smtClean="0"/>
                        <a:t>Red</a:t>
                      </a:r>
                      <a:endParaRPr lang="es-ES" sz="1600" dirty="0"/>
                    </a:p>
                  </a:txBody>
                  <a:tcPr/>
                </a:tc>
                <a:tc>
                  <a:txBody>
                    <a:bodyPr/>
                    <a:lstStyle/>
                    <a:p>
                      <a:pPr algn="ctr"/>
                      <a:r>
                        <a:rPr lang="es-ES" sz="1600" dirty="0" smtClean="0"/>
                        <a:t>Tipo</a:t>
                      </a:r>
                      <a:endParaRPr lang="es-ES" sz="1600" dirty="0"/>
                    </a:p>
                  </a:txBody>
                  <a:tcPr/>
                </a:tc>
                <a:tc>
                  <a:txBody>
                    <a:bodyPr/>
                    <a:lstStyle/>
                    <a:p>
                      <a:pPr algn="ctr"/>
                      <a:r>
                        <a:rPr lang="es-ES" sz="1600" dirty="0" smtClean="0"/>
                        <a:t>Nodos</a:t>
                      </a:r>
                      <a:endParaRPr lang="es-ES" sz="1600" dirty="0"/>
                    </a:p>
                  </a:txBody>
                  <a:tcPr/>
                </a:tc>
                <a:tc>
                  <a:txBody>
                    <a:bodyPr/>
                    <a:lstStyle/>
                    <a:p>
                      <a:pPr algn="ctr"/>
                      <a:r>
                        <a:rPr lang="es-ES" sz="1600" dirty="0" smtClean="0"/>
                        <a:t>Aristas</a:t>
                      </a:r>
                      <a:endParaRPr lang="es-ES" sz="1600" dirty="0"/>
                    </a:p>
                  </a:txBody>
                  <a:tcPr/>
                </a:tc>
                <a:tc>
                  <a:txBody>
                    <a:bodyPr/>
                    <a:lstStyle/>
                    <a:p>
                      <a:pPr algn="ctr"/>
                      <a:r>
                        <a:rPr lang="es-ES" sz="1600" dirty="0" smtClean="0"/>
                        <a:t>k</a:t>
                      </a:r>
                      <a:endParaRPr lang="es-ES" sz="1600" dirty="0"/>
                    </a:p>
                  </a:txBody>
                  <a:tcPr/>
                </a:tc>
                <a:tc>
                  <a:txBody>
                    <a:bodyPr/>
                    <a:lstStyle/>
                    <a:p>
                      <a:pPr algn="ctr"/>
                      <a:r>
                        <a:rPr lang="es-ES" sz="1600" dirty="0" smtClean="0"/>
                        <a:t>l</a:t>
                      </a:r>
                      <a:endParaRPr lang="es-ES" sz="1600" dirty="0"/>
                    </a:p>
                  </a:txBody>
                  <a:tcPr/>
                </a:tc>
                <a:tc>
                  <a:txBody>
                    <a:bodyPr/>
                    <a:lstStyle/>
                    <a:p>
                      <a:pPr algn="ctr"/>
                      <a:r>
                        <a:rPr lang="es-ES" sz="1600" dirty="0" err="1" smtClean="0"/>
                        <a:t>exp</a:t>
                      </a:r>
                      <a:endParaRPr lang="es-ES" sz="1600" dirty="0"/>
                    </a:p>
                  </a:txBody>
                  <a:tcPr/>
                </a:tc>
                <a:tc>
                  <a:txBody>
                    <a:bodyPr/>
                    <a:lstStyle/>
                    <a:p>
                      <a:pPr algn="ctr"/>
                      <a:r>
                        <a:rPr lang="es-ES" sz="1600" dirty="0" smtClean="0"/>
                        <a:t>C1</a:t>
                      </a:r>
                      <a:endParaRPr lang="es-ES" sz="1600" dirty="0"/>
                    </a:p>
                  </a:txBody>
                  <a:tcPr/>
                </a:tc>
                <a:tc>
                  <a:txBody>
                    <a:bodyPr/>
                    <a:lstStyle/>
                    <a:p>
                      <a:pPr algn="ctr"/>
                      <a:r>
                        <a:rPr lang="es-ES" sz="1600" dirty="0" smtClean="0"/>
                        <a:t>C2</a:t>
                      </a:r>
                      <a:endParaRPr lang="es-ES" sz="1600" dirty="0"/>
                    </a:p>
                  </a:txBody>
                  <a:tcPr/>
                </a:tc>
              </a:tr>
            </a:tbl>
          </a:graphicData>
        </a:graphic>
      </p:graphicFrame>
      <p:pic>
        <p:nvPicPr>
          <p:cNvPr id="4" name="Imagen 3"/>
          <p:cNvPicPr>
            <a:picLocks noChangeAspect="1"/>
          </p:cNvPicPr>
          <p:nvPr/>
        </p:nvPicPr>
        <p:blipFill rotWithShape="1">
          <a:blip r:embed="rId2"/>
          <a:srcRect r="21143"/>
          <a:stretch/>
        </p:blipFill>
        <p:spPr>
          <a:xfrm>
            <a:off x="1827947" y="1772816"/>
            <a:ext cx="8516525" cy="3527490"/>
          </a:xfrm>
          <a:prstGeom prst="rect">
            <a:avLst/>
          </a:prstGeom>
        </p:spPr>
      </p:pic>
      <p:sp>
        <p:nvSpPr>
          <p:cNvPr id="5" name="CuadroTexto 4"/>
          <p:cNvSpPr txBox="1"/>
          <p:nvPr/>
        </p:nvSpPr>
        <p:spPr>
          <a:xfrm>
            <a:off x="9264352" y="6095618"/>
            <a:ext cx="2920287" cy="861774"/>
          </a:xfrm>
          <a:prstGeom prst="rect">
            <a:avLst/>
          </a:prstGeom>
          <a:noFill/>
        </p:spPr>
        <p:txBody>
          <a:bodyPr wrap="none" rtlCol="0">
            <a:spAutoFit/>
          </a:bodyPr>
          <a:lstStyle/>
          <a:p>
            <a:r>
              <a:rPr lang="es-ES" sz="1600" dirty="0" smtClean="0"/>
              <a:t>k: grado medio, l: distancia media, </a:t>
            </a:r>
            <a:br>
              <a:rPr lang="es-ES" sz="1600" dirty="0" smtClean="0"/>
            </a:br>
            <a:r>
              <a:rPr lang="es-ES" sz="1600" dirty="0" smtClean="0"/>
              <a:t>e: exponente libre escala, </a:t>
            </a:r>
          </a:p>
          <a:p>
            <a:r>
              <a:rPr lang="es-ES" sz="1600" dirty="0" smtClean="0"/>
              <a:t>C1-2: </a:t>
            </a:r>
            <a:r>
              <a:rPr lang="es-ES" sz="1600" dirty="0" err="1" smtClean="0"/>
              <a:t>Coef</a:t>
            </a:r>
            <a:r>
              <a:rPr lang="es-ES" sz="1600" dirty="0" smtClean="0"/>
              <a:t>. </a:t>
            </a:r>
            <a:r>
              <a:rPr lang="es-ES" sz="1600" dirty="0" err="1" smtClean="0"/>
              <a:t>Clustering</a:t>
            </a:r>
            <a:endParaRPr lang="es-ES" sz="1600" dirty="0" smtClean="0"/>
          </a:p>
        </p:txBody>
      </p:sp>
      <p:sp>
        <p:nvSpPr>
          <p:cNvPr id="6" name="Rectangle 2"/>
          <p:cNvSpPr txBox="1">
            <a:spLocks noChangeArrowheads="1"/>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Comparativa de algunas redes</a:t>
            </a:r>
            <a:endParaRPr lang="es-ES" dirty="0"/>
          </a:p>
        </p:txBody>
      </p:sp>
    </p:spTree>
    <p:extLst>
      <p:ext uri="{BB962C8B-B14F-4D97-AF65-F5344CB8AC3E}">
        <p14:creationId xmlns:p14="http://schemas.microsoft.com/office/powerpoint/2010/main" val="191491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Agenda</a:t>
            </a:r>
            <a:endParaRPr lang="es-ES" dirty="0"/>
          </a:p>
        </p:txBody>
      </p:sp>
      <p:sp>
        <p:nvSpPr>
          <p:cNvPr id="3" name="Marcador de contenido 2"/>
          <p:cNvSpPr>
            <a:spLocks noGrp="1"/>
          </p:cNvSpPr>
          <p:nvPr>
            <p:ph idx="1"/>
          </p:nvPr>
        </p:nvSpPr>
        <p:spPr/>
        <p:txBody>
          <a:bodyPr/>
          <a:lstStyle/>
          <a:p>
            <a:r>
              <a:rPr lang="es-ES" dirty="0" smtClean="0"/>
              <a:t>Topología de </a:t>
            </a:r>
            <a:r>
              <a:rPr lang="es-ES" dirty="0" err="1" smtClean="0"/>
              <a:t>Poisson</a:t>
            </a:r>
            <a:endParaRPr lang="es-ES" dirty="0" smtClean="0"/>
          </a:p>
          <a:p>
            <a:r>
              <a:rPr lang="es-ES" dirty="0" smtClean="0"/>
              <a:t>Topología Libre de Escala</a:t>
            </a:r>
          </a:p>
          <a:p>
            <a:r>
              <a:rPr lang="es-ES" dirty="0" smtClean="0"/>
              <a:t>Modelos de Construcción</a:t>
            </a:r>
          </a:p>
          <a:p>
            <a:pPr lvl="1"/>
            <a:r>
              <a:rPr lang="es-ES" dirty="0" smtClean="0"/>
              <a:t>Estadísticos</a:t>
            </a:r>
          </a:p>
          <a:p>
            <a:pPr lvl="1"/>
            <a:r>
              <a:rPr lang="es-ES" dirty="0" smtClean="0"/>
              <a:t>Dinámicos</a:t>
            </a:r>
          </a:p>
          <a:p>
            <a:r>
              <a:rPr lang="es-ES" dirty="0" smtClean="0"/>
              <a:t>Redes Naturales vs </a:t>
            </a:r>
            <a:r>
              <a:rPr lang="es-ES" smtClean="0"/>
              <a:t>Redes Artificiales</a:t>
            </a:r>
            <a:endParaRPr lang="es-ES" dirty="0"/>
          </a:p>
        </p:txBody>
      </p:sp>
    </p:spTree>
    <p:extLst>
      <p:ext uri="{BB962C8B-B14F-4D97-AF65-F5344CB8AC3E}">
        <p14:creationId xmlns:p14="http://schemas.microsoft.com/office/powerpoint/2010/main" val="255359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ES"/>
              <a:t>Modelos de Redes</a:t>
            </a:r>
          </a:p>
        </p:txBody>
      </p:sp>
      <p:sp>
        <p:nvSpPr>
          <p:cNvPr id="24579" name="Rectangle 3"/>
          <p:cNvSpPr>
            <a:spLocks noGrp="1" noChangeArrowheads="1"/>
          </p:cNvSpPr>
          <p:nvPr>
            <p:ph type="body" idx="1"/>
          </p:nvPr>
        </p:nvSpPr>
        <p:spPr/>
        <p:txBody>
          <a:bodyPr/>
          <a:lstStyle/>
          <a:p>
            <a:pPr marL="0" indent="0">
              <a:buNone/>
            </a:pPr>
            <a:r>
              <a:rPr lang="es-ES" dirty="0"/>
              <a:t>La clase de topología de la red se determina a partir de su </a:t>
            </a:r>
            <a:r>
              <a:rPr lang="es-ES" i="1" dirty="0"/>
              <a:t>Distribución de Grados</a:t>
            </a:r>
            <a:r>
              <a:rPr lang="es-ES" dirty="0"/>
              <a:t> </a:t>
            </a:r>
            <a:r>
              <a:rPr lang="es-ES" i="1" dirty="0" smtClean="0"/>
              <a:t>P</a:t>
            </a:r>
            <a:r>
              <a:rPr lang="es-ES" dirty="0" smtClean="0"/>
              <a:t>(</a:t>
            </a:r>
            <a:r>
              <a:rPr lang="es-ES" i="1" dirty="0" smtClean="0"/>
              <a:t>k</a:t>
            </a:r>
            <a:r>
              <a:rPr lang="es-ES" dirty="0"/>
              <a:t>), las más importantes son: </a:t>
            </a:r>
          </a:p>
          <a:p>
            <a:pPr>
              <a:buFont typeface="Wingdings" pitchFamily="2" charset="2"/>
              <a:buNone/>
            </a:pPr>
            <a:endParaRPr lang="es-ES" dirty="0"/>
          </a:p>
          <a:p>
            <a:pPr lvl="1"/>
            <a:r>
              <a:rPr lang="es-ES" dirty="0"/>
              <a:t>Topología de </a:t>
            </a:r>
            <a:r>
              <a:rPr lang="es-ES" dirty="0" err="1"/>
              <a:t>Poisson</a:t>
            </a:r>
            <a:r>
              <a:rPr lang="es-ES" dirty="0"/>
              <a:t>. </a:t>
            </a:r>
          </a:p>
          <a:p>
            <a:pPr lvl="1"/>
            <a:r>
              <a:rPr lang="es-ES" dirty="0"/>
              <a:t>Topología Libre de Escala. </a:t>
            </a:r>
          </a:p>
          <a:p>
            <a:endParaRPr lang="es-E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ES"/>
              <a:t>Topología de Poisson</a:t>
            </a:r>
          </a:p>
        </p:txBody>
      </p:sp>
      <p:sp>
        <p:nvSpPr>
          <p:cNvPr id="25604" name="Text Box 4"/>
          <p:cNvSpPr txBox="1">
            <a:spLocks noChangeArrowheads="1"/>
          </p:cNvSpPr>
          <p:nvPr/>
        </p:nvSpPr>
        <p:spPr bwMode="auto">
          <a:xfrm>
            <a:off x="1919289" y="1628776"/>
            <a:ext cx="8353425" cy="646331"/>
          </a:xfrm>
          <a:prstGeom prst="rect">
            <a:avLst/>
          </a:prstGeom>
          <a:noFill/>
          <a:ln w="9525">
            <a:noFill/>
            <a:miter lim="800000"/>
            <a:headEnd/>
            <a:tailEnd/>
          </a:ln>
          <a:effectLst/>
        </p:spPr>
        <p:txBody>
          <a:bodyPr>
            <a:spAutoFit/>
          </a:bodyPr>
          <a:lstStyle/>
          <a:p>
            <a:pPr algn="just"/>
            <a:r>
              <a:rPr lang="es-ES" dirty="0"/>
              <a:t>En las redes de </a:t>
            </a:r>
            <a:r>
              <a:rPr lang="es-ES" dirty="0" err="1"/>
              <a:t>Poisson</a:t>
            </a:r>
            <a:r>
              <a:rPr lang="es-ES" dirty="0"/>
              <a:t> todos los nodos tienen un número similar de conexiones,  es decir, las conexiones están distribuidas homogéneamente entre sus nodos. </a:t>
            </a:r>
          </a:p>
        </p:txBody>
      </p:sp>
      <p:pic>
        <p:nvPicPr>
          <p:cNvPr id="25607" name="Picture 7"/>
          <p:cNvPicPr>
            <a:picLocks noChangeAspect="1" noChangeArrowheads="1"/>
          </p:cNvPicPr>
          <p:nvPr/>
        </p:nvPicPr>
        <p:blipFill>
          <a:blip r:embed="rId2" cstate="print"/>
          <a:srcRect/>
          <a:stretch>
            <a:fillRect/>
          </a:stretch>
        </p:blipFill>
        <p:spPr bwMode="auto">
          <a:xfrm>
            <a:off x="2424114" y="2781300"/>
            <a:ext cx="3240087" cy="2381250"/>
          </a:xfrm>
          <a:prstGeom prst="rect">
            <a:avLst/>
          </a:prstGeom>
          <a:noFill/>
          <a:ln w="9525">
            <a:noFill/>
            <a:miter lim="800000"/>
            <a:headEnd/>
            <a:tailEnd/>
          </a:ln>
          <a:effectLst/>
        </p:spPr>
      </p:pic>
      <p:pic>
        <p:nvPicPr>
          <p:cNvPr id="25608" name="Picture 8"/>
          <p:cNvPicPr>
            <a:picLocks noChangeAspect="1" noChangeArrowheads="1"/>
          </p:cNvPicPr>
          <p:nvPr/>
        </p:nvPicPr>
        <p:blipFill>
          <a:blip r:embed="rId3" cstate="print"/>
          <a:srcRect/>
          <a:stretch>
            <a:fillRect/>
          </a:stretch>
        </p:blipFill>
        <p:spPr bwMode="auto">
          <a:xfrm>
            <a:off x="5735639" y="2636839"/>
            <a:ext cx="3887787" cy="2757487"/>
          </a:xfrm>
          <a:prstGeom prst="rect">
            <a:avLst/>
          </a:prstGeom>
          <a:noFill/>
          <a:ln w="9525">
            <a:noFill/>
            <a:miter lim="800000"/>
            <a:headEnd/>
            <a:tailEnd/>
          </a:ln>
          <a:effectLst/>
        </p:spPr>
      </p:pic>
      <p:sp>
        <p:nvSpPr>
          <p:cNvPr id="25609" name="Text Box 9"/>
          <p:cNvSpPr txBox="1">
            <a:spLocks noChangeArrowheads="1"/>
          </p:cNvSpPr>
          <p:nvPr/>
        </p:nvSpPr>
        <p:spPr bwMode="auto">
          <a:xfrm>
            <a:off x="2063750" y="5589588"/>
            <a:ext cx="7488238" cy="366712"/>
          </a:xfrm>
          <a:prstGeom prst="rect">
            <a:avLst/>
          </a:prstGeom>
          <a:noFill/>
          <a:ln w="9525">
            <a:noFill/>
            <a:miter lim="800000"/>
            <a:headEnd/>
            <a:tailEnd/>
          </a:ln>
          <a:effectLst/>
        </p:spPr>
        <p:txBody>
          <a:bodyPr>
            <a:spAutoFit/>
          </a:bodyPr>
          <a:lstStyle/>
          <a:p>
            <a:pPr>
              <a:spcBef>
                <a:spcPct val="50000"/>
              </a:spcBef>
            </a:pPr>
            <a:r>
              <a:rPr lang="es-ES"/>
              <a:t>El valor medio de los grados es representativo del grado de los vértices.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ES"/>
              <a:t>Topología Libre de Escala</a:t>
            </a:r>
          </a:p>
        </p:txBody>
      </p:sp>
      <p:sp>
        <p:nvSpPr>
          <p:cNvPr id="26628" name="Text Box 4"/>
          <p:cNvSpPr txBox="1">
            <a:spLocks noChangeArrowheads="1"/>
          </p:cNvSpPr>
          <p:nvPr/>
        </p:nvSpPr>
        <p:spPr bwMode="auto">
          <a:xfrm>
            <a:off x="1992313" y="1557339"/>
            <a:ext cx="8229600" cy="1200329"/>
          </a:xfrm>
          <a:prstGeom prst="rect">
            <a:avLst/>
          </a:prstGeom>
          <a:noFill/>
          <a:ln w="9525">
            <a:noFill/>
            <a:miter lim="800000"/>
            <a:headEnd/>
            <a:tailEnd/>
          </a:ln>
          <a:effectLst/>
        </p:spPr>
        <p:txBody>
          <a:bodyPr>
            <a:spAutoFit/>
          </a:bodyPr>
          <a:lstStyle/>
          <a:p>
            <a:pPr algn="just"/>
            <a:r>
              <a:rPr lang="es-ES"/>
              <a:t>Las redes Libres de Escala poseen alta heterogeneidad, al contener nodos con pocas, medias y muchas conexiones. El valor medio de la distribución no es representativo de la conectividad de la red. La mayoría de los vértices tienen baja conectividad y alta solo unos pocos: “muchos con poco, pocos con mucho” </a:t>
            </a:r>
          </a:p>
        </p:txBody>
      </p:sp>
      <p:pic>
        <p:nvPicPr>
          <p:cNvPr id="26629" name="Picture 5"/>
          <p:cNvPicPr>
            <a:picLocks noChangeAspect="1" noChangeArrowheads="1"/>
          </p:cNvPicPr>
          <p:nvPr/>
        </p:nvPicPr>
        <p:blipFill>
          <a:blip r:embed="rId3" cstate="print"/>
          <a:srcRect/>
          <a:stretch>
            <a:fillRect/>
          </a:stretch>
        </p:blipFill>
        <p:spPr bwMode="auto">
          <a:xfrm>
            <a:off x="1524001" y="3068638"/>
            <a:ext cx="2716213" cy="2951162"/>
          </a:xfrm>
          <a:prstGeom prst="rect">
            <a:avLst/>
          </a:prstGeom>
          <a:noFill/>
          <a:ln w="9525">
            <a:noFill/>
            <a:miter lim="800000"/>
            <a:headEnd/>
            <a:tailEnd/>
          </a:ln>
          <a:effectLst/>
        </p:spPr>
      </p:pic>
      <p:pic>
        <p:nvPicPr>
          <p:cNvPr id="26634" name="Picture 10"/>
          <p:cNvPicPr>
            <a:picLocks noChangeAspect="1" noChangeArrowheads="1"/>
          </p:cNvPicPr>
          <p:nvPr/>
        </p:nvPicPr>
        <p:blipFill>
          <a:blip r:embed="rId4" cstate="print"/>
          <a:srcRect/>
          <a:stretch>
            <a:fillRect/>
          </a:stretch>
        </p:blipFill>
        <p:spPr bwMode="auto">
          <a:xfrm>
            <a:off x="7464426" y="4005264"/>
            <a:ext cx="2843213" cy="2524125"/>
          </a:xfrm>
          <a:prstGeom prst="rect">
            <a:avLst/>
          </a:prstGeom>
          <a:noFill/>
          <a:ln w="9525">
            <a:noFill/>
            <a:miter lim="800000"/>
            <a:headEnd/>
            <a:tailEnd/>
          </a:ln>
          <a:effectLst/>
        </p:spPr>
      </p:pic>
      <p:pic>
        <p:nvPicPr>
          <p:cNvPr id="26635" name="Picture 11"/>
          <p:cNvPicPr>
            <a:picLocks noChangeAspect="1" noChangeArrowheads="1"/>
          </p:cNvPicPr>
          <p:nvPr/>
        </p:nvPicPr>
        <p:blipFill>
          <a:blip r:embed="rId5" cstate="print"/>
          <a:srcRect/>
          <a:stretch>
            <a:fillRect/>
          </a:stretch>
        </p:blipFill>
        <p:spPr bwMode="auto">
          <a:xfrm>
            <a:off x="4079875" y="2924176"/>
            <a:ext cx="3240088" cy="2309813"/>
          </a:xfrm>
          <a:prstGeom prst="rect">
            <a:avLst/>
          </a:prstGeom>
          <a:noFill/>
          <a:ln w="9525">
            <a:noFill/>
            <a:miter lim="800000"/>
            <a:headEnd/>
            <a:tailEnd/>
          </a:ln>
          <a:effectLst/>
        </p:spPr>
      </p:pic>
      <p:graphicFrame>
        <p:nvGraphicFramePr>
          <p:cNvPr id="26636" name="Object 12"/>
          <p:cNvGraphicFramePr>
            <a:graphicFrameLocks noGrp="1" noChangeAspect="1"/>
          </p:cNvGraphicFramePr>
          <p:nvPr>
            <p:ph idx="1"/>
          </p:nvPr>
        </p:nvGraphicFramePr>
        <p:xfrm>
          <a:off x="7680326" y="2854325"/>
          <a:ext cx="2449513" cy="712788"/>
        </p:xfrm>
        <a:graphic>
          <a:graphicData uri="http://schemas.openxmlformats.org/presentationml/2006/ole">
            <mc:AlternateContent xmlns:mc="http://schemas.openxmlformats.org/markup-compatibility/2006">
              <mc:Choice xmlns:v="urn:schemas-microsoft-com:vml" Requires="v">
                <p:oleObj spid="_x0000_s273431" name="Ecuación" r:id="rId6" imgW="787320" imgH="228600" progId="Equation.3">
                  <p:embed/>
                </p:oleObj>
              </mc:Choice>
              <mc:Fallback>
                <p:oleObj name="Ecuación" r:id="rId6" imgW="787320" imgH="22860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0326" y="2854325"/>
                        <a:ext cx="2449513"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2" cstate="print"/>
          <a:srcRect/>
          <a:stretch>
            <a:fillRect/>
          </a:stretch>
        </p:blipFill>
        <p:spPr bwMode="auto">
          <a:xfrm>
            <a:off x="5876925" y="3290889"/>
            <a:ext cx="438150" cy="276225"/>
          </a:xfrm>
          <a:prstGeom prst="rect">
            <a:avLst/>
          </a:prstGeom>
          <a:noFill/>
          <a:ln w="9525">
            <a:noFill/>
            <a:miter lim="800000"/>
            <a:headEnd/>
            <a:tailEnd/>
          </a:ln>
          <a:effectLst/>
        </p:spPr>
      </p:pic>
      <p:pic>
        <p:nvPicPr>
          <p:cNvPr id="27653" name="Picture 5"/>
          <p:cNvPicPr>
            <a:picLocks noChangeAspect="1" noChangeArrowheads="1"/>
          </p:cNvPicPr>
          <p:nvPr/>
        </p:nvPicPr>
        <p:blipFill>
          <a:blip r:embed="rId2" cstate="print"/>
          <a:srcRect/>
          <a:stretch>
            <a:fillRect/>
          </a:stretch>
        </p:blipFill>
        <p:spPr bwMode="auto">
          <a:xfrm>
            <a:off x="5876925" y="3290889"/>
            <a:ext cx="438150" cy="276225"/>
          </a:xfrm>
          <a:prstGeom prst="rect">
            <a:avLst/>
          </a:prstGeom>
          <a:noFill/>
          <a:ln w="9525">
            <a:noFill/>
            <a:miter lim="800000"/>
            <a:headEnd/>
            <a:tailEnd/>
          </a:ln>
          <a:effectLst/>
        </p:spPr>
      </p:pic>
      <p:pic>
        <p:nvPicPr>
          <p:cNvPr id="27654" name="Picture 6"/>
          <p:cNvPicPr>
            <a:picLocks noChangeAspect="1" noChangeArrowheads="1"/>
          </p:cNvPicPr>
          <p:nvPr/>
        </p:nvPicPr>
        <p:blipFill>
          <a:blip r:embed="rId3" cstate="print"/>
          <a:srcRect/>
          <a:stretch>
            <a:fillRect/>
          </a:stretch>
        </p:blipFill>
        <p:spPr bwMode="auto">
          <a:xfrm>
            <a:off x="2279650" y="981076"/>
            <a:ext cx="7056438" cy="5629275"/>
          </a:xfrm>
          <a:prstGeom prst="rect">
            <a:avLst/>
          </a:prstGeom>
          <a:noFill/>
          <a:ln w="9525">
            <a:noFill/>
            <a:miter lim="800000"/>
            <a:headEnd/>
            <a:tailEnd/>
          </a:ln>
          <a:effectLst/>
        </p:spPr>
      </p:pic>
      <p:sp>
        <p:nvSpPr>
          <p:cNvPr id="27655" name="Rectangle 7"/>
          <p:cNvSpPr>
            <a:spLocks noChangeArrowheads="1"/>
          </p:cNvSpPr>
          <p:nvPr/>
        </p:nvSpPr>
        <p:spPr bwMode="auto">
          <a:xfrm>
            <a:off x="2279650" y="5876926"/>
            <a:ext cx="431800" cy="288925"/>
          </a:xfrm>
          <a:prstGeom prst="rect">
            <a:avLst/>
          </a:prstGeom>
          <a:solidFill>
            <a:schemeClr val="bg1"/>
          </a:solidFill>
          <a:ln w="9525">
            <a:noFill/>
            <a:miter lim="800000"/>
            <a:headEnd/>
            <a:tailEnd/>
          </a:ln>
          <a:effectLst/>
        </p:spPr>
        <p:txBody>
          <a:bodyPr wrap="none" anchor="ctr"/>
          <a:lstStyle/>
          <a:p>
            <a:endParaRPr lang="es-ES"/>
          </a:p>
        </p:txBody>
      </p:sp>
      <p:sp>
        <p:nvSpPr>
          <p:cNvPr id="27650" name="Rectangle 2"/>
          <p:cNvSpPr>
            <a:spLocks noGrp="1" noChangeArrowheads="1"/>
          </p:cNvSpPr>
          <p:nvPr>
            <p:ph type="title"/>
          </p:nvPr>
        </p:nvSpPr>
        <p:spPr/>
        <p:txBody>
          <a:bodyPr>
            <a:normAutofit/>
          </a:bodyPr>
          <a:lstStyle/>
          <a:p>
            <a:r>
              <a:rPr lang="es-ES" sz="3800"/>
              <a:t>Robustez de las topologías Libres de Escala</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s-ES"/>
              <a:t>Modelos de construcción de Redes</a:t>
            </a:r>
          </a:p>
        </p:txBody>
      </p:sp>
      <p:sp>
        <p:nvSpPr>
          <p:cNvPr id="29699" name="Rectangle 3"/>
          <p:cNvSpPr>
            <a:spLocks noGrp="1" noChangeArrowheads="1"/>
          </p:cNvSpPr>
          <p:nvPr>
            <p:ph type="body" idx="1"/>
          </p:nvPr>
        </p:nvSpPr>
        <p:spPr/>
        <p:txBody>
          <a:bodyPr/>
          <a:lstStyle/>
          <a:p>
            <a:r>
              <a:rPr lang="es-ES"/>
              <a:t>Dos procedimientos principales:</a:t>
            </a:r>
          </a:p>
          <a:p>
            <a:pPr lvl="1"/>
            <a:r>
              <a:rPr lang="es-ES"/>
              <a:t>Modelos Estadísticos</a:t>
            </a:r>
          </a:p>
          <a:p>
            <a:pPr lvl="2"/>
            <a:r>
              <a:rPr lang="es-ES"/>
              <a:t>Modelo de Grafos aleatorios</a:t>
            </a:r>
          </a:p>
          <a:p>
            <a:pPr lvl="2"/>
            <a:r>
              <a:rPr lang="es-ES"/>
              <a:t>Modelo de Wattz-Strogatz</a:t>
            </a:r>
          </a:p>
          <a:p>
            <a:pPr lvl="1"/>
            <a:r>
              <a:rPr lang="es-ES"/>
              <a:t>Modelos Dinámicos</a:t>
            </a:r>
          </a:p>
          <a:p>
            <a:pPr lvl="2"/>
            <a:r>
              <a:rPr lang="es-ES"/>
              <a:t>Enlace Preferencial</a:t>
            </a:r>
          </a:p>
          <a:p>
            <a:pPr lvl="2"/>
            <a:r>
              <a:rPr lang="es-ES"/>
              <a:t>Duplicación</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s-ES"/>
              <a:t>Modelo de Grafos Aleatorios</a:t>
            </a:r>
          </a:p>
        </p:txBody>
      </p:sp>
      <p:pic>
        <p:nvPicPr>
          <p:cNvPr id="30725" name="Picture 5"/>
          <p:cNvPicPr>
            <a:picLocks noChangeAspect="1" noChangeArrowheads="1"/>
          </p:cNvPicPr>
          <p:nvPr/>
        </p:nvPicPr>
        <p:blipFill>
          <a:blip r:embed="rId2" cstate="print"/>
          <a:srcRect/>
          <a:stretch>
            <a:fillRect/>
          </a:stretch>
        </p:blipFill>
        <p:spPr bwMode="auto">
          <a:xfrm>
            <a:off x="2351089" y="3246438"/>
            <a:ext cx="7559675" cy="3611562"/>
          </a:xfrm>
          <a:prstGeom prst="rect">
            <a:avLst/>
          </a:prstGeom>
          <a:noFill/>
          <a:ln w="9525">
            <a:noFill/>
            <a:miter lim="800000"/>
            <a:headEnd/>
            <a:tailEnd/>
          </a:ln>
          <a:effectLst/>
        </p:spPr>
      </p:pic>
      <p:sp>
        <p:nvSpPr>
          <p:cNvPr id="30723" name="Rectangle 3"/>
          <p:cNvSpPr>
            <a:spLocks noGrp="1" noChangeArrowheads="1"/>
          </p:cNvSpPr>
          <p:nvPr>
            <p:ph type="body" idx="1"/>
          </p:nvPr>
        </p:nvSpPr>
        <p:spPr>
          <a:xfrm>
            <a:off x="1981200" y="1600201"/>
            <a:ext cx="8362950" cy="4525963"/>
          </a:xfrm>
        </p:spPr>
        <p:txBody>
          <a:bodyPr/>
          <a:lstStyle/>
          <a:p>
            <a:pPr>
              <a:buFont typeface="Wingdings" pitchFamily="2" charset="2"/>
              <a:buNone/>
            </a:pPr>
            <a:r>
              <a:rPr lang="es-ES" sz="2600"/>
              <a:t>Iniciador de la Teoría de Redes Complejas: Erdos-Renyi (50’s).</a:t>
            </a:r>
          </a:p>
          <a:p>
            <a:pPr lvl="1"/>
            <a:r>
              <a:rPr lang="es-ES" sz="2200"/>
              <a:t>Construye la red enlazando nodos elegidos al azar según determinada probabilidad </a:t>
            </a:r>
          </a:p>
        </p:txBody>
      </p:sp>
      <p:sp>
        <p:nvSpPr>
          <p:cNvPr id="30726" name="Rectangle 6"/>
          <p:cNvSpPr>
            <a:spLocks noChangeArrowheads="1"/>
          </p:cNvSpPr>
          <p:nvPr/>
        </p:nvSpPr>
        <p:spPr bwMode="auto">
          <a:xfrm>
            <a:off x="2424114" y="6092826"/>
            <a:ext cx="503237" cy="288925"/>
          </a:xfrm>
          <a:prstGeom prst="rect">
            <a:avLst/>
          </a:prstGeom>
          <a:solidFill>
            <a:schemeClr val="bg1"/>
          </a:solidFill>
          <a:ln w="9525">
            <a:noFill/>
            <a:miter lim="800000"/>
            <a:headEnd/>
            <a:tailEnd/>
          </a:ln>
          <a:effectLst/>
        </p:spPr>
        <p:txBody>
          <a:bodyPr wrap="none" anchor="ctr"/>
          <a:lstStyle/>
          <a:p>
            <a:endParaRPr lang="es-E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s-ES"/>
              <a:t>Modelo de Wattz-Strogatz</a:t>
            </a:r>
          </a:p>
        </p:txBody>
      </p:sp>
      <p:pic>
        <p:nvPicPr>
          <p:cNvPr id="31748" name="Picture 4"/>
          <p:cNvPicPr>
            <a:picLocks noChangeAspect="1" noChangeArrowheads="1"/>
          </p:cNvPicPr>
          <p:nvPr/>
        </p:nvPicPr>
        <p:blipFill>
          <a:blip r:embed="rId2" cstate="print"/>
          <a:srcRect/>
          <a:stretch>
            <a:fillRect/>
          </a:stretch>
        </p:blipFill>
        <p:spPr bwMode="auto">
          <a:xfrm>
            <a:off x="2279650" y="2936876"/>
            <a:ext cx="7200900" cy="3921125"/>
          </a:xfrm>
          <a:prstGeom prst="rect">
            <a:avLst/>
          </a:prstGeom>
          <a:noFill/>
          <a:ln w="9525">
            <a:noFill/>
            <a:miter lim="800000"/>
            <a:headEnd/>
            <a:tailEnd/>
          </a:ln>
          <a:effectLst/>
        </p:spPr>
      </p:pic>
      <p:sp>
        <p:nvSpPr>
          <p:cNvPr id="31747" name="Rectangle 3"/>
          <p:cNvSpPr>
            <a:spLocks noGrp="1" noChangeArrowheads="1"/>
          </p:cNvSpPr>
          <p:nvPr>
            <p:ph type="body" idx="1"/>
          </p:nvPr>
        </p:nvSpPr>
        <p:spPr>
          <a:xfrm>
            <a:off x="1774825" y="1600201"/>
            <a:ext cx="8713788" cy="4525963"/>
          </a:xfrm>
        </p:spPr>
        <p:txBody>
          <a:bodyPr/>
          <a:lstStyle/>
          <a:p>
            <a:pPr>
              <a:buFont typeface="Wingdings" pitchFamily="2" charset="2"/>
              <a:buNone/>
            </a:pPr>
            <a:r>
              <a:rPr lang="es-ES"/>
              <a:t>(1998) Transforma un grafo regular en una red aleatoria al recablear enlaces añadiendo o moviendo los ya existentes. </a:t>
            </a:r>
          </a:p>
        </p:txBody>
      </p:sp>
      <p:sp>
        <p:nvSpPr>
          <p:cNvPr id="31749" name="Rectangle 5"/>
          <p:cNvSpPr>
            <a:spLocks noChangeArrowheads="1"/>
          </p:cNvSpPr>
          <p:nvPr/>
        </p:nvSpPr>
        <p:spPr bwMode="auto">
          <a:xfrm>
            <a:off x="2351089" y="5805489"/>
            <a:ext cx="504825" cy="287337"/>
          </a:xfrm>
          <a:prstGeom prst="rect">
            <a:avLst/>
          </a:prstGeom>
          <a:solidFill>
            <a:schemeClr val="bg1"/>
          </a:solidFill>
          <a:ln w="9525">
            <a:noFill/>
            <a:miter lim="800000"/>
            <a:headEnd/>
            <a:tailEnd/>
          </a:ln>
          <a:effectLst/>
        </p:spPr>
        <p:txBody>
          <a:bodyPr wrap="none" anchor="ctr"/>
          <a:lstStyle/>
          <a:p>
            <a:endParaRPr lang="es-ES"/>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0005&quot;&gt;&lt;property id=&quot;20148&quot; value=&quot;5&quot;/&gt;&lt;property id=&quot;20300&quot; value=&quot;Slide 22 - &amp;quot;Sistemas Dinámicos: Primera Formalización para la Complejidad&amp;quot;&quot;/&gt;&lt;property id=&quot;20307&quot; value=&quot;257&quot;/&gt;&lt;/object&gt;&lt;object type=&quot;3&quot; unique_id=&quot;15271&quot;&gt;&lt;property id=&quot;20148&quot; value=&quot;5&quot;/&gt;&lt;property id=&quot;20300&quot; value=&quot;Slide 23 - &amp;quot;Sistemas Dinámicos: Primera Formalización para la Complejidad&amp;quot;&quot;/&gt;&lt;property id=&quot;20307&quot; value=&quot;259&quot;/&gt;&lt;/object&gt;&lt;object type=&quot;3&quot; unique_id=&quot;15272&quot;&gt;&lt;property id=&quot;20148&quot; value=&quot;5&quot;/&gt;&lt;property id=&quot;20300&quot; value=&quot;Slide 24 - &amp;quot;Expresiones habituales de SSDD&amp;quot;&quot;/&gt;&lt;property id=&quot;20307&quot; value=&quot;260&quot;/&gt;&lt;/object&gt;&lt;object type=&quot;3&quot; unique_id=&quot;15273&quot;&gt;&lt;property id=&quot;20148&quot; value=&quot;5&quot;/&gt;&lt;property id=&quot;20300&quot; value=&quot;Slide 25 - &amp;quot;Ejemplo de flujo 2D&amp;quot;&quot;/&gt;&lt;property id=&quot;20307&quot; value=&quot;261&quot;/&gt;&lt;/object&gt;&lt;object type=&quot;3&quot; unique_id=&quot;15274&quot;&gt;&lt;property id=&quot;20148&quot; value=&quot;5&quot;/&gt;&lt;property id=&quot;20300&quot; value=&quot;Slide 26 - &amp;quot;Atractores y Puntos Fijos&amp;quot;&quot;/&gt;&lt;property id=&quot;20307&quot; value=&quot;262&quot;/&gt;&lt;/object&gt;&lt;object type=&quot;3&quot; unique_id=&quot;15467&quot;&gt;&lt;property id=&quot;20148&quot; value=&quot;5&quot;/&gt;&lt;property id=&quot;20300&quot; value=&quot;Slide 27 - &amp;quot;Puntos fijos en 1D&amp;quot;&quot;/&gt;&lt;property id=&quot;20307&quot; value=&quot;263&quot;/&gt;&lt;/object&gt;&lt;object type=&quot;3&quot; unique_id=&quot;15549&quot;&gt;&lt;property id=&quot;20148&quot; value=&quot;5&quot;/&gt;&lt;property id=&quot;20300&quot; value=&quot;Slide 28 - &amp;quot;Puntos fijos en 2D&amp;quot;&quot;/&gt;&lt;property id=&quot;20307&quot; value=&quot;264&quot;/&gt;&lt;/object&gt;&lt;object type=&quot;3&quot; unique_id=&quot;15550&quot;&gt;&lt;property id=&quot;20148&quot; value=&quot;5&quot;/&gt;&lt;property id=&quot;20300&quot; value=&quot;Slide 29 - &amp;quot;2D: Más complicado todavía…&amp;quot;&quot;/&gt;&lt;property id=&quot;20307&quot; value=&quot;265&quot;/&gt;&lt;/object&gt;&lt;object type=&quot;3&quot; unique_id=&quot;15551&quot;&gt;&lt;property id=&quot;20148&quot; value=&quot;5&quot;/&gt;&lt;property id=&quot;20300&quot; value=&quot;Slide 30 - &amp;quot;… ¿y qué ocurre en dimensiones superiores?&amp;quot;&quot;/&gt;&lt;property id=&quot;20307&quot; value=&quot;266&quot;/&gt;&lt;/object&gt;&lt;object type=&quot;3&quot; unique_id=&quot;15552&quot;&gt;&lt;property id=&quot;20148&quot; value=&quot;5&quot;/&gt;&lt;property id=&quot;20300&quot; value=&quot;Slide 31 - &amp;quot;Determinismo Débil y Fuerte&amp;quot;&quot;/&gt;&lt;property id=&quot;20307&quot; value=&quot;267&quot;/&gt;&lt;/object&gt;&lt;object type=&quot;3&quot; unique_id=&quot;15553&quot;&gt;&lt;property id=&quot;20148&quot; value=&quot;5&quot;/&gt;&lt;property id=&quot;20300&quot; value=&quot;Slide 32 - &amp;quot;Determinismo Débil y Fuerte: Representación Geométrica&amp;quot;&quot;/&gt;&lt;property id=&quot;20307&quot; value=&quot;268&quot;/&gt;&lt;/object&gt;&lt;object type=&quot;3&quot; unique_id=&quot;15554&quot;&gt;&lt;property id=&quot;20148&quot; value=&quot;5&quot;/&gt;&lt;property id=&quot;20300&quot; value=&quot;Slide 33 - &amp;quot;Un ejemplo: Curva de Lorenz&amp;quot;&quot;/&gt;&lt;property id=&quot;20307&quot; value=&quot;269&quot;/&gt;&lt;/object&gt;&lt;object type=&quot;3&quot; unique_id=&quot;15555&quot;&gt;&lt;property id=&quot;20148&quot; value=&quot;5&quot;/&gt;&lt;property id=&quot;20300&quot; value=&quot;Slide 34 - &amp;quot;Atractor de Lorenz: efecto mariposa&amp;quot;&quot;/&gt;&lt;property id=&quot;20307&quot; value=&quot;270&quot;/&gt;&lt;/object&gt;&lt;object type=&quot;3&quot; unique_id=&quot;16896&quot;&gt;&lt;property id=&quot;20148&quot; value=&quot;5&quot;/&gt;&lt;property id=&quot;20300&quot; value=&quot;Slide 2 - &amp;quot;  ¿Qué es un sistema complejo?&amp;quot;&quot;/&gt;&lt;property id=&quot;20307&quot; value=&quot;273&quot;/&gt;&lt;/object&gt;&lt;object type=&quot;3&quot; unique_id=&quot;16897&quot;&gt;&lt;property id=&quot;20148&quot; value=&quot;5&quot;/&gt;&lt;property id=&quot;20300&quot; value=&quot;Slide 3 - &amp;quot;  ¿Qué es un sistema complejo?&amp;quot;&quot;/&gt;&lt;property id=&quot;20307&quot; value=&quot;328&quot;/&gt;&lt;/object&gt;&lt;object type=&quot;3&quot; unique_id=&quot;16898&quot;&gt;&lt;property id=&quot;20148&quot; value=&quot;5&quot;/&gt;&lt;property id=&quot;20300&quot; value=&quot;Slide 4 - &amp;quot;More is different!&amp;quot;&quot;/&gt;&lt;property id=&quot;20307&quot; value=&quot;278&quot;/&gt;&lt;/object&gt;&lt;object type=&quot;3&quot; unique_id=&quot;16899&quot;&gt;&lt;property id=&quot;20148&quot; value=&quot;5&quot;/&gt;&lt;property id=&quot;20300&quot; value=&quot;Slide 5 - &amp;quot;Ejemplos de Sistemas Complejos&amp;quot;&quot;/&gt;&lt;property id=&quot;20307&quot; value=&quot;279&quot;/&gt;&lt;/object&gt;&lt;object type=&quot;3&quot; unique_id=&quot;16900&quot;&gt;&lt;property id=&quot;20148&quot; value=&quot;5&quot;/&gt;&lt;property id=&quot;20300&quot; value=&quot;Slide 6 - &amp;quot;Colonias de insectos&amp;quot;&quot;/&gt;&lt;property id=&quot;20307&quot; value=&quot;329&quot;/&gt;&lt;/object&gt;&lt;object type=&quot;3&quot; unique_id=&quot;16901&quot;&gt;&lt;property id=&quot;20148&quot; value=&quot;5&quot;/&gt;&lt;property id=&quot;20300&quot; value=&quot;Slide 7 - &amp;quot;Colonias de insectos&amp;quot;&quot;/&gt;&lt;property id=&quot;20307&quot; value=&quot;330&quot;/&gt;&lt;/object&gt;&lt;object type=&quot;3&quot; unique_id=&quot;16902&quot;&gt;&lt;property id=&quot;20148&quot; value=&quot;5&quot;/&gt;&lt;property id=&quot;20300&quot; value=&quot;Slide 8 - &amp;quot;Movimientos en grupo&amp;quot;&quot;/&gt;&lt;property id=&quot;20307&quot; value=&quot;331&quot;/&gt;&lt;/object&gt;&lt;object type=&quot;3&quot; unique_id=&quot;16903&quot;&gt;&lt;property id=&quot;20148&quot; value=&quot;5&quot;/&gt;&lt;property id=&quot;20300&quot; value=&quot;Slide 9 - &amp;quot;Movimientos en grupo&amp;quot;&quot;/&gt;&lt;property id=&quot;20307&quot; value=&quot;332&quot;/&gt;&lt;/object&gt;&lt;object type=&quot;3&quot; unique_id=&quot;16904&quot;&gt;&lt;property id=&quot;20148&quot; value=&quot;5&quot;/&gt;&lt;property id=&quot;20300&quot; value=&quot;Slide 10 - &amp;quot;Sincronización&amp;quot;&quot;/&gt;&lt;property id=&quot;20307&quot; value=&quot;287&quot;/&gt;&lt;/object&gt;&lt;object type=&quot;3&quot; unique_id=&quot;16905&quot;&gt;&lt;property id=&quot;20148&quot; value=&quot;5&quot;/&gt;&lt;property id=&quot;20300&quot; value=&quot;Slide 11 - &amp;quot;Sincronización&amp;quot;&quot;/&gt;&lt;property id=&quot;20307&quot; value=&quot;333&quot;/&gt;&lt;/object&gt;&lt;object type=&quot;3&quot; unique_id=&quot;16906&quot;&gt;&lt;property id=&quot;20148&quot; value=&quot;5&quot;/&gt;&lt;property id=&quot;20300&quot; value=&quot;Slide 12 - &amp;quot;Modelos de tráfico&amp;quot;&quot;/&gt;&lt;property id=&quot;20307&quot; value=&quot;290&quot;/&gt;&lt;/object&gt;&lt;object type=&quot;3&quot; unique_id=&quot;16907&quot;&gt;&lt;property id=&quot;20148&quot; value=&quot;5&quot;/&gt;&lt;property id=&quot;20300&quot; value=&quot;Slide 13 - &amp;quot;Modelos de tráfico&amp;quot;&quot;/&gt;&lt;property id=&quot;20307&quot; value=&quot;292&quot;/&gt;&lt;/object&gt;&lt;object type=&quot;3&quot; unique_id=&quot;16908&quot;&gt;&lt;property id=&quot;20148&quot; value=&quot;5&quot;/&gt;&lt;property id=&quot;20300&quot; value=&quot;Slide 14 - &amp;quot;Modelos de tráfico&amp;quot;&quot;/&gt;&lt;property id=&quot;20307&quot; value=&quot;334&quot;/&gt;&lt;/object&gt;&lt;object type=&quot;3&quot; unique_id=&quot;16909&quot;&gt;&lt;property id=&quot;20148&quot; value=&quot;5&quot;/&gt;&lt;property id=&quot;20300&quot; value=&quot;Slide 15 - &amp;quot;Modelos de tráfico&amp;quot;&quot;/&gt;&lt;property id=&quot;20307&quot; value=&quot;335&quot;/&gt;&lt;/object&gt;&lt;object type=&quot;3&quot; unique_id=&quot;16913&quot;&gt;&lt;property id=&quot;20148&quot; value=&quot;5&quot;/&gt;&lt;property id=&quot;20300&quot; value=&quot;Slide 17 - &amp;quot;   Emergencia de propiedades&amp;quot;&quot;/&gt;&lt;property id=&quot;20307&quot; value=&quot;303&quot;/&gt;&lt;/object&gt;&lt;object type=&quot;3&quot; unique_id=&quot;16917&quot;&gt;&lt;property id=&quot;20148&quot; value=&quot;5&quot;/&gt;&lt;property id=&quot;20300&quot; value=&quot;Slide 19 - &amp;quot;Transiciones de fase&amp;quot;&quot;/&gt;&lt;property id=&quot;20307&quot; value=&quot;307&quot;/&gt;&lt;/object&gt;&lt;object type=&quot;3&quot; unique_id=&quot;16925&quot;&gt;&lt;property id=&quot;20148&quot; value=&quot;5&quot;/&gt;&lt;property id=&quot;20300&quot; value=&quot;Slide 20 - &amp;quot;Robustez&amp;quot;&quot;/&gt;&lt;property id=&quot;20307&quot; value=&quot;315&quot;/&gt;&lt;/object&gt;&lt;object type=&quot;3&quot; unique_id=&quot;17238&quot;&gt;&lt;property id=&quot;20148&quot; value=&quot;5&quot;/&gt;&lt;property id=&quot;20300&quot; value=&quot;Slide 16 - &amp;quot;Modelos de tráfico&amp;quot;&quot;/&gt;&lt;property id=&quot;20307&quot; value=&quot;336&quot;/&gt;&lt;/object&gt;&lt;object type=&quot;3&quot; unique_id=&quot;17239&quot;&gt;&lt;property id=&quot;20148&quot; value=&quot;5&quot;/&gt;&lt;property id=&quot;20300&quot; value=&quot;Slide 18 - &amp;quot;   Emergencia de propiedades&amp;quot;&quot;/&gt;&lt;property id=&quot;20307&quot; value=&quot;337&quot;/&gt;&lt;/object&gt;&lt;object type=&quot;3&quot; unique_id=&quot;17470&quot;&gt;&lt;property id=&quot;20148&quot; value=&quot;5&quot;/&gt;&lt;property id=&quot;20300&quot; value=&quot;Slide 21 - &amp;quot;Robustez&amp;quot;&quot;/&gt;&lt;property id=&quot;20307&quot; value=&quot;338&quot;/&gt;&lt;/object&gt;&lt;object type=&quot;3&quot; unique_id=&quot;17471&quot;&gt;&lt;property id=&quot;20148&quot; value=&quot;5&quot;/&gt;&lt;property id=&quot;20300&quot; value=&quot;Slide 35 - &amp;quot;Redes Complejas: Segunda Formalización para la Complejidad&amp;quot;&quot;/&gt;&lt;property id=&quot;20307&quot; value=&quot;339&quot;/&gt;&lt;/object&gt;&lt;object type=&quot;3&quot; unique_id=&quot;21313&quot;&gt;&lt;property id=&quot;20148&quot; value=&quot;5&quot;/&gt;&lt;property id=&quot;20300&quot; value=&quot;Slide 36 - &amp;quot;Redes: antecedentes&amp;quot;&quot;/&gt;&lt;property id=&quot;20307&quot; value=&quot;350&quot;/&gt;&lt;/object&gt;&lt;object type=&quot;3&quot; unique_id=&quot;21314&quot;&gt;&lt;property id=&quot;20148&quot; value=&quot;5&quot;/&gt;&lt;property id=&quot;20300&quot; value=&quot;Slide 37 - &amp;quot;Redes: nueva visión&amp;quot;&quot;/&gt;&lt;property id=&quot;20307&quot; value=&quot;351&quot;/&gt;&lt;/object&gt;&lt;object type=&quot;3&quot; unique_id=&quot;21315&quot;&gt;&lt;property id=&quot;20148&quot; value=&quot;5&quot;/&gt;&lt;property id=&quot;20300&quot; value=&quot;Slide 38 - &amp;quot;Redes: nueva visión&amp;quot;&quot;/&gt;&lt;property id=&quot;20307&quot; value=&quot;352&quot;/&gt;&lt;/object&gt;&lt;object type=&quot;3&quot; unique_id=&quot;21316&quot;&gt;&lt;property id=&quot;20148&quot; value=&quot;5&quot;/&gt;&lt;property id=&quot;20300&quot; value=&quot;Slide 39 - &amp;quot;Redes en el mundo real&amp;quot;&quot;/&gt;&lt;property id=&quot;20307&quot; value=&quot;345&quot;/&gt;&lt;/object&gt;&lt;object type=&quot;3&quot; unique_id=&quot;21317&quot;&gt;&lt;property id=&quot;20148&quot; value=&quot;5&quot;/&gt;&lt;property id=&quot;20300&quot; value=&quot;Slide 40 - &amp;quot;Redes en el mundo real&amp;quot;&quot;/&gt;&lt;property id=&quot;20307&quot; value=&quot;346&quot;/&gt;&lt;/object&gt;&lt;object type=&quot;3&quot; unique_id=&quot;23992&quot;&gt;&lt;property id=&quot;20148&quot; value=&quot;5&quot;/&gt;&lt;property id=&quot;20300&quot; value=&quot;Slide 41 - &amp;quot;Modelo de Representación unificado: Teoría de Grafos&amp;quot;&quot;/&gt;&lt;property id=&quot;20307&quot; value=&quot;354&quot;/&gt;&lt;/object&gt;&lt;object type=&quot;3&quot; unique_id=&quot;23993&quot;&gt;&lt;property id=&quot;20148&quot; value=&quot;5&quot;/&gt;&lt;property id=&quot;20300&quot; value=&quot;Slide 42 - &amp;quot;Fundamentos de Teoría de Grafos&amp;quot;&quot;/&gt;&lt;property id=&quot;20307&quot; value=&quot;355&quot;/&gt;&lt;/object&gt;&lt;object type=&quot;3&quot; unique_id=&quot;23994&quot;&gt;&lt;property id=&quot;20148&quot; value=&quot;5&quot;/&gt;&lt;property id=&quot;20300&quot; value=&quot;Slide 43 - &amp;quot;Medidas usuales en Teoría de Grafos&amp;quot;&quot;/&gt;&lt;property id=&quot;20307&quot; value=&quot;356&quot;/&gt;&lt;/object&gt;&lt;object type=&quot;3&quot; unique_id=&quot;23995&quot;&gt;&lt;property id=&quot;20148&quot; value=&quot;5&quot;/&gt;&lt;property id=&quot;20300&quot; value=&quot;Slide 44 - &amp;quot;Medidas: Grado y Distribuciones de Grados&amp;quot;&quot;/&gt;&lt;property id=&quot;20307&quot; value=&quot;357&quot;/&gt;&lt;/object&gt;&lt;object type=&quot;3&quot; unique_id=&quot;23996&quot;&gt;&lt;property id=&quot;20148&quot; value=&quot;5&quot;/&gt;&lt;property id=&quot;20300&quot; value=&quot;Slide 45 - &amp;quot;Medidas: Grado y Distribuciones de Grados&amp;quot;&quot;/&gt;&lt;property id=&quot;20307&quot; value=&quot;358&quot;/&gt;&lt;/object&gt;&lt;object type=&quot;3&quot; unique_id=&quot;23997&quot;&gt;&lt;property id=&quot;20148&quot; value=&quot;5&quot;/&gt;&lt;property id=&quot;20300&quot; value=&quot;Slide 46 - &amp;quot;Medidas: Grado y Distribuciones de Grados&amp;quot;&quot;/&gt;&lt;property id=&quot;20307&quot; value=&quot;359&quot;/&gt;&lt;/object&gt;&lt;object type=&quot;3&quot; unique_id=&quot;23998&quot;&gt;&lt;property id=&quot;20148&quot; value=&quot;5&quot;/&gt;&lt;property id=&quot;20300&quot; value=&quot;Slide 47 - &amp;quot;Medidas: Coeficiente de Clustering o de Transitividad&amp;quot;&quot;/&gt;&lt;property id=&quot;20307&quot; value=&quot;360&quot;/&gt;&lt;/object&gt;&lt;object type=&quot;3&quot; unique_id=&quot;23999&quot;&gt;&lt;property id=&quot;20148&quot; value=&quot;5&quot;/&gt;&lt;property id=&quot;20300&quot; value=&quot;Slide 48 - &amp;quot;Medidas: Conectividad&amp;quot;&quot;/&gt;&lt;property id=&quot;20307&quot; value=&quot;361&quot;/&gt;&lt;/object&gt;&lt;object type=&quot;3&quot; unique_id=&quot;24000&quot;&gt;&lt;property id=&quot;20148&quot; value=&quot;5&quot;/&gt;&lt;property id=&quot;20300&quot; value=&quot;Slide 49 - &amp;quot;Medidas: distancia&amp;quot;&quot;/&gt;&lt;property id=&quot;20307&quot; value=&quot;362&quot;/&gt;&lt;/object&gt;&lt;object type=&quot;3&quot; unique_id=&quot;24001&quot;&gt;&lt;property id=&quot;20148&quot; value=&quot;5&quot;/&gt;&lt;property id=&quot;20300&quot; value=&quot;Slide 50 - &amp;quot;Medidas: Betweenness o Carga&amp;quot;&quot;/&gt;&lt;property id=&quot;20307&quot; value=&quot;363&quot;/&gt;&lt;/object&gt;&lt;object type=&quot;3&quot; unique_id=&quot;24002&quot;&gt;&lt;property id=&quot;20148&quot; value=&quot;5&quot;/&gt;&lt;property id=&quot;20300&quot; value=&quot;Slide 51 - &amp;quot;Modelos de Redes&amp;quot;&quot;/&gt;&lt;property id=&quot;20307&quot; value=&quot;364&quot;/&gt;&lt;/object&gt;&lt;object type=&quot;3&quot; unique_id=&quot;24003&quot;&gt;&lt;property id=&quot;20148&quot; value=&quot;5&quot;/&gt;&lt;property id=&quot;20300&quot; value=&quot;Slide 52 - &amp;quot;Topología de Poisson&amp;quot;&quot;/&gt;&lt;property id=&quot;20307&quot; value=&quot;365&quot;/&gt;&lt;/object&gt;&lt;object type=&quot;3&quot; unique_id=&quot;24004&quot;&gt;&lt;property id=&quot;20148&quot; value=&quot;5&quot;/&gt;&lt;property id=&quot;20300&quot; value=&quot;Slide 53 - &amp;quot;Topología Libre de Escala&amp;quot;&quot;/&gt;&lt;property id=&quot;20307&quot; value=&quot;366&quot;/&gt;&lt;/object&gt;&lt;object type=&quot;3&quot; unique_id=&quot;24005&quot;&gt;&lt;property id=&quot;20148&quot; value=&quot;5&quot;/&gt;&lt;property id=&quot;20300&quot; value=&quot;Slide 54 - &amp;quot;Robustez de las topologías Libres de Escala&amp;quot;&quot;/&gt;&lt;property id=&quot;20307&quot; value=&quot;367&quot;/&gt;&lt;/object&gt;&lt;object type=&quot;3&quot; unique_id=&quot;24006&quot;&gt;&lt;property id=&quot;20148&quot; value=&quot;5&quot;/&gt;&lt;property id=&quot;20300&quot; value=&quot;Slide 55 - &amp;quot;Modelos de construcción de Redes&amp;quot;&quot;/&gt;&lt;property id=&quot;20307&quot; value=&quot;368&quot;/&gt;&lt;/object&gt;&lt;object type=&quot;3&quot; unique_id=&quot;24007&quot;&gt;&lt;property id=&quot;20148&quot; value=&quot;5&quot;/&gt;&lt;property id=&quot;20300&quot; value=&quot;Slide 56 - &amp;quot;Modelo de Grafos Aleatorios&amp;quot;&quot;/&gt;&lt;property id=&quot;20307&quot; value=&quot;369&quot;/&gt;&lt;/object&gt;&lt;object type=&quot;3&quot; unique_id=&quot;24008&quot;&gt;&lt;property id=&quot;20148&quot; value=&quot;5&quot;/&gt;&lt;property id=&quot;20300&quot; value=&quot;Slide 57 - &amp;quot;Modelo de Wattz-Strogatz&amp;quot;&quot;/&gt;&lt;property id=&quot;20307&quot; value=&quot;370&quot;/&gt;&lt;/object&gt;&lt;object type=&quot;3&quot; unique_id=&quot;24009&quot;&gt;&lt;property id=&quot;20148&quot; value=&quot;5&quot;/&gt;&lt;property id=&quot;20300&quot; value=&quot;Slide 58 - &amp;quot;Características de los Mod. Est.&amp;quot;&quot;/&gt;&lt;property id=&quot;20307&quot; value=&quot;371&quot;/&gt;&lt;/object&gt;&lt;object type=&quot;3&quot; unique_id=&quot;24010&quot;&gt;&lt;property id=&quot;20148&quot; value=&quot;5&quot;/&gt;&lt;property id=&quot;20300&quot; value=&quot;Slide 59 - &amp;quot;Modelos Dinámicos&amp;quot;&quot;/&gt;&lt;property id=&quot;20307&quot; value=&quot;372&quot;/&gt;&lt;/object&gt;&lt;object type=&quot;3&quot; unique_id=&quot;24011&quot;&gt;&lt;property id=&quot;20148&quot; value=&quot;5&quot;/&gt;&lt;property id=&quot;20300&quot; value=&quot;Slide 60 - &amp;quot;Modelo de Enlace Preferencial&amp;quot;&quot;/&gt;&lt;property id=&quot;20307&quot; value=&quot;373&quot;/&gt;&lt;/object&gt;&lt;object type=&quot;3&quot; unique_id=&quot;24012&quot;&gt;&lt;property id=&quot;20148&quot; value=&quot;5&quot;/&gt;&lt;property id=&quot;20300&quot; value=&quot;Slide 61 - &amp;quot;Modelo de Duplicación&amp;quot;&quot;/&gt;&lt;property id=&quot;20307&quot; value=&quot;374&quot;/&gt;&lt;/object&gt;&lt;object type=&quot;3&quot; unique_id=&quot;24013&quot;&gt;&lt;property id=&quot;20148&quot; value=&quot;5&quot;/&gt;&lt;property id=&quot;20300&quot; value=&quot;Slide 62 - &amp;quot;Redes Naturales vs. Redes Artificiales&amp;quot;&quot;/&gt;&lt;property id=&quot;20307&quot; value=&quot;375&quot;/&gt;&lt;/object&gt;&lt;object type=&quot;3&quot; unique_id=&quot;24014&quot;&gt;&lt;property id=&quot;20148&quot; value=&quot;5&quot;/&gt;&lt;property id=&quot;20300&quot; value=&quot;Slide 63 - &amp;quot;Comparativa de algunas redes&amp;quot;&quot;/&gt;&lt;property id=&quot;20307&quot; value=&quot;3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2112</TotalTime>
  <Words>588</Words>
  <Application>Microsoft Office PowerPoint</Application>
  <PresentationFormat>Panorámica</PresentationFormat>
  <Paragraphs>77</Paragraphs>
  <Slides>16</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16</vt:i4>
      </vt:variant>
    </vt:vector>
  </HeadingPairs>
  <TitlesOfParts>
    <vt:vector size="22" baseType="lpstr">
      <vt:lpstr>Arial</vt:lpstr>
      <vt:lpstr>Calibri</vt:lpstr>
      <vt:lpstr>Garamond</vt:lpstr>
      <vt:lpstr>Wingdings</vt:lpstr>
      <vt:lpstr>Tema de Office</vt:lpstr>
      <vt:lpstr>Ecuación</vt:lpstr>
      <vt:lpstr>Modelos de Redes</vt:lpstr>
      <vt:lpstr>Agenda</vt:lpstr>
      <vt:lpstr>Modelos de Redes</vt:lpstr>
      <vt:lpstr>Topología de Poisson</vt:lpstr>
      <vt:lpstr>Topología Libre de Escala</vt:lpstr>
      <vt:lpstr>Robustez de las topologías Libres de Escala</vt:lpstr>
      <vt:lpstr>Modelos de construcción de Redes</vt:lpstr>
      <vt:lpstr>Modelo de Grafos Aleatorios</vt:lpstr>
      <vt:lpstr>Modelo de Wattz-Strogatz</vt:lpstr>
      <vt:lpstr>Características de los Mod. Est.</vt:lpstr>
      <vt:lpstr>Modelos Dinámicos</vt:lpstr>
      <vt:lpstr>Modelo de Enlace Preferencial</vt:lpstr>
      <vt:lpstr>Modelo de Duplicación</vt:lpstr>
      <vt:lpstr>Redes Naturales vs. Redes Artificiales</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172</cp:revision>
  <dcterms:created xsi:type="dcterms:W3CDTF">2010-10-30T10:49:03Z</dcterms:created>
  <dcterms:modified xsi:type="dcterms:W3CDTF">2017-01-15T15:20:42Z</dcterms:modified>
</cp:coreProperties>
</file>