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</p:sldIdLst>
  <p:sldSz cx="12192000" cy="6858000"/>
  <p:notesSz cx="6858000" cy="9144000"/>
  <p:custDataLst>
    <p:tags r:id="rId2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5" autoAdjust="0"/>
  </p:normalViewPr>
  <p:slideViewPr>
    <p:cSldViewPr>
      <p:cViewPr varScale="1">
        <p:scale>
          <a:sx n="83" d="100"/>
          <a:sy n="83" d="100"/>
        </p:scale>
        <p:origin x="345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Dinámica de Redes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5068813"/>
          </a:xfrm>
        </p:spPr>
        <p:txBody>
          <a:bodyPr>
            <a:normAutofit/>
          </a:bodyPr>
          <a:lstStyle/>
          <a:p>
            <a:r>
              <a:rPr lang="es-ES" dirty="0" smtClean="0"/>
              <a:t>Quizás </a:t>
            </a:r>
            <a:r>
              <a:rPr lang="es-ES" dirty="0"/>
              <a:t>la primera aplicación práctica conocida del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algoritmo </a:t>
            </a:r>
            <a:r>
              <a:rPr lang="es-ES" dirty="0"/>
              <a:t>se debe </a:t>
            </a:r>
            <a:r>
              <a:rPr lang="es-ES" dirty="0" smtClean="0"/>
              <a:t>al economista</a:t>
            </a:r>
            <a:r>
              <a:rPr lang="es-ES" dirty="0"/>
              <a:t>: </a:t>
            </a:r>
            <a:r>
              <a:rPr lang="es-ES" b="1" dirty="0" err="1"/>
              <a:t>Wassily</a:t>
            </a:r>
            <a:r>
              <a:rPr lang="es-ES" b="1" dirty="0"/>
              <a:t> </a:t>
            </a:r>
            <a:r>
              <a:rPr lang="es-ES" b="1" dirty="0" err="1"/>
              <a:t>Leontief</a:t>
            </a:r>
            <a:r>
              <a:rPr lang="es-E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/>
              <a:t>premio Nobel en 1971), de la Universidad de Harvard.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Lo </a:t>
            </a:r>
            <a:r>
              <a:rPr lang="es-ES" dirty="0"/>
              <a:t>utilizó para representar el funcionamiento de una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economía </a:t>
            </a:r>
            <a:r>
              <a:rPr lang="es-ES" dirty="0"/>
              <a:t>mediante un modelo de </a:t>
            </a:r>
            <a:r>
              <a:rPr lang="es-ES" dirty="0" smtClean="0"/>
              <a:t>red.</a:t>
            </a:r>
          </a:p>
          <a:p>
            <a:r>
              <a:rPr lang="es-ES" dirty="0" smtClean="0"/>
              <a:t>Hoy en día ya no se usa este algoritmo (al menos, no la versión inicial que veremos).</a:t>
            </a:r>
            <a:endParaRPr lang="es-ES" dirty="0"/>
          </a:p>
        </p:txBody>
      </p:sp>
      <p:pic>
        <p:nvPicPr>
          <p:cNvPr id="6146" name="Picture 2" descr="https://media1.britannica.com/eb-media/97/158497-004-AB2DEA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417638"/>
            <a:ext cx="1862357" cy="267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6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“</a:t>
            </a:r>
            <a:r>
              <a:rPr lang="es-ES" i="1" dirty="0"/>
              <a:t>La importancia de una página web es un problema inherentemente subjetivo que depende del interés de los lectores, de su conocimiento y de sus inclinaciones. Aun así, se puede decir objetivamente mucho sobre la importancia relativa de las páginas web. Este artículo describe </a:t>
            </a:r>
            <a:r>
              <a:rPr lang="es-ES" i="1" dirty="0" err="1"/>
              <a:t>PageRank</a:t>
            </a:r>
            <a:r>
              <a:rPr lang="es-ES" i="1" dirty="0"/>
              <a:t>, un método para valorar las páginas web de forma objetiva y mecánica, midiendo de forma efectiva la atención e interés humanos dirigidos hacia cada página. Comparamos </a:t>
            </a:r>
            <a:r>
              <a:rPr lang="es-ES" i="1" dirty="0" err="1"/>
              <a:t>PageRank</a:t>
            </a:r>
            <a:r>
              <a:rPr lang="es-ES" i="1" dirty="0"/>
              <a:t> con un "web </a:t>
            </a:r>
            <a:r>
              <a:rPr lang="es-ES" i="1" dirty="0" err="1"/>
              <a:t>surfer</a:t>
            </a:r>
            <a:r>
              <a:rPr lang="es-ES" i="1" dirty="0"/>
              <a:t>” aleatorio idealizado. Mostramos </a:t>
            </a:r>
            <a:r>
              <a:rPr lang="es-ES" i="1" dirty="0" smtClean="0"/>
              <a:t>cómo </a:t>
            </a:r>
            <a:r>
              <a:rPr lang="es-ES" i="1" dirty="0"/>
              <a:t>calcular de forma eficiente el </a:t>
            </a:r>
            <a:r>
              <a:rPr lang="es-ES" i="1" dirty="0" err="1"/>
              <a:t>PageRank</a:t>
            </a:r>
            <a:r>
              <a:rPr lang="es-ES" i="1" dirty="0"/>
              <a:t> para un número grande de páginas y mostramos cómo utilizar el </a:t>
            </a:r>
            <a:r>
              <a:rPr lang="es-ES" i="1" dirty="0" err="1"/>
              <a:t>PageRank</a:t>
            </a:r>
            <a:r>
              <a:rPr lang="es-ES" i="1" dirty="0"/>
              <a:t> para la búsqueda y navegación de los </a:t>
            </a:r>
            <a:r>
              <a:rPr lang="es-ES" i="1" dirty="0" smtClean="0"/>
              <a:t>usuarios.</a:t>
            </a:r>
            <a:r>
              <a:rPr lang="es-ES" dirty="0" smtClean="0"/>
              <a:t>”</a:t>
            </a:r>
            <a:endParaRPr lang="es-ES" dirty="0"/>
          </a:p>
        </p:txBody>
      </p:sp>
      <p:pic>
        <p:nvPicPr>
          <p:cNvPr id="4" name="Picture 5" descr="https://scholar.google.es/intl/es/scholar/images/1x/googlelogo_color_270x104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3649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46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/>
          </a:bodyPr>
          <a:lstStyle/>
          <a:p>
            <a:r>
              <a:rPr lang="es-ES" dirty="0" smtClean="0"/>
              <a:t>Tras la revolución del acceso a la información (internet) viene la de ser capaz de poner orden en ese mar de información:</a:t>
            </a:r>
          </a:p>
          <a:p>
            <a:pPr lvl="1"/>
            <a:r>
              <a:rPr lang="es-ES" dirty="0" smtClean="0"/>
              <a:t>Información Estructurada vs Información No Estructurada</a:t>
            </a:r>
          </a:p>
          <a:p>
            <a:r>
              <a:rPr lang="es-ES" dirty="0" smtClean="0"/>
              <a:t>Problema de Ingeniería Matemática: </a:t>
            </a:r>
          </a:p>
          <a:p>
            <a:pPr lvl="1"/>
            <a:r>
              <a:rPr lang="es-ES" dirty="0" smtClean="0"/>
              <a:t>Modelado Matemático</a:t>
            </a:r>
          </a:p>
          <a:p>
            <a:pPr lvl="1"/>
            <a:r>
              <a:rPr lang="es-ES" dirty="0" smtClean="0"/>
              <a:t>Resultados Matemáticos para su </a:t>
            </a:r>
            <a:br>
              <a:rPr lang="es-ES" dirty="0" smtClean="0"/>
            </a:br>
            <a:r>
              <a:rPr lang="es-ES" dirty="0" smtClean="0"/>
              <a:t>resolución efectiva</a:t>
            </a:r>
          </a:p>
          <a:p>
            <a:pPr lvl="1"/>
            <a:r>
              <a:rPr lang="es-ES" dirty="0" smtClean="0"/>
              <a:t>Técnicas Computacionales para su </a:t>
            </a:r>
            <a:br>
              <a:rPr lang="es-ES" dirty="0" smtClean="0"/>
            </a:br>
            <a:r>
              <a:rPr lang="es-ES" dirty="0" smtClean="0"/>
              <a:t>resolución eficiente</a:t>
            </a:r>
            <a:endParaRPr lang="es-ES" dirty="0"/>
          </a:p>
        </p:txBody>
      </p:sp>
      <p:pic>
        <p:nvPicPr>
          <p:cNvPr id="7170" name="Picture 2" descr="http://rewardhealth.com/wordpress/wp-content/uploads/2011/03/Degree-of-Structure-of-Health-Info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311402"/>
            <a:ext cx="5011953" cy="335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4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Supongamos </a:t>
            </a:r>
            <a:r>
              <a:rPr lang="es-ES" dirty="0"/>
              <a:t>que, </a:t>
            </a:r>
            <a:r>
              <a:rPr lang="es-ES" dirty="0" smtClean="0"/>
              <a:t>como resultado de </a:t>
            </a:r>
            <a:r>
              <a:rPr lang="es-ES" dirty="0"/>
              <a:t>una </a:t>
            </a:r>
            <a:r>
              <a:rPr lang="es-ES" dirty="0" smtClean="0"/>
              <a:t>consulta en un buscador hemos </a:t>
            </a:r>
            <a:r>
              <a:rPr lang="es-ES" dirty="0"/>
              <a:t>determinado </a:t>
            </a:r>
            <a:r>
              <a:rPr lang="es-ES" dirty="0" smtClean="0"/>
              <a:t>que un conjunto de páginas contienen información </a:t>
            </a:r>
            <a:r>
              <a:rPr lang="es-ES" dirty="0"/>
              <a:t>que, de una manera u otra, puede resultar relevante para el usuario</a:t>
            </a:r>
            <a:r>
              <a:rPr lang="es-ES" dirty="0" smtClean="0"/>
              <a:t>. </a:t>
            </a:r>
          </a:p>
          <a:p>
            <a:pPr marL="0" indent="0">
              <a:buNone/>
            </a:pPr>
            <a:r>
              <a:rPr lang="es-ES" b="1" dirty="0" smtClean="0"/>
              <a:t>¿En qué </a:t>
            </a:r>
            <a:r>
              <a:rPr lang="es-ES" b="1" dirty="0"/>
              <a:t>orden mostramos esos </a:t>
            </a:r>
            <a:r>
              <a:rPr lang="es-ES" b="1" dirty="0" smtClean="0"/>
              <a:t>resultados para que </a:t>
            </a:r>
            <a:r>
              <a:rPr lang="es-ES" b="1" dirty="0"/>
              <a:t>a</a:t>
            </a:r>
            <a:r>
              <a:rPr lang="es-ES" b="1" dirty="0" smtClean="0"/>
              <a:t>l usuario le resulte más sencillo revisarlos?</a:t>
            </a:r>
          </a:p>
          <a:p>
            <a:pPr marL="0" indent="0">
              <a:buNone/>
            </a:pPr>
            <a:r>
              <a:rPr lang="es-ES" dirty="0" smtClean="0"/>
              <a:t>Lo lógico sería usar un </a:t>
            </a:r>
            <a:r>
              <a:rPr lang="es-ES" b="1" dirty="0" smtClean="0"/>
              <a:t>ranking</a:t>
            </a:r>
            <a:r>
              <a:rPr lang="es-ES" dirty="0" smtClean="0"/>
              <a:t> de forma que se muestren primero las páginas con más probabilidad de ser las adecuadas.</a:t>
            </a:r>
          </a:p>
          <a:p>
            <a:pPr marL="0" indent="0">
              <a:buNone/>
            </a:pPr>
            <a:r>
              <a:rPr lang="es-ES" dirty="0" smtClean="0"/>
              <a:t>Para resolver este problema solo requerimos Matemáticas</a:t>
            </a:r>
            <a:br>
              <a:rPr lang="es-ES" dirty="0" smtClean="0"/>
            </a:br>
            <a:r>
              <a:rPr lang="es-ES" dirty="0" smtClean="0"/>
              <a:t>de Licenciatura </a:t>
            </a:r>
            <a:r>
              <a:rPr lang="es-ES" b="1" dirty="0" smtClean="0"/>
              <a:t>“básicas”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8194" name="Picture 2" descr="http://www.khu.ac.ir/documents/12365/13913/seo-services-swellmarketing.png?t=1473582128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43" y="4262314"/>
            <a:ext cx="2951400" cy="25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Si denotamos las páginas por </a:t>
            </a:r>
            <a:r>
              <a:rPr lang="es-ES" i="1" dirty="0" smtClean="0"/>
              <a:t>P</a:t>
            </a:r>
            <a:r>
              <a:rPr lang="es-ES" i="1" baseline="-25000" dirty="0" smtClean="0"/>
              <a:t>1</a:t>
            </a:r>
            <a:r>
              <a:rPr lang="es-ES" i="1" dirty="0" smtClean="0"/>
              <a:t>,…,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n</a:t>
            </a:r>
            <a:r>
              <a:rPr lang="es-ES" i="1" baseline="-25000" dirty="0" smtClean="0"/>
              <a:t> </a:t>
            </a:r>
            <a:r>
              <a:rPr lang="es-ES" dirty="0" smtClean="0"/>
              <a:t>, nuestro objetivo es asignar a cada </a:t>
            </a:r>
            <a:r>
              <a:rPr lang="es-ES" i="1" dirty="0" smtClean="0"/>
              <a:t>P</a:t>
            </a:r>
            <a:r>
              <a:rPr lang="es-ES" i="1" baseline="-25000" dirty="0" smtClean="0"/>
              <a:t>i</a:t>
            </a:r>
            <a:r>
              <a:rPr lang="es-ES" dirty="0" smtClean="0"/>
              <a:t> una importancia numérica </a:t>
            </a:r>
            <a:r>
              <a:rPr lang="es-ES" i="1" dirty="0" smtClean="0"/>
              <a:t>x</a:t>
            </a:r>
            <a:r>
              <a:rPr lang="es-ES" i="1" baseline="-25000" dirty="0" smtClean="0"/>
              <a:t>i 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Como solo nos importa la importancia relativa entre ellas, podemos suponer que </a:t>
            </a:r>
            <a:r>
              <a:rPr lang="es-ES" i="1" dirty="0" smtClean="0"/>
              <a:t>x</a:t>
            </a:r>
            <a:r>
              <a:rPr lang="es-ES" i="1" baseline="-25000" dirty="0" smtClean="0"/>
              <a:t>i</a:t>
            </a:r>
            <a:r>
              <a:rPr lang="es-ES" dirty="0" smtClean="0"/>
              <a:t> está en [0,1].</a:t>
            </a:r>
          </a:p>
          <a:p>
            <a:r>
              <a:rPr lang="es-ES" dirty="0" smtClean="0"/>
              <a:t>El modelo que usaremos para ver cómo calcular estas importancias hará uso únicamente de las etiqueta asignadas a las páginas y los enlaces entre ellas: </a:t>
            </a:r>
            <a:r>
              <a:rPr lang="es-ES" b="1" dirty="0" smtClean="0"/>
              <a:t>Red dirigida de páginas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Notaremos por </a:t>
            </a:r>
            <a:r>
              <a:rPr lang="es-ES" i="1" dirty="0" smtClean="0"/>
              <a:t>M=( </a:t>
            </a:r>
            <a:r>
              <a:rPr lang="es-ES" i="1" dirty="0" err="1" smtClean="0"/>
              <a:t>m</a:t>
            </a:r>
            <a:r>
              <a:rPr lang="es-ES" i="1" baseline="-25000" dirty="0" err="1" smtClean="0"/>
              <a:t>ij</a:t>
            </a:r>
            <a:r>
              <a:rPr lang="es-ES" i="1" baseline="-25000" dirty="0" smtClean="0"/>
              <a:t> </a:t>
            </a:r>
            <a:r>
              <a:rPr lang="es-ES" i="1" dirty="0" smtClean="0"/>
              <a:t>)</a:t>
            </a:r>
            <a:r>
              <a:rPr lang="es-ES" dirty="0" smtClean="0"/>
              <a:t> a la matriz de adyacencias asociada a la red anterior.</a:t>
            </a:r>
            <a:endParaRPr lang="es-ES" dirty="0"/>
          </a:p>
        </p:txBody>
      </p:sp>
      <p:pic>
        <p:nvPicPr>
          <p:cNvPr id="9218" name="Picture 2" descr="https://upload.wikimedia.org/wikipedia/commons/thumb/f/fb/PageRanks-Example.svg/220px-PageRanks-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4624"/>
            <a:ext cx="2095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50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Vamos a postular que la importancia de una cierta </a:t>
            </a:r>
            <a:r>
              <a:rPr lang="es-ES" dirty="0" smtClean="0"/>
              <a:t>página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dirty="0" smtClean="0"/>
              <a:t> </a:t>
            </a:r>
            <a:r>
              <a:rPr lang="es-ES" dirty="0"/>
              <a:t>“</a:t>
            </a:r>
            <a:r>
              <a:rPr lang="es-ES" dirty="0" smtClean="0"/>
              <a:t>tiene que </a:t>
            </a:r>
            <a:r>
              <a:rPr lang="es-ES" dirty="0"/>
              <a:t>ver” con las páginas desde las que hay enlaces a </a:t>
            </a:r>
            <a:r>
              <a:rPr lang="es-ES" dirty="0" smtClean="0"/>
              <a:t>ella: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Si </a:t>
            </a:r>
            <a:r>
              <a:rPr lang="es-ES" dirty="0"/>
              <a:t>muchas páginas enlazan con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dirty="0" smtClean="0"/>
              <a:t> </a:t>
            </a:r>
            <a:r>
              <a:rPr lang="es-ES" dirty="0"/>
              <a:t>será porque la información que </a:t>
            </a:r>
            <a:r>
              <a:rPr lang="es-ES" dirty="0" smtClean="0"/>
              <a:t>ésta contiene ha </a:t>
            </a:r>
            <a:r>
              <a:rPr lang="es-ES" dirty="0"/>
              <a:t>sido considerada por muchos participantes de la red como “recomendable</a:t>
            </a:r>
            <a:r>
              <a:rPr lang="es-ES" dirty="0" smtClean="0"/>
              <a:t>”.</a:t>
            </a:r>
          </a:p>
        </p:txBody>
      </p:sp>
      <p:pic>
        <p:nvPicPr>
          <p:cNvPr id="4" name="Picture 2" descr="https://upload.wikimedia.org/wikipedia/commons/thumb/f/fb/PageRanks-Example.svg/220px-PageRanks-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4624"/>
            <a:ext cx="2095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0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1</a:t>
            </a:r>
            <a:r>
              <a:rPr lang="es-ES" b="1" baseline="30000" dirty="0"/>
              <a:t>er</a:t>
            </a:r>
            <a:r>
              <a:rPr lang="es-ES" b="1" dirty="0"/>
              <a:t> intento</a:t>
            </a:r>
            <a:r>
              <a:rPr lang="es-ES" b="1" dirty="0" smtClean="0"/>
              <a:t>:</a:t>
            </a:r>
            <a:r>
              <a:rPr lang="es-ES" dirty="0" smtClean="0"/>
              <a:t> </a:t>
            </a:r>
            <a:r>
              <a:rPr lang="es-ES" i="1" dirty="0" err="1" smtClean="0"/>
              <a:t>x</a:t>
            </a:r>
            <a:r>
              <a:rPr lang="es-ES" i="1" baseline="-25000" dirty="0" err="1" smtClean="0"/>
              <a:t>j</a:t>
            </a:r>
            <a:r>
              <a:rPr lang="es-ES" dirty="0" smtClean="0"/>
              <a:t> es proporcional al grado (entrante, saliente, o total) del nodo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dirty="0" smtClean="0"/>
              <a:t> . (Se puede obtener de la suma de la fila y/o columna).</a:t>
            </a:r>
            <a:endParaRPr lang="es-ES" dirty="0"/>
          </a:p>
          <a:p>
            <a:r>
              <a:rPr lang="es-ES" dirty="0" smtClean="0"/>
              <a:t>No recoge adecuadamente el hecho de que una página que es citada desde pocas, pero importantes, páginas, debe ser también importante.</a:t>
            </a:r>
          </a:p>
          <a:p>
            <a:r>
              <a:rPr lang="es-ES" dirty="0" smtClean="0"/>
              <a:t>Necesitamos que el modelo asigne importancia alta a páginas que sean citadas desde páginas importantes… lo que nos </a:t>
            </a:r>
            <a:br>
              <a:rPr lang="es-ES" dirty="0" smtClean="0"/>
            </a:br>
            <a:r>
              <a:rPr lang="es-ES" dirty="0" smtClean="0"/>
              <a:t>lleva a una definición recursiva.</a:t>
            </a:r>
            <a:endParaRPr lang="es-ES" dirty="0"/>
          </a:p>
        </p:txBody>
      </p:sp>
      <p:pic>
        <p:nvPicPr>
          <p:cNvPr id="10244" name="Picture 4" descr="https://upload.wikimedia.org/wikipedia/commons/thumb/4/43/Tripletsnew2012.png/220px-Tripletsnew201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72" y="4647008"/>
            <a:ext cx="2095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2º </a:t>
            </a:r>
            <a:r>
              <a:rPr lang="es-ES" b="1" dirty="0"/>
              <a:t>intento</a:t>
            </a:r>
            <a:r>
              <a:rPr lang="es-ES" b="1" dirty="0" smtClean="0"/>
              <a:t>:</a:t>
            </a:r>
            <a:r>
              <a:rPr lang="es-ES" dirty="0"/>
              <a:t> la importancia </a:t>
            </a:r>
            <a:r>
              <a:rPr lang="es-ES" i="1" dirty="0" err="1" smtClean="0"/>
              <a:t>x</a:t>
            </a:r>
            <a:r>
              <a:rPr lang="es-ES" i="1" baseline="-25000" dirty="0" err="1" smtClean="0"/>
              <a:t>j</a:t>
            </a:r>
            <a:r>
              <a:rPr lang="es-ES" dirty="0" smtClean="0"/>
              <a:t> de </a:t>
            </a:r>
            <a:r>
              <a:rPr lang="es-ES" dirty="0"/>
              <a:t>cada página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dirty="0" smtClean="0"/>
              <a:t> </a:t>
            </a:r>
            <a:r>
              <a:rPr lang="es-ES" dirty="0"/>
              <a:t>es proporcional a la suma de las importancias de las </a:t>
            </a:r>
            <a:r>
              <a:rPr lang="es-ES" dirty="0" smtClean="0"/>
              <a:t>páginas que </a:t>
            </a:r>
            <a:r>
              <a:rPr lang="es-ES" dirty="0"/>
              <a:t>enlazan con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dirty="0" smtClean="0"/>
              <a:t> .</a:t>
            </a:r>
            <a:endParaRPr lang="es-ES" dirty="0"/>
          </a:p>
          <a:p>
            <a:r>
              <a:rPr lang="es-ES" dirty="0" smtClean="0"/>
              <a:t>Nos lleva a un enorme sistema de ecuaciones:</a:t>
            </a:r>
          </a:p>
          <a:p>
            <a:pPr marL="0" indent="0" algn="ctr">
              <a:buNone/>
            </a:pPr>
            <a:r>
              <a:rPr lang="es-ES" i="1" dirty="0" smtClean="0"/>
              <a:t>Mx = </a:t>
            </a:r>
            <a:r>
              <a:rPr lang="el-GR" i="1" dirty="0" smtClean="0"/>
              <a:t>λ</a:t>
            </a:r>
            <a:r>
              <a:rPr lang="es-ES" i="1" dirty="0" smtClean="0"/>
              <a:t> x</a:t>
            </a:r>
          </a:p>
          <a:p>
            <a:pPr marL="0" indent="0">
              <a:buNone/>
            </a:pPr>
            <a:r>
              <a:rPr lang="es-ES" dirty="0" smtClean="0"/>
              <a:t>Que expresa la importancia de cada página a partir de las importancias de las demás páginas que están conectadas a ella.</a:t>
            </a:r>
          </a:p>
          <a:p>
            <a:r>
              <a:rPr lang="es-ES" dirty="0" smtClean="0"/>
              <a:t>El problema se ha transformado en un problema de </a:t>
            </a:r>
            <a:br>
              <a:rPr lang="es-ES" dirty="0" smtClean="0"/>
            </a:br>
            <a:r>
              <a:rPr lang="es-ES" b="1" dirty="0" err="1" smtClean="0"/>
              <a:t>autovalores</a:t>
            </a:r>
            <a:r>
              <a:rPr lang="es-ES" dirty="0" smtClean="0"/>
              <a:t> y </a:t>
            </a:r>
            <a:r>
              <a:rPr lang="es-ES" b="1" dirty="0" err="1" smtClean="0"/>
              <a:t>autovectores</a:t>
            </a:r>
            <a:r>
              <a:rPr lang="es-ES" dirty="0" smtClean="0"/>
              <a:t>: </a:t>
            </a:r>
            <a:r>
              <a:rPr lang="es-ES" i="1" dirty="0" smtClean="0"/>
              <a:t>x</a:t>
            </a:r>
            <a:r>
              <a:rPr lang="es-ES" dirty="0" smtClean="0"/>
              <a:t> es </a:t>
            </a:r>
            <a:r>
              <a:rPr lang="es-ES" u="sng" dirty="0" smtClean="0"/>
              <a:t>un</a:t>
            </a:r>
            <a:r>
              <a:rPr lang="es-ES" dirty="0" smtClean="0"/>
              <a:t> </a:t>
            </a:r>
            <a:r>
              <a:rPr lang="es-ES" b="1" dirty="0" err="1" smtClean="0"/>
              <a:t>autovector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i="1" dirty="0" smtClean="0"/>
              <a:t>M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2290" name="Picture 2" descr="https://upload.wikimedia.org/wikipedia/commons/thumb/5/58/Eigenvalue_equation.svg/250px-Eigenvalue_equ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390" y="4908376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0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Problemas:</a:t>
            </a:r>
          </a:p>
          <a:p>
            <a:pPr lvl="1"/>
            <a:r>
              <a:rPr lang="es-ES" dirty="0"/>
              <a:t>Puede haber muchos </a:t>
            </a:r>
            <a:r>
              <a:rPr lang="es-ES" dirty="0" err="1"/>
              <a:t>autovectores</a:t>
            </a:r>
            <a:r>
              <a:rPr lang="es-ES" dirty="0"/>
              <a:t> (impondremos que todas sus coordenadas </a:t>
            </a:r>
            <a:r>
              <a:rPr lang="es-ES" dirty="0" smtClean="0"/>
              <a:t>sean </a:t>
            </a:r>
            <a:r>
              <a:rPr lang="es-ES" dirty="0"/>
              <a:t>positivas, y podríamos ver en qué condiciones hay </a:t>
            </a:r>
            <a:r>
              <a:rPr lang="es-ES" dirty="0" smtClean="0"/>
              <a:t>un único </a:t>
            </a:r>
            <a:r>
              <a:rPr lang="es-ES" dirty="0" err="1" smtClean="0"/>
              <a:t>autovector</a:t>
            </a:r>
            <a:r>
              <a:rPr lang="es-ES" dirty="0" smtClean="0"/>
              <a:t>).</a:t>
            </a:r>
            <a:endParaRPr lang="es-ES" dirty="0"/>
          </a:p>
          <a:p>
            <a:pPr lvl="1"/>
            <a:r>
              <a:rPr lang="es-ES" dirty="0" smtClean="0"/>
              <a:t>La matriz es enorme (millones de páginas), así que los métodos habituales (exactos) para calcular </a:t>
            </a:r>
            <a:r>
              <a:rPr lang="es-ES" dirty="0" err="1" smtClean="0"/>
              <a:t>autovectores</a:t>
            </a:r>
            <a:r>
              <a:rPr lang="es-ES" dirty="0" smtClean="0"/>
              <a:t> pueden ser completamente inadecuados.</a:t>
            </a:r>
          </a:p>
          <a:p>
            <a:pPr lvl="1"/>
            <a:r>
              <a:rPr lang="es-ES" dirty="0" smtClean="0"/>
              <a:t>Propondremos una solución alternativa… aproximada, pero mucho más rápida.</a:t>
            </a:r>
          </a:p>
        </p:txBody>
      </p:sp>
      <p:pic>
        <p:nvPicPr>
          <p:cNvPr id="4" name="Picture 2" descr="https://upload.wikimedia.org/wikipedia/commons/thumb/f/fb/PageRanks-Example.svg/220px-PageRanks-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4624"/>
            <a:ext cx="2095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4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 hecho, se puede comprobar que, bajo determinadas condiciones, siempre se puede calcular este </a:t>
            </a:r>
            <a:r>
              <a:rPr lang="es-ES" dirty="0" err="1" smtClean="0"/>
              <a:t>autovector</a:t>
            </a:r>
            <a:r>
              <a:rPr lang="es-ES" dirty="0" smtClean="0"/>
              <a:t>, </a:t>
            </a:r>
            <a:br>
              <a:rPr lang="es-ES" dirty="0" smtClean="0"/>
            </a:br>
            <a:r>
              <a:rPr lang="es-ES" dirty="0" smtClean="0"/>
              <a:t>y que se corresponde con el </a:t>
            </a:r>
            <a:r>
              <a:rPr lang="es-ES" dirty="0" err="1" smtClean="0"/>
              <a:t>autovalor</a:t>
            </a:r>
            <a:r>
              <a:rPr lang="es-ES" dirty="0" smtClean="0"/>
              <a:t> de mayor tamaño. </a:t>
            </a:r>
          </a:p>
          <a:p>
            <a:r>
              <a:rPr lang="es-ES" dirty="0" smtClean="0"/>
              <a:t>En este caso, sea cual sea el vector </a:t>
            </a:r>
            <a:r>
              <a:rPr lang="es-ES" i="1" dirty="0" smtClean="0"/>
              <a:t>y</a:t>
            </a:r>
            <a:r>
              <a:rPr lang="es-ES" dirty="0" smtClean="0"/>
              <a:t> considerado, se </a:t>
            </a:r>
            <a:br>
              <a:rPr lang="es-ES" dirty="0" smtClean="0"/>
            </a:br>
            <a:r>
              <a:rPr lang="es-ES" dirty="0" smtClean="0"/>
              <a:t>verifica que:</a:t>
            </a:r>
          </a:p>
          <a:p>
            <a:pPr marL="0" indent="0" algn="ctr">
              <a:buNone/>
            </a:pPr>
            <a:r>
              <a:rPr lang="es-ES" i="1" dirty="0" smtClean="0"/>
              <a:t>M</a:t>
            </a:r>
            <a:r>
              <a:rPr lang="es-ES" i="1" baseline="30000" dirty="0"/>
              <a:t>n</a:t>
            </a:r>
            <a:r>
              <a:rPr lang="es-ES" i="1" dirty="0" smtClean="0"/>
              <a:t> y </a:t>
            </a:r>
            <a:r>
              <a:rPr lang="es-ES" i="1" dirty="0" smtClean="0">
                <a:sym typeface="Symbol" panose="05050102010706020507" pitchFamily="18" charset="2"/>
              </a:rPr>
              <a:t> K v</a:t>
            </a:r>
            <a:r>
              <a:rPr lang="es-ES" dirty="0" smtClean="0">
                <a:sym typeface="Symbol" panose="05050102010706020507" pitchFamily="18" charset="2"/>
              </a:rPr>
              <a:t>, (cuando </a:t>
            </a:r>
            <a:r>
              <a:rPr lang="es-ES" i="1" dirty="0">
                <a:sym typeface="Symbol" panose="05050102010706020507" pitchFamily="18" charset="2"/>
              </a:rPr>
              <a:t>n</a:t>
            </a:r>
            <a:r>
              <a:rPr lang="es-ES" i="1" dirty="0" smtClean="0">
                <a:sym typeface="Symbol" panose="05050102010706020507" pitchFamily="18" charset="2"/>
              </a:rPr>
              <a:t> </a:t>
            </a:r>
            <a:r>
              <a:rPr lang="es-ES" i="1" dirty="0">
                <a:sym typeface="Symbol" panose="05050102010706020507" pitchFamily="18" charset="2"/>
              </a:rPr>
              <a:t> </a:t>
            </a:r>
            <a:r>
              <a:rPr lang="es-ES" i="1" dirty="0" smtClean="0">
                <a:sym typeface="Symbol" panose="05050102010706020507" pitchFamily="18" charset="2"/>
              </a:rPr>
              <a:t></a:t>
            </a:r>
            <a:r>
              <a:rPr lang="es-ES" dirty="0" smtClean="0">
                <a:sym typeface="Symbol" panose="05050102010706020507" pitchFamily="18" charset="2"/>
              </a:rPr>
              <a:t>) donde </a:t>
            </a:r>
            <a:r>
              <a:rPr lang="es-ES" i="1" dirty="0" smtClean="0">
                <a:sym typeface="Symbol" panose="05050102010706020507" pitchFamily="18" charset="2"/>
              </a:rPr>
              <a:t>v</a:t>
            </a:r>
            <a:r>
              <a:rPr lang="es-ES" dirty="0" smtClean="0">
                <a:sym typeface="Symbol" panose="05050102010706020507" pitchFamily="18" charset="2"/>
              </a:rPr>
              <a:t> es el </a:t>
            </a:r>
            <a:r>
              <a:rPr lang="es-ES" dirty="0" err="1" smtClean="0">
                <a:sym typeface="Symbol" panose="05050102010706020507" pitchFamily="18" charset="2"/>
              </a:rPr>
              <a:t>autovector</a:t>
            </a:r>
            <a:endParaRPr lang="es-ES" dirty="0" smtClean="0">
              <a:sym typeface="Symbol" panose="05050102010706020507" pitchFamily="18" charset="2"/>
            </a:endParaRPr>
          </a:p>
          <a:p>
            <a:r>
              <a:rPr lang="es-ES" dirty="0" smtClean="0">
                <a:sym typeface="Symbol" panose="05050102010706020507" pitchFamily="18" charset="2"/>
              </a:rPr>
              <a:t>Hemos “reducido” el problema de calcular las importancias (el </a:t>
            </a:r>
            <a:r>
              <a:rPr lang="es-ES" dirty="0" err="1" smtClean="0">
                <a:sym typeface="Symbol" panose="05050102010706020507" pitchFamily="18" charset="2"/>
              </a:rPr>
              <a:t>autovector</a:t>
            </a:r>
            <a:r>
              <a:rPr lang="es-ES" dirty="0" smtClean="0">
                <a:sym typeface="Symbol" panose="05050102010706020507" pitchFamily="18" charset="2"/>
              </a:rPr>
              <a:t>) en el problema de calcular las potencias de la matriz de conexiones, </a:t>
            </a:r>
            <a:r>
              <a:rPr lang="es-ES" i="1" dirty="0" smtClean="0">
                <a:sym typeface="Symbol" panose="05050102010706020507" pitchFamily="18" charset="2"/>
              </a:rPr>
              <a:t>M</a:t>
            </a:r>
            <a:r>
              <a:rPr lang="es-ES" dirty="0" smtClean="0">
                <a:sym typeface="Symbol" panose="05050102010706020507" pitchFamily="18" charset="2"/>
              </a:rPr>
              <a:t>… ¿Es una reducción?</a:t>
            </a:r>
            <a:endParaRPr lang="es-ES" i="1" dirty="0" smtClean="0"/>
          </a:p>
        </p:txBody>
      </p:sp>
      <p:pic>
        <p:nvPicPr>
          <p:cNvPr id="13314" name="Picture 2" descr="http://image.slidesharecdn.com/gleich-pagerankhistory-final-130214122854-phpapp01/95/a-history-of-pagerank-from-the-numerical-computing-perspective-19-638.jpg?cb=13608450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6278" r="62679" b="6919"/>
          <a:stretch/>
        </p:blipFill>
        <p:spPr bwMode="auto">
          <a:xfrm>
            <a:off x="10076004" y="0"/>
            <a:ext cx="20882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Dinámica en redes</a:t>
            </a:r>
          </a:p>
          <a:p>
            <a:r>
              <a:rPr lang="es-ES" dirty="0" smtClean="0"/>
              <a:t>Algoritmos de Nacimiento y Muerte. Redes Evolutivas</a:t>
            </a:r>
          </a:p>
          <a:p>
            <a:r>
              <a:rPr lang="es-ES" dirty="0" smtClean="0"/>
              <a:t>Algoritmos de difusión / propagación / infección</a:t>
            </a:r>
          </a:p>
          <a:p>
            <a:r>
              <a:rPr lang="es-ES" dirty="0" smtClean="0"/>
              <a:t>Percolación en redes	</a:t>
            </a:r>
          </a:p>
          <a:p>
            <a:r>
              <a:rPr lang="es-ES" dirty="0" err="1" smtClean="0"/>
              <a:t>PageRank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002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b="1" dirty="0" smtClean="0"/>
              <a:t>surfista Aleatorio</a:t>
            </a:r>
            <a:r>
              <a:rPr lang="es-ES" dirty="0" smtClean="0"/>
              <a:t>:</a:t>
            </a:r>
          </a:p>
          <a:p>
            <a:r>
              <a:rPr lang="es-ES" dirty="0" smtClean="0"/>
              <a:t>Supongamos que un surfista navega por la red.</a:t>
            </a:r>
          </a:p>
          <a:p>
            <a:r>
              <a:rPr lang="es-ES" dirty="0" smtClean="0"/>
              <a:t>En un cierto instante está en la página </a:t>
            </a:r>
            <a:r>
              <a:rPr lang="es-ES" i="1" dirty="0"/>
              <a:t>P</a:t>
            </a:r>
            <a:r>
              <a:rPr lang="es-ES" dirty="0" smtClean="0"/>
              <a:t>. Al instante siguiente salta a una de las páginas conectadas con </a:t>
            </a:r>
            <a:r>
              <a:rPr lang="es-ES" i="1" dirty="0" smtClean="0"/>
              <a:t>P</a:t>
            </a:r>
            <a:r>
              <a:rPr lang="es-ES" dirty="0" smtClean="0"/>
              <a:t>, seleccionada al azar y con probabilidad uniforme.</a:t>
            </a:r>
          </a:p>
          <a:p>
            <a:r>
              <a:rPr lang="es-ES" dirty="0" smtClean="0"/>
              <a:t>Repite este proceso siguiendo lo que </a:t>
            </a:r>
            <a:br>
              <a:rPr lang="es-ES" dirty="0" smtClean="0"/>
            </a:br>
            <a:r>
              <a:rPr lang="es-ES" dirty="0" smtClean="0"/>
              <a:t>se denomina un </a:t>
            </a:r>
            <a:r>
              <a:rPr lang="es-ES" b="1" dirty="0" smtClean="0"/>
              <a:t>paseo aleatorio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5362" name="Picture 2" descr="http://parkcu.com/blog/wp-content/uploads/2013/03/random-surfer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827370"/>
            <a:ext cx="4983485" cy="302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97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980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b="1" dirty="0" smtClean="0"/>
              <a:t>surfista Aleatorio</a:t>
            </a:r>
            <a:r>
              <a:rPr lang="es-ES" dirty="0" smtClean="0"/>
              <a:t>:</a:t>
            </a:r>
          </a:p>
          <a:p>
            <a:r>
              <a:rPr lang="es-ES" dirty="0" smtClean="0"/>
              <a:t>¿Qué probabilidad hay de que partiendo de </a:t>
            </a:r>
            <a:r>
              <a:rPr lang="es-ES" i="1" dirty="0" smtClean="0"/>
              <a:t>P</a:t>
            </a:r>
            <a:r>
              <a:rPr lang="es-ES" i="1" baseline="-25000" dirty="0" smtClean="0"/>
              <a:t>i</a:t>
            </a:r>
            <a:r>
              <a:rPr lang="es-ES" dirty="0" smtClean="0"/>
              <a:t> esté en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dirty="0" smtClean="0"/>
              <a:t> tras </a:t>
            </a:r>
            <a:r>
              <a:rPr lang="es-ES" i="1" dirty="0" smtClean="0"/>
              <a:t>k</a:t>
            </a:r>
            <a:r>
              <a:rPr lang="es-ES" dirty="0" smtClean="0"/>
              <a:t> pasos?</a:t>
            </a:r>
          </a:p>
          <a:p>
            <a:r>
              <a:rPr lang="es-ES" dirty="0" smtClean="0"/>
              <a:t>Si notamos </a:t>
            </a:r>
            <a:r>
              <a:rPr lang="es-ES" i="1" dirty="0" err="1" smtClean="0"/>
              <a:t>N</a:t>
            </a:r>
            <a:r>
              <a:rPr lang="es-ES" i="1" baseline="-25000" dirty="0" err="1" smtClean="0"/>
              <a:t>j</a:t>
            </a:r>
            <a:r>
              <a:rPr lang="es-ES" dirty="0" smtClean="0"/>
              <a:t> el número de enlaces en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i="1" baseline="-25000" dirty="0" smtClean="0"/>
              <a:t>  </a:t>
            </a:r>
            <a:r>
              <a:rPr lang="es-ES" dirty="0" smtClean="0"/>
              <a:t>(la suma de la columna).</a:t>
            </a:r>
          </a:p>
          <a:p>
            <a:r>
              <a:rPr lang="es-ES" dirty="0" smtClean="0"/>
              <a:t>Denotamos por </a:t>
            </a:r>
            <a:r>
              <a:rPr lang="es-ES" i="1" dirty="0" smtClean="0"/>
              <a:t>M’</a:t>
            </a:r>
            <a:r>
              <a:rPr lang="es-ES" dirty="0" smtClean="0"/>
              <a:t> la nueva matriz </a:t>
            </a:r>
            <a:r>
              <a:rPr lang="es-ES" i="1" dirty="0" smtClean="0"/>
              <a:t>( </a:t>
            </a:r>
            <a:r>
              <a:rPr lang="es-ES" i="1" dirty="0" err="1" smtClean="0"/>
              <a:t>m</a:t>
            </a:r>
            <a:r>
              <a:rPr lang="es-ES" i="1" baseline="-25000" dirty="0" err="1" smtClean="0"/>
              <a:t>ij</a:t>
            </a:r>
            <a:r>
              <a:rPr lang="es-ES" i="1" dirty="0" smtClean="0"/>
              <a:t> / </a:t>
            </a:r>
            <a:r>
              <a:rPr lang="es-ES" i="1" dirty="0" err="1" smtClean="0"/>
              <a:t>N</a:t>
            </a:r>
            <a:r>
              <a:rPr lang="es-ES" i="1" baseline="-25000" dirty="0" err="1" smtClean="0"/>
              <a:t>j</a:t>
            </a:r>
            <a:r>
              <a:rPr lang="es-ES" i="1" baseline="-25000" dirty="0" smtClean="0"/>
              <a:t> </a:t>
            </a:r>
            <a:r>
              <a:rPr lang="es-ES" i="1" dirty="0" smtClean="0"/>
              <a:t>)</a:t>
            </a:r>
            <a:r>
              <a:rPr lang="es-ES" dirty="0" smtClean="0"/>
              <a:t>. Ahora, la suma de cada columna de </a:t>
            </a:r>
            <a:r>
              <a:rPr lang="es-ES" i="1" dirty="0" smtClean="0"/>
              <a:t>M’</a:t>
            </a:r>
            <a:r>
              <a:rPr lang="es-ES" dirty="0" smtClean="0"/>
              <a:t> es 1.</a:t>
            </a:r>
          </a:p>
          <a:p>
            <a:r>
              <a:rPr lang="es-ES" i="1" dirty="0" smtClean="0"/>
              <a:t>M’</a:t>
            </a:r>
            <a:r>
              <a:rPr lang="es-ES" dirty="0" smtClean="0"/>
              <a:t> es </a:t>
            </a:r>
            <a:r>
              <a:rPr lang="es-ES" b="1" dirty="0" smtClean="0"/>
              <a:t>estocástica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1962" y="3645024"/>
            <a:ext cx="7628654" cy="3209137"/>
          </a:xfrm>
          <a:prstGeom prst="rect">
            <a:avLst/>
          </a:prstGeom>
        </p:spPr>
      </p:pic>
      <p:pic>
        <p:nvPicPr>
          <p:cNvPr id="5" name="Picture 2" descr="https://upload.wikimedia.org/wikipedia/commons/thumb/f/fb/PageRanks-Example.svg/220px-PageRanks-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4624"/>
            <a:ext cx="2095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2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37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b="1" dirty="0" smtClean="0"/>
              <a:t>surfista Aleatorio</a:t>
            </a:r>
            <a:r>
              <a:rPr lang="es-ES" dirty="0" smtClean="0"/>
              <a:t>:</a:t>
            </a:r>
          </a:p>
          <a:p>
            <a:r>
              <a:rPr lang="es-ES" dirty="0" smtClean="0"/>
              <a:t>En consecuencia, calcular el elemento </a:t>
            </a:r>
            <a:r>
              <a:rPr lang="es-ES" i="1" dirty="0" err="1" smtClean="0"/>
              <a:t>m</a:t>
            </a:r>
            <a:r>
              <a:rPr lang="es-ES" i="1" baseline="-25000" dirty="0" err="1" smtClean="0"/>
              <a:t>ij</a:t>
            </a:r>
            <a:r>
              <a:rPr lang="es-ES" i="1" dirty="0" smtClean="0"/>
              <a:t> </a:t>
            </a:r>
            <a:r>
              <a:rPr lang="es-ES" dirty="0" smtClean="0"/>
              <a:t>de la matriz potencia se puede aproximar por mover aleatoriamente un surfista desde la página </a:t>
            </a:r>
            <a:r>
              <a:rPr lang="es-ES" i="1" dirty="0" smtClean="0"/>
              <a:t>P</a:t>
            </a:r>
            <a:r>
              <a:rPr lang="es-ES" i="1" baseline="-25000" dirty="0" smtClean="0"/>
              <a:t>i</a:t>
            </a:r>
            <a:r>
              <a:rPr lang="es-ES" dirty="0" smtClean="0"/>
              <a:t> y ver con qué probabilidad alcanza </a:t>
            </a:r>
            <a:r>
              <a:rPr lang="es-ES" dirty="0"/>
              <a:t>la página </a:t>
            </a:r>
            <a:r>
              <a:rPr lang="es-ES" i="1" dirty="0" err="1" smtClean="0"/>
              <a:t>P</a:t>
            </a:r>
            <a:r>
              <a:rPr lang="es-ES" i="1" baseline="-25000" dirty="0" err="1" smtClean="0"/>
              <a:t>j</a:t>
            </a:r>
            <a:r>
              <a:rPr lang="es-ES" i="1" baseline="-25000" dirty="0" smtClean="0"/>
              <a:t> 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Este método tiene algunas ventajas, y es que es robusto a cambios en las conexiones, porque la mayoría de las probabilidades se verán poco afectadas si los cambios son locales.</a:t>
            </a:r>
          </a:p>
          <a:p>
            <a:r>
              <a:rPr lang="es-ES" dirty="0" smtClean="0"/>
              <a:t>Veamos el modelo…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6" name="Picture 2" descr="https://upload.wikimedia.org/wikipedia/commons/thumb/f/fb/PageRanks-Example.svg/220px-PageRanks-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4624"/>
            <a:ext cx="2095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5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37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b="1" dirty="0" smtClean="0"/>
              <a:t>surfista Aleatorio</a:t>
            </a:r>
            <a:r>
              <a:rPr lang="es-ES" dirty="0" smtClean="0"/>
              <a:t>… limitaciones:</a:t>
            </a:r>
          </a:p>
          <a:p>
            <a:pPr lvl="1"/>
            <a:r>
              <a:rPr lang="es-ES" dirty="0" smtClean="0"/>
              <a:t>Sumideros (páginas sin salida).</a:t>
            </a:r>
          </a:p>
          <a:p>
            <a:pPr lvl="2"/>
            <a:r>
              <a:rPr lang="es-ES" dirty="0" smtClean="0"/>
              <a:t>Individuales</a:t>
            </a:r>
          </a:p>
          <a:p>
            <a:pPr lvl="2"/>
            <a:r>
              <a:rPr lang="es-ES" dirty="0" smtClean="0"/>
              <a:t>Hordas</a:t>
            </a:r>
          </a:p>
          <a:p>
            <a:pPr lvl="1"/>
            <a:r>
              <a:rPr lang="es-ES" dirty="0" smtClean="0"/>
              <a:t>Referencias circulares</a:t>
            </a:r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Reemplazar filas de 0’s por 1’s (en realidad, por 1/n)</a:t>
            </a:r>
          </a:p>
          <a:p>
            <a:pPr lvl="1"/>
            <a:r>
              <a:rPr lang="es-ES" dirty="0" smtClean="0"/>
              <a:t>Saltos aleatorios del surfista de vez en cuando (sin considerar los enlaces)</a:t>
            </a: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3944862"/>
            <a:ext cx="1727090" cy="41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391916"/>
            <a:ext cx="1452563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1905111"/>
            <a:ext cx="1183624" cy="215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7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Dinámicas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redes complejas evolucionan en el tiempo:</a:t>
            </a:r>
          </a:p>
          <a:p>
            <a:pPr lvl="1"/>
            <a:r>
              <a:rPr lang="es-ES" dirty="0" smtClean="0"/>
              <a:t>Evolución en nodos</a:t>
            </a:r>
          </a:p>
          <a:p>
            <a:pPr lvl="2"/>
            <a:r>
              <a:rPr lang="es-ES" dirty="0" smtClean="0"/>
              <a:t>Nacimiento/Muerte de nodos</a:t>
            </a:r>
          </a:p>
          <a:p>
            <a:pPr lvl="2"/>
            <a:r>
              <a:rPr lang="es-ES" dirty="0" smtClean="0"/>
              <a:t>Variación de características internas</a:t>
            </a:r>
          </a:p>
          <a:p>
            <a:pPr lvl="1"/>
            <a:r>
              <a:rPr lang="es-ES" dirty="0" smtClean="0"/>
              <a:t>Evolución en aristas</a:t>
            </a:r>
          </a:p>
          <a:p>
            <a:pPr lvl="2"/>
            <a:r>
              <a:rPr lang="es-ES" dirty="0" smtClean="0"/>
              <a:t>Nacimiento/Muerte de aristas</a:t>
            </a:r>
          </a:p>
          <a:p>
            <a:pPr lvl="2"/>
            <a:r>
              <a:rPr lang="es-ES" dirty="0" smtClean="0"/>
              <a:t>Variación de características internas</a:t>
            </a:r>
          </a:p>
          <a:p>
            <a:pPr lvl="1"/>
            <a:r>
              <a:rPr lang="es-ES" dirty="0" smtClean="0"/>
              <a:t>Evolución simultánea en nodos y aristas</a:t>
            </a:r>
          </a:p>
          <a:p>
            <a:pPr lvl="2"/>
            <a:r>
              <a:rPr lang="es-ES" dirty="0" smtClean="0"/>
              <a:t>Suele ser la más común</a:t>
            </a:r>
            <a:endParaRPr lang="es-ES" dirty="0"/>
          </a:p>
        </p:txBody>
      </p:sp>
      <p:pic>
        <p:nvPicPr>
          <p:cNvPr id="1026" name="Picture 2" descr="http://ars.els-cdn.com/content/image/1-s2.0-S0378437114007341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274638"/>
            <a:ext cx="1793751" cy="620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8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Nacimiento/Muerte de Nodos/Aristas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556991"/>
          </a:xfrm>
        </p:spPr>
        <p:txBody>
          <a:bodyPr>
            <a:normAutofit/>
          </a:bodyPr>
          <a:lstStyle/>
          <a:p>
            <a:r>
              <a:rPr lang="es-ES" dirty="0" smtClean="0"/>
              <a:t>El ejemplo más paradigmático es el propio algoritmo de </a:t>
            </a:r>
            <a:r>
              <a:rPr lang="es-ES" b="1" dirty="0" smtClean="0"/>
              <a:t>Enlace Preferencial</a:t>
            </a:r>
            <a:r>
              <a:rPr lang="es-ES" dirty="0" smtClean="0"/>
              <a:t> visto en el bloque anterior (</a:t>
            </a:r>
            <a:r>
              <a:rPr lang="es-ES" b="1" dirty="0" smtClean="0"/>
              <a:t>Modelos Dinámicos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Analicemos el algoritmo en el modelo…</a:t>
            </a:r>
          </a:p>
          <a:p>
            <a:r>
              <a:rPr lang="es-ES" dirty="0" smtClean="0"/>
              <a:t>Pero hay muchos otros que intentan </a:t>
            </a:r>
            <a:br>
              <a:rPr lang="es-ES" dirty="0" smtClean="0"/>
            </a:br>
            <a:r>
              <a:rPr lang="es-ES" dirty="0" smtClean="0"/>
              <a:t>modelar comportamientos observados</a:t>
            </a:r>
            <a:br>
              <a:rPr lang="es-ES" dirty="0" smtClean="0"/>
            </a:br>
            <a:r>
              <a:rPr lang="es-ES" dirty="0" smtClean="0"/>
              <a:t>en sistemas reales.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0570" y="2963491"/>
            <a:ext cx="5834062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22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Variación de </a:t>
            </a:r>
            <a:r>
              <a:rPr lang="es-ES" dirty="0"/>
              <a:t>C</a:t>
            </a:r>
            <a:r>
              <a:rPr lang="es-ES" dirty="0" smtClean="0"/>
              <a:t>aracterísticas Internas (nodos)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7971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ejemplo más paradigmático es el de </a:t>
            </a:r>
            <a:r>
              <a:rPr lang="es-ES" b="1" dirty="0" smtClean="0"/>
              <a:t>SIR</a:t>
            </a:r>
            <a:r>
              <a:rPr lang="es-ES" dirty="0" smtClean="0"/>
              <a:t> de modelos epidemiológicos: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b="1" dirty="0" smtClean="0"/>
              <a:t>S:</a:t>
            </a:r>
            <a:r>
              <a:rPr lang="es-ES" dirty="0" smtClean="0"/>
              <a:t> Susceptible</a:t>
            </a:r>
          </a:p>
          <a:p>
            <a:pPr lvl="1"/>
            <a:r>
              <a:rPr lang="es-ES" b="1" dirty="0" smtClean="0"/>
              <a:t>I:</a:t>
            </a:r>
            <a:r>
              <a:rPr lang="es-ES" dirty="0" smtClean="0"/>
              <a:t> Infectado</a:t>
            </a:r>
          </a:p>
          <a:p>
            <a:pPr lvl="1"/>
            <a:r>
              <a:rPr lang="es-ES" b="1" dirty="0" smtClean="0"/>
              <a:t>R:</a:t>
            </a:r>
            <a:r>
              <a:rPr lang="es-ES" dirty="0" smtClean="0"/>
              <a:t> Recuperado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En determinadas condiciones se puede modelar con </a:t>
            </a:r>
            <a:r>
              <a:rPr lang="es-ES" dirty="0" err="1" smtClean="0"/>
              <a:t>EDOs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Diversas variantes: SIS, SIRS, SEIS (E: </a:t>
            </a:r>
            <a:r>
              <a:rPr lang="es-ES" dirty="0" err="1" smtClean="0"/>
              <a:t>Exposed</a:t>
            </a:r>
            <a:r>
              <a:rPr lang="es-ES" dirty="0" smtClean="0"/>
              <a:t>), SEIR, MSIR (M: Inmunes pasivos), MSEIR,…</a:t>
            </a:r>
            <a:endParaRPr lang="es-ES" dirty="0"/>
          </a:p>
        </p:txBody>
      </p:sp>
      <p:pic>
        <p:nvPicPr>
          <p:cNvPr id="2052" name="Picture 4" descr="http://scielo.isciii.es/img/revistas/gs/v23n5/metodologia_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15" y="2204864"/>
            <a:ext cx="4243629" cy="22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4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Variación de </a:t>
            </a:r>
            <a:r>
              <a:rPr lang="es-ES" dirty="0"/>
              <a:t>C</a:t>
            </a:r>
            <a:r>
              <a:rPr lang="es-ES" dirty="0" smtClean="0"/>
              <a:t>aracterísticas Internas (nodos)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79714"/>
          </a:xfrm>
        </p:spPr>
        <p:txBody>
          <a:bodyPr>
            <a:normAutofit/>
          </a:bodyPr>
          <a:lstStyle/>
          <a:p>
            <a:r>
              <a:rPr lang="es-ES" dirty="0" smtClean="0"/>
              <a:t>Dentro de este tipo de procesos dinámicos también encontramos los </a:t>
            </a:r>
            <a:r>
              <a:rPr lang="es-ES" b="1" dirty="0" smtClean="0"/>
              <a:t>procesos de propagación/difusión</a:t>
            </a:r>
            <a:r>
              <a:rPr lang="es-ES" dirty="0" smtClean="0"/>
              <a:t>. </a:t>
            </a:r>
          </a:p>
          <a:p>
            <a:r>
              <a:rPr lang="es-ES" dirty="0" smtClean="0"/>
              <a:t>Más adelante veremos un caso </a:t>
            </a:r>
            <a:br>
              <a:rPr lang="es-ES" dirty="0" smtClean="0"/>
            </a:br>
            <a:r>
              <a:rPr lang="es-ES" dirty="0" smtClean="0"/>
              <a:t>particular de este tipo de procesos </a:t>
            </a:r>
            <a:br>
              <a:rPr lang="es-ES" dirty="0" smtClean="0"/>
            </a:br>
            <a:r>
              <a:rPr lang="es-ES" dirty="0" smtClean="0"/>
              <a:t>con especial relevancia en Data </a:t>
            </a:r>
            <a:br>
              <a:rPr lang="es-ES" dirty="0" smtClean="0"/>
            </a:br>
            <a:r>
              <a:rPr lang="es-ES" dirty="0" err="1" smtClean="0"/>
              <a:t>Science</a:t>
            </a:r>
            <a:r>
              <a:rPr lang="es-ES" dirty="0" smtClean="0"/>
              <a:t>: </a:t>
            </a:r>
            <a:r>
              <a:rPr lang="es-ES" b="1" dirty="0" smtClean="0"/>
              <a:t>Algoritmo Page-Rank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098" name="Picture 2" descr="http://3.bp.blogspot.com/-O_lDNCgia7s/URPR8mDUrFI/AAAAAAAAD5o/cdWts4tr8n0/s1600/pagerank+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26" y="2492896"/>
            <a:ext cx="5165630" cy="410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3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Variación de </a:t>
            </a:r>
            <a:r>
              <a:rPr lang="es-ES" dirty="0"/>
              <a:t>C</a:t>
            </a:r>
            <a:r>
              <a:rPr lang="es-ES" dirty="0" smtClean="0"/>
              <a:t>aracterísticas Internas (aristas)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79714"/>
          </a:xfrm>
        </p:spPr>
        <p:txBody>
          <a:bodyPr>
            <a:normAutofit/>
          </a:bodyPr>
          <a:lstStyle/>
          <a:p>
            <a:r>
              <a:rPr lang="es-ES" dirty="0" smtClean="0"/>
              <a:t>Un ejemplo de interés para Data </a:t>
            </a:r>
            <a:r>
              <a:rPr lang="es-ES" dirty="0" err="1" smtClean="0"/>
              <a:t>Science</a:t>
            </a:r>
            <a:r>
              <a:rPr lang="es-ES" dirty="0" smtClean="0"/>
              <a:t>: </a:t>
            </a:r>
            <a:r>
              <a:rPr lang="es-ES" b="1" dirty="0" smtClean="0"/>
              <a:t>Entrenamiento de Redes Neuronales</a:t>
            </a:r>
            <a:endParaRPr lang="es-ES" dirty="0" smtClean="0"/>
          </a:p>
          <a:p>
            <a:pPr lvl="1"/>
            <a:r>
              <a:rPr lang="es-ES" dirty="0" smtClean="0"/>
              <a:t>Los pesos sinápticos se ajustan </a:t>
            </a:r>
            <a:br>
              <a:rPr lang="es-ES" dirty="0" smtClean="0"/>
            </a:br>
            <a:r>
              <a:rPr lang="es-ES" dirty="0" smtClean="0"/>
              <a:t>dinámicamente hasta conseguir </a:t>
            </a:r>
            <a:br>
              <a:rPr lang="es-ES" dirty="0" smtClean="0"/>
            </a:br>
            <a:r>
              <a:rPr lang="es-ES" dirty="0" smtClean="0"/>
              <a:t>que la red “aproxime” </a:t>
            </a:r>
            <a:br>
              <a:rPr lang="es-ES" dirty="0" smtClean="0"/>
            </a:br>
            <a:r>
              <a:rPr lang="es-ES" dirty="0" smtClean="0"/>
              <a:t>adecuadamente la función </a:t>
            </a:r>
            <a:br>
              <a:rPr lang="es-ES" dirty="0" smtClean="0"/>
            </a:br>
            <a:r>
              <a:rPr lang="es-ES" dirty="0" smtClean="0"/>
              <a:t>objetivo.</a:t>
            </a:r>
            <a:endParaRPr lang="es-ES" dirty="0"/>
          </a:p>
        </p:txBody>
      </p:sp>
      <p:pic>
        <p:nvPicPr>
          <p:cNvPr id="3074" name="Picture 2" descr="https://www.ibm.com/developerworks/library/l-neural/code_recogniz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2" y="2276872"/>
            <a:ext cx="44196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6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Procesos de Percolación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Describe el comportamiento de </a:t>
            </a:r>
            <a:r>
              <a:rPr lang="es-ES" dirty="0" err="1" smtClean="0"/>
              <a:t>clusters</a:t>
            </a:r>
            <a:r>
              <a:rPr lang="es-ES" dirty="0" smtClean="0"/>
              <a:t> conectados en una red aleatoria.</a:t>
            </a:r>
          </a:p>
          <a:p>
            <a:r>
              <a:rPr lang="es-ES" dirty="0" smtClean="0"/>
              <a:t>Idea: Supongamos que se vierte líquido sobre un material </a:t>
            </a:r>
            <a:br>
              <a:rPr lang="es-ES" dirty="0" smtClean="0"/>
            </a:br>
            <a:r>
              <a:rPr lang="es-ES" dirty="0" smtClean="0"/>
              <a:t>poroso. ¿Será el líquido capaz de ir de cavidad en cavidad </a:t>
            </a:r>
            <a:br>
              <a:rPr lang="es-ES" dirty="0" smtClean="0"/>
            </a:br>
            <a:r>
              <a:rPr lang="es-ES" dirty="0" smtClean="0"/>
              <a:t>hasta llegar al fondo?</a:t>
            </a:r>
          </a:p>
          <a:p>
            <a:r>
              <a:rPr lang="es-ES" dirty="0" smtClean="0"/>
              <a:t>Si fijamos la probabilidad, </a:t>
            </a:r>
            <a:r>
              <a:rPr lang="es-ES" i="1" dirty="0" smtClean="0"/>
              <a:t>p</a:t>
            </a:r>
            <a:r>
              <a:rPr lang="es-ES" dirty="0" smtClean="0"/>
              <a:t>, de que dos cavidades </a:t>
            </a:r>
            <a:br>
              <a:rPr lang="es-ES" dirty="0" smtClean="0"/>
            </a:br>
            <a:r>
              <a:rPr lang="es-ES" dirty="0" smtClean="0"/>
              <a:t>(nodos) estén conectadas, se puede expresar la </a:t>
            </a:r>
            <a:br>
              <a:rPr lang="es-ES" dirty="0" smtClean="0"/>
            </a:br>
            <a:r>
              <a:rPr lang="es-ES" dirty="0" smtClean="0"/>
              <a:t>probabilidad de que haya percolación en función de </a:t>
            </a:r>
            <a:r>
              <a:rPr lang="es-ES" i="1" dirty="0" smtClean="0"/>
              <a:t>p</a:t>
            </a:r>
            <a:r>
              <a:rPr lang="es-ES" dirty="0" smtClean="0"/>
              <a:t>. </a:t>
            </a:r>
            <a:br>
              <a:rPr lang="es-ES" dirty="0" smtClean="0"/>
            </a:br>
            <a:r>
              <a:rPr lang="es-ES" dirty="0" smtClean="0"/>
              <a:t>Y hay un </a:t>
            </a:r>
            <a:r>
              <a:rPr lang="es-ES" i="1" dirty="0" smtClean="0"/>
              <a:t>p</a:t>
            </a:r>
            <a:r>
              <a:rPr lang="es-ES" i="1" baseline="-25000" dirty="0" smtClean="0"/>
              <a:t>c </a:t>
            </a:r>
            <a:r>
              <a:rPr lang="es-ES" dirty="0" smtClean="0"/>
              <a:t>, </a:t>
            </a:r>
            <a:r>
              <a:rPr lang="es-ES" b="1" dirty="0" smtClean="0"/>
              <a:t>crítico</a:t>
            </a:r>
            <a:r>
              <a:rPr lang="es-ES" dirty="0" smtClean="0"/>
              <a:t>, que presenta un cambio de fase de tipo 0/1.</a:t>
            </a:r>
          </a:p>
          <a:p>
            <a:r>
              <a:rPr lang="es-ES" dirty="0" smtClean="0"/>
              <a:t>Fuertemente relacionado con muchos procesos: físicos (modelo de </a:t>
            </a:r>
            <a:r>
              <a:rPr lang="es-ES" dirty="0" err="1" smtClean="0"/>
              <a:t>Ising</a:t>
            </a:r>
            <a:r>
              <a:rPr lang="es-ES" dirty="0" smtClean="0"/>
              <a:t>), químicos (formación de superestructuras), y sociales (opinión, transmisión de rumores,…).</a:t>
            </a:r>
            <a:endParaRPr lang="es-ES" dirty="0"/>
          </a:p>
        </p:txBody>
      </p:sp>
      <p:pic>
        <p:nvPicPr>
          <p:cNvPr id="5122" name="Picture 2" descr="https://upload.wikimedia.org/wikipedia/commons/thumb/b/bf/2D_continuum_percolation_with_disks.jpg/220px-2D_continuum_percolation_with_dis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197595"/>
            <a:ext cx="2448272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82453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Algoritmo que aproxima una determinada dinámica en las características internas de los nodos de una red.</a:t>
            </a:r>
          </a:p>
          <a:p>
            <a:r>
              <a:rPr lang="es-ES" dirty="0" smtClean="0"/>
              <a:t>Famoso porque dio origen a </a:t>
            </a:r>
            <a:r>
              <a:rPr lang="es-ES" b="1" dirty="0" smtClean="0"/>
              <a:t>Google</a:t>
            </a:r>
            <a:r>
              <a:rPr lang="es-ES" dirty="0" smtClean="0"/>
              <a:t>, optimizado por </a:t>
            </a:r>
            <a:r>
              <a:rPr lang="en-US" b="1" dirty="0" smtClean="0"/>
              <a:t>Larry </a:t>
            </a:r>
            <a:r>
              <a:rPr lang="en-US" b="1" dirty="0"/>
              <a:t>Page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b="1" dirty="0" smtClean="0"/>
              <a:t>Sergey </a:t>
            </a:r>
            <a:r>
              <a:rPr lang="en-US" b="1" dirty="0" err="1"/>
              <a:t>Brin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Universidad de Stanford.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1997 ofrecieron el algoritmo a </a:t>
            </a:r>
            <a:r>
              <a:rPr lang="es-ES" b="1" dirty="0" err="1"/>
              <a:t>Yahoo</a:t>
            </a:r>
            <a:r>
              <a:rPr lang="es-ES" dirty="0"/>
              <a:t> por </a:t>
            </a:r>
            <a:r>
              <a:rPr lang="es-ES" dirty="0" smtClean="0"/>
              <a:t>1 millón </a:t>
            </a:r>
            <a:r>
              <a:rPr lang="es-ES" dirty="0"/>
              <a:t>de dólares, </a:t>
            </a:r>
            <a:r>
              <a:rPr lang="es-ES" dirty="0" err="1" smtClean="0"/>
              <a:t>Yahoo</a:t>
            </a:r>
            <a:r>
              <a:rPr lang="es-ES" dirty="0" smtClean="0"/>
              <a:t> declinó </a:t>
            </a:r>
            <a:r>
              <a:rPr lang="es-ES" dirty="0"/>
              <a:t>la oferta. En 2002, </a:t>
            </a:r>
            <a:r>
              <a:rPr lang="es-ES" dirty="0" err="1"/>
              <a:t>Yahoo</a:t>
            </a:r>
            <a:r>
              <a:rPr lang="es-ES" dirty="0"/>
              <a:t> </a:t>
            </a:r>
            <a:r>
              <a:rPr lang="es-ES" dirty="0" smtClean="0"/>
              <a:t>ofrece 3.000 </a:t>
            </a:r>
            <a:r>
              <a:rPr lang="es-ES" dirty="0"/>
              <a:t>millones de </a:t>
            </a:r>
            <a:r>
              <a:rPr lang="es-ES" dirty="0" smtClean="0"/>
              <a:t>dólares por él, Google </a:t>
            </a:r>
            <a:r>
              <a:rPr lang="es-ES" dirty="0"/>
              <a:t>la rechazó</a:t>
            </a:r>
            <a:r>
              <a:rPr lang="es-ES" dirty="0" smtClean="0"/>
              <a:t>.</a:t>
            </a:r>
            <a:endParaRPr lang="en-US" dirty="0" smtClean="0"/>
          </a:p>
        </p:txBody>
      </p:sp>
      <p:pic>
        <p:nvPicPr>
          <p:cNvPr id="5" name="Picture 7" descr="https://pbs.twimg.com/profile_images/638751551457103872/KN-NzuRl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5893" r="17355" b="17355"/>
          <a:stretch/>
        </p:blipFill>
        <p:spPr bwMode="auto">
          <a:xfrm>
            <a:off x="10704512" y="44623"/>
            <a:ext cx="1512168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111602" y="3356992"/>
            <a:ext cx="1352550" cy="16954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281863" y="3356992"/>
            <a:ext cx="1352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89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1200</Words>
  <Application>Microsoft Office PowerPoint</Application>
  <PresentationFormat>Panorámica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Garamond</vt:lpstr>
      <vt:lpstr>Symbol</vt:lpstr>
      <vt:lpstr>Tema de Office</vt:lpstr>
      <vt:lpstr>Dinámica de Redes</vt:lpstr>
      <vt:lpstr>Agenda</vt:lpstr>
      <vt:lpstr>Redes Dinámicas</vt:lpstr>
      <vt:lpstr>Nacimiento/Muerte de Nodos/Aristas</vt:lpstr>
      <vt:lpstr>Variación de Características Internas (nodos)</vt:lpstr>
      <vt:lpstr>Variación de Características Internas (nodos)</vt:lpstr>
      <vt:lpstr>Variación de Características Internas (aristas)</vt:lpstr>
      <vt:lpstr>Procesos de Percolación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  <vt:lpstr>Page Rank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211</cp:revision>
  <dcterms:created xsi:type="dcterms:W3CDTF">2010-10-30T10:49:03Z</dcterms:created>
  <dcterms:modified xsi:type="dcterms:W3CDTF">2017-01-15T15:21:04Z</dcterms:modified>
</cp:coreProperties>
</file>