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custDataLst>
    <p:tags r:id="rId1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95" autoAdjust="0"/>
  </p:normalViewPr>
  <p:slideViewPr>
    <p:cSldViewPr>
      <p:cViewPr varScale="1">
        <p:scale>
          <a:sx n="83" d="100"/>
          <a:sy n="83" d="100"/>
        </p:scale>
        <p:origin x="345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8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6CF3-8537-4774-A9FC-A2A5296655A0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6EFD9-045A-467D-A5FA-40A98A1C090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7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15/01/2017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Aplicaciones y Casos Prácticos de Redes</a:t>
            </a:r>
            <a:endParaRPr lang="es-ES" dirty="0">
              <a:latin typeface="Garamond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aramond" pitchFamily="18" charset="0"/>
              </a:rPr>
              <a:t>Métodos Cuantitativos para el Modelado y Análisis de la Complejidad</a:t>
            </a:r>
            <a:endParaRPr lang="es-ES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Page Rank y Sistemas de Recomendación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25751"/>
          </a:xfrm>
        </p:spPr>
        <p:txBody>
          <a:bodyPr>
            <a:normAutofit/>
          </a:bodyPr>
          <a:lstStyle/>
          <a:p>
            <a:r>
              <a:rPr lang="es-ES" dirty="0" smtClean="0"/>
              <a:t>Page Rank es un algoritmo de ranking general, que no solo se puede aplicar al caso del ranking de páginas web.</a:t>
            </a:r>
          </a:p>
          <a:p>
            <a:r>
              <a:rPr lang="es-ES" dirty="0" smtClean="0"/>
              <a:t>Se puede modificar el algoritmo del Surfista Aleatorio para que no sea tan “aleatorio” y pueda inclinarse a seleccionar unos recorridos con mayor preferencia que otros.</a:t>
            </a:r>
          </a:p>
          <a:p>
            <a:r>
              <a:rPr lang="es-ES" dirty="0" smtClean="0"/>
              <a:t>Si la red se considera bipartita (usuarios + </a:t>
            </a:r>
            <a:br>
              <a:rPr lang="es-ES" dirty="0" smtClean="0"/>
            </a:br>
            <a:r>
              <a:rPr lang="es-ES" dirty="0" smtClean="0"/>
              <a:t>productos) es fácil construir un SR a partir de </a:t>
            </a:r>
            <a:br>
              <a:rPr lang="es-ES" dirty="0" smtClean="0"/>
            </a:br>
            <a:r>
              <a:rPr lang="es-ES" dirty="0" smtClean="0"/>
              <a:t>las misma ideas.</a:t>
            </a:r>
          </a:p>
          <a:p>
            <a:r>
              <a:rPr lang="es-ES" dirty="0" smtClean="0"/>
              <a:t>Ver modelo…</a:t>
            </a:r>
            <a:endParaRPr lang="es-ES" dirty="0"/>
          </a:p>
        </p:txBody>
      </p:sp>
      <p:pic>
        <p:nvPicPr>
          <p:cNvPr id="9222" name="Picture 6" descr="http://blog.soton.ac.uk/hive/files/2012/05/recsys-dat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3861048"/>
            <a:ext cx="3910972" cy="271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22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 Redes Sociales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6847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Aproximación </a:t>
            </a:r>
            <a:r>
              <a:rPr lang="es-ES" dirty="0"/>
              <a:t>metodológica y teórica que enfatiza el estudio de las relaciones entre actores, tanto relaciones entre personas, organizaciones, países o </a:t>
            </a:r>
            <a:r>
              <a:rPr lang="es-ES" dirty="0" smtClean="0"/>
              <a:t>cosas, proyectando la información social en forma de redes.</a:t>
            </a:r>
            <a:endParaRPr lang="es-ES" dirty="0"/>
          </a:p>
        </p:txBody>
      </p:sp>
      <p:pic>
        <p:nvPicPr>
          <p:cNvPr id="1026" name="Picture 2" descr="analisis-de-redes-desarroll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t="20807" r="13462"/>
          <a:stretch/>
        </p:blipFill>
        <p:spPr bwMode="auto">
          <a:xfrm>
            <a:off x="1055440" y="3153053"/>
            <a:ext cx="4890513" cy="35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alisis-de-redes-social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 t="19503" r="11789"/>
          <a:stretch/>
        </p:blipFill>
        <p:spPr bwMode="auto">
          <a:xfrm>
            <a:off x="5973024" y="3153053"/>
            <a:ext cx="4947512" cy="35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acificaweb.com/img/showcase-social-media-ne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1" y="36712"/>
            <a:ext cx="2823989" cy="166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83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de Representación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Representación geométrica de las redes (normalmente en 2D) con el fin de mostrar características internas de la red visualmente.</a:t>
            </a:r>
          </a:p>
          <a:p>
            <a:pPr lvl="1"/>
            <a:r>
              <a:rPr lang="es-ES" dirty="0" smtClean="0"/>
              <a:t>Distribución (</a:t>
            </a:r>
            <a:r>
              <a:rPr lang="es-ES" dirty="0" err="1" smtClean="0"/>
              <a:t>Layout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Estilos en nodos (tamaño, color, forma)</a:t>
            </a:r>
          </a:p>
          <a:p>
            <a:pPr lvl="1"/>
            <a:r>
              <a:rPr lang="es-ES" dirty="0" smtClean="0"/>
              <a:t>Estilos en aristas (grosor, color, patrón)</a:t>
            </a:r>
          </a:p>
          <a:p>
            <a:r>
              <a:rPr lang="es-ES" dirty="0" smtClean="0"/>
              <a:t>Objetivos (no </a:t>
            </a:r>
            <a:r>
              <a:rPr lang="es-ES" dirty="0" err="1" smtClean="0"/>
              <a:t>satisfactibles</a:t>
            </a:r>
            <a:r>
              <a:rPr lang="es-ES" dirty="0" smtClean="0"/>
              <a:t> simultáneamente):</a:t>
            </a:r>
          </a:p>
          <a:p>
            <a:pPr lvl="1"/>
            <a:r>
              <a:rPr lang="es-ES" dirty="0" smtClean="0"/>
              <a:t>Minimizar cruces</a:t>
            </a:r>
          </a:p>
          <a:p>
            <a:pPr lvl="1"/>
            <a:r>
              <a:rPr lang="es-ES" dirty="0" smtClean="0"/>
              <a:t>Minimizar área</a:t>
            </a:r>
          </a:p>
          <a:p>
            <a:pPr lvl="1"/>
            <a:r>
              <a:rPr lang="es-ES" dirty="0" smtClean="0"/>
              <a:t>Minimizar solapamientos</a:t>
            </a:r>
          </a:p>
          <a:p>
            <a:pPr lvl="1"/>
            <a:r>
              <a:rPr lang="es-ES" dirty="0" smtClean="0"/>
              <a:t>Maximizar simetrías</a:t>
            </a:r>
          </a:p>
          <a:p>
            <a:pPr lvl="1"/>
            <a:r>
              <a:rPr lang="es-ES" dirty="0" smtClean="0"/>
              <a:t>Verificar restricciones (dependen del dominio)</a:t>
            </a:r>
            <a:endParaRPr lang="es-ES" dirty="0"/>
          </a:p>
        </p:txBody>
      </p:sp>
      <p:pic>
        <p:nvPicPr>
          <p:cNvPr id="10242" name="Picture 2" descr="https://upload.wikimedia.org/wikipedia/commons/thumb/8/8d/Goldner-Harary-linear.svg/220px-Goldner-Harary-linea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348880"/>
            <a:ext cx="2095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docs.roguewave.com/elixir/3.6/doc/html/en-US/Content/Visualization/Documentation/GraphLayout/_media/intro05-hierarchical7_defaul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150" y="2322165"/>
            <a:ext cx="23145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4.bp.blogspot.com/-xUqRyt88dDs/UT9meyW00jI/AAAAAAAAAIo/7wZ09JZv-y0/s1600/force03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91" y="4231941"/>
            <a:ext cx="2967851" cy="263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37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Software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498658" y="5229200"/>
            <a:ext cx="4602174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NetworkX</a:t>
            </a:r>
            <a:r>
              <a:rPr lang="es-ES" dirty="0" smtClean="0"/>
              <a:t> (Python)</a:t>
            </a:r>
          </a:p>
          <a:p>
            <a:r>
              <a:rPr lang="es-ES" dirty="0" err="1" smtClean="0"/>
              <a:t>NetLogo</a:t>
            </a:r>
            <a:endParaRPr lang="es-ES" dirty="0" smtClean="0"/>
          </a:p>
          <a:p>
            <a:r>
              <a:rPr lang="es-ES" dirty="0" err="1" smtClean="0"/>
              <a:t>iGraph</a:t>
            </a:r>
            <a:r>
              <a:rPr lang="es-ES" dirty="0" smtClean="0"/>
              <a:t> (R, C++, Python)</a:t>
            </a:r>
          </a:p>
          <a:p>
            <a:r>
              <a:rPr lang="es-ES" dirty="0" smtClean="0"/>
              <a:t>Network &amp; </a:t>
            </a:r>
            <a:r>
              <a:rPr lang="es-ES" dirty="0" err="1" smtClean="0"/>
              <a:t>Statnet</a:t>
            </a:r>
            <a:r>
              <a:rPr lang="es-ES" dirty="0" smtClean="0"/>
              <a:t> (R)</a:t>
            </a:r>
            <a:endParaRPr lang="es-ES" dirty="0"/>
          </a:p>
        </p:txBody>
      </p:sp>
      <p:pic>
        <p:nvPicPr>
          <p:cNvPr id="11266" name="Picture 2" descr="https://gephi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70" y="2001906"/>
            <a:ext cx="31813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iki.cytoscape.org/Welcome?action=AttachFile&amp;do=get&amp;target=cy3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42" y="1826752"/>
            <a:ext cx="3636169" cy="131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tulip.labri.fr/TulipDrupal/sites/default/files/logo_we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628" y="3501008"/>
            <a:ext cx="267652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6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Muestreo de Redes</a:t>
            </a:r>
          </a:p>
          <a:p>
            <a:pPr lvl="1"/>
            <a:r>
              <a:rPr lang="es-ES" dirty="0" smtClean="0"/>
              <a:t>Estrategias de Muestreo</a:t>
            </a:r>
          </a:p>
          <a:p>
            <a:pPr lvl="1"/>
            <a:r>
              <a:rPr lang="es-ES" dirty="0" smtClean="0"/>
              <a:t>Percolación y Muestreo</a:t>
            </a:r>
          </a:p>
          <a:p>
            <a:pPr lvl="1"/>
            <a:r>
              <a:rPr lang="es-ES" dirty="0" smtClean="0"/>
              <a:t>Infección y Muestreo</a:t>
            </a:r>
          </a:p>
          <a:p>
            <a:r>
              <a:rPr lang="es-ES" dirty="0" err="1" smtClean="0"/>
              <a:t>PageRank</a:t>
            </a:r>
            <a:r>
              <a:rPr lang="es-ES" dirty="0" smtClean="0"/>
              <a:t> aplicado a Sistemas de Recomendación</a:t>
            </a:r>
          </a:p>
          <a:p>
            <a:r>
              <a:rPr lang="es-ES" dirty="0" smtClean="0"/>
              <a:t>Análisis de Redes Sociales</a:t>
            </a:r>
          </a:p>
          <a:p>
            <a:r>
              <a:rPr lang="es-ES" dirty="0" smtClean="0"/>
              <a:t>Algoritmos de representación</a:t>
            </a:r>
          </a:p>
          <a:p>
            <a:r>
              <a:rPr lang="es-ES" dirty="0" smtClean="0"/>
              <a:t>Software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297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Muestreos Aleatorios en Redes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Escenarios:</a:t>
            </a:r>
          </a:p>
          <a:p>
            <a:pPr lvl="1"/>
            <a:r>
              <a:rPr lang="es-ES" dirty="0" smtClean="0"/>
              <a:t>Tenemos una red GRANDE que cabe en memoria, pero queremos ejecutar un algoritmo sobre ella que puede necesitar muchos recursos… ¿cómo podemos acelerar la computación?</a:t>
            </a:r>
          </a:p>
          <a:p>
            <a:pPr lvl="1"/>
            <a:r>
              <a:rPr lang="es-ES" dirty="0" smtClean="0"/>
              <a:t>Tenemos una red GRANDE que cabe en disco, pero no en memoria… ¿cómo podemos analizarla en un tiempo razonable?</a:t>
            </a:r>
          </a:p>
          <a:p>
            <a:pPr lvl="1"/>
            <a:r>
              <a:rPr lang="es-ES" dirty="0" smtClean="0"/>
              <a:t>Es muy costoso, o imposible, recolectar todos los datos de una red, y solo podemos acceder a ella por medio de </a:t>
            </a:r>
            <a:r>
              <a:rPr lang="es-ES" dirty="0" err="1" smtClean="0"/>
              <a:t>crawling</a:t>
            </a:r>
            <a:r>
              <a:rPr lang="es-ES" dirty="0" smtClean="0"/>
              <a:t>… ¿podemos inferir resultados de la red completa analizando partes de la red?</a:t>
            </a:r>
          </a:p>
          <a:p>
            <a:r>
              <a:rPr lang="es-ES" dirty="0" smtClean="0"/>
              <a:t>En todos estos escenarios necesitamos hacer un </a:t>
            </a:r>
            <a:r>
              <a:rPr lang="es-ES" b="1" dirty="0" smtClean="0"/>
              <a:t>muestreo</a:t>
            </a:r>
            <a:r>
              <a:rPr lang="es-ES" dirty="0" smtClean="0"/>
              <a:t> de la red.</a:t>
            </a:r>
            <a:endParaRPr lang="es-ES" dirty="0"/>
          </a:p>
        </p:txBody>
      </p:sp>
      <p:pic>
        <p:nvPicPr>
          <p:cNvPr id="2050" name="Picture 2" descr="http://economia.chidos.com.mx/Blog/wp-content/uploads/2016/04/muestre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 t="3156" r="12780"/>
          <a:stretch/>
        </p:blipFill>
        <p:spPr bwMode="auto">
          <a:xfrm>
            <a:off x="9503269" y="8924"/>
            <a:ext cx="2664296" cy="217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52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Muestreos Aleatorios en Redes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/>
          </a:bodyPr>
          <a:lstStyle/>
          <a:p>
            <a:r>
              <a:rPr lang="es-ES" dirty="0" smtClean="0"/>
              <a:t>Estrategias de muestreo:</a:t>
            </a:r>
          </a:p>
          <a:p>
            <a:pPr lvl="1"/>
            <a:r>
              <a:rPr lang="es-ES" dirty="0" smtClean="0"/>
              <a:t>Selección aleatoria de nodos (únicamente si se tiene acceso a toda la red)</a:t>
            </a:r>
          </a:p>
          <a:p>
            <a:pPr lvl="1"/>
            <a:r>
              <a:rPr lang="es-ES" dirty="0"/>
              <a:t>Selección aleatoria de </a:t>
            </a:r>
            <a:r>
              <a:rPr lang="es-ES" dirty="0" smtClean="0"/>
              <a:t>aristas </a:t>
            </a:r>
            <a:r>
              <a:rPr lang="es-ES" dirty="0"/>
              <a:t>(únicamente si se tiene acceso a toda la red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Basado en </a:t>
            </a:r>
            <a:r>
              <a:rPr lang="es-ES" dirty="0" err="1" smtClean="0"/>
              <a:t>crawling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BFS, DFS, …</a:t>
            </a:r>
          </a:p>
          <a:p>
            <a:pPr lvl="2"/>
            <a:r>
              <a:rPr lang="es-ES" dirty="0" smtClean="0"/>
              <a:t>Caminos aleatorios</a:t>
            </a:r>
          </a:p>
          <a:p>
            <a:endParaRPr lang="es-ES" dirty="0" smtClean="0"/>
          </a:p>
          <a:p>
            <a:r>
              <a:rPr lang="es-ES" dirty="0" smtClean="0"/>
              <a:t>En todos estos escenarios necesitamos hacer un </a:t>
            </a:r>
            <a:r>
              <a:rPr lang="es-ES" b="1" dirty="0" smtClean="0"/>
              <a:t>muestreo</a:t>
            </a:r>
            <a:r>
              <a:rPr lang="es-ES" dirty="0" smtClean="0"/>
              <a:t> de la red.</a:t>
            </a:r>
            <a:endParaRPr lang="es-ES" dirty="0"/>
          </a:p>
        </p:txBody>
      </p:sp>
      <p:pic>
        <p:nvPicPr>
          <p:cNvPr id="4" name="Picture 2" descr="http://economia.chidos.com.mx/Blog/wp-content/uploads/2016/04/muestre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 t="3156" r="12780"/>
          <a:stretch/>
        </p:blipFill>
        <p:spPr bwMode="auto">
          <a:xfrm>
            <a:off x="9503269" y="8924"/>
            <a:ext cx="2664296" cy="217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cs.drexel.edu/~introcs/F2K/lectures/7.2_AI/GameGraphics/BreadthFirst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12" y="3068960"/>
            <a:ext cx="4192992" cy="236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44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Muestreos Aleatorios en Redes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Objetivos:</a:t>
            </a:r>
          </a:p>
          <a:p>
            <a:pPr lvl="1"/>
            <a:r>
              <a:rPr lang="es-ES" dirty="0" smtClean="0"/>
              <a:t>Obtener una subred representativa (</a:t>
            </a:r>
            <a:r>
              <a:rPr lang="es-ES" dirty="0" err="1" smtClean="0"/>
              <a:t>scale-down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Estimación de un parámetro de la red</a:t>
            </a:r>
          </a:p>
          <a:p>
            <a:pPr lvl="1"/>
            <a:r>
              <a:rPr lang="es-ES" dirty="0" smtClean="0"/>
              <a:t>Estimación de atributos de los nodos</a:t>
            </a:r>
          </a:p>
          <a:p>
            <a:pPr lvl="1"/>
            <a:r>
              <a:rPr lang="es-ES" dirty="0" smtClean="0"/>
              <a:t>Estimación de atributos de las aristas</a:t>
            </a:r>
          </a:p>
          <a:p>
            <a:r>
              <a:rPr lang="es-ES" dirty="0" smtClean="0"/>
              <a:t>Algunas estrategias de muestreo funcionan mejor que otras para algunos casos.</a:t>
            </a:r>
            <a:endParaRPr lang="es-ES" dirty="0"/>
          </a:p>
        </p:txBody>
      </p:sp>
      <p:pic>
        <p:nvPicPr>
          <p:cNvPr id="4" name="Picture 2" descr="http://economia.chidos.com.mx/Blog/wp-content/uploads/2016/04/muestre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 t="3156" r="12780"/>
          <a:stretch/>
        </p:blipFill>
        <p:spPr bwMode="auto">
          <a:xfrm>
            <a:off x="9503269" y="8924"/>
            <a:ext cx="2664296" cy="217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9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Muestreos Aleatorios en Redes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Selección aleatoria de nodos:</a:t>
            </a:r>
          </a:p>
          <a:p>
            <a:pPr lvl="1"/>
            <a:r>
              <a:rPr lang="es-ES" dirty="0" smtClean="0"/>
              <a:t>Muestreo uniforme: no mantiene las redes libres de escala</a:t>
            </a:r>
          </a:p>
          <a:p>
            <a:pPr lvl="1"/>
            <a:r>
              <a:rPr lang="es-ES" dirty="0" smtClean="0"/>
              <a:t>Muestreo basado en el grado</a:t>
            </a:r>
          </a:p>
          <a:p>
            <a:pPr lvl="1"/>
            <a:r>
              <a:rPr lang="es-ES" dirty="0" smtClean="0"/>
              <a:t>Muestreo basado en el </a:t>
            </a:r>
            <a:r>
              <a:rPr lang="es-ES" dirty="0" err="1" smtClean="0"/>
              <a:t>pagerank</a:t>
            </a:r>
            <a:endParaRPr lang="es-ES" dirty="0" smtClean="0"/>
          </a:p>
          <a:p>
            <a:r>
              <a:rPr lang="es-ES" dirty="0" smtClean="0"/>
              <a:t>Selección aleatoria de aristas:</a:t>
            </a:r>
          </a:p>
          <a:p>
            <a:pPr lvl="1"/>
            <a:r>
              <a:rPr lang="es-ES" dirty="0" smtClean="0"/>
              <a:t>Muestreo uniforme</a:t>
            </a:r>
          </a:p>
          <a:p>
            <a:pPr lvl="1"/>
            <a:r>
              <a:rPr lang="es-ES" dirty="0" smtClean="0"/>
              <a:t>Muestreo uniforme de nodo-aristas</a:t>
            </a:r>
          </a:p>
          <a:p>
            <a:pPr lvl="1"/>
            <a:r>
              <a:rPr lang="es-ES" dirty="0" smtClean="0"/>
              <a:t>Híbrido de los anteriores</a:t>
            </a:r>
          </a:p>
          <a:p>
            <a:pPr lvl="1"/>
            <a:r>
              <a:rPr lang="es-ES" dirty="0" smtClean="0"/>
              <a:t>Muestreo inducido (uniforme + completar aristas de nodos presentes)</a:t>
            </a:r>
            <a:endParaRPr lang="es-ES" dirty="0"/>
          </a:p>
        </p:txBody>
      </p:sp>
      <p:pic>
        <p:nvPicPr>
          <p:cNvPr id="4" name="Picture 2" descr="http://economia.chidos.com.mx/Blog/wp-content/uploads/2016/04/muestre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 t="3156" r="12780"/>
          <a:stretch/>
        </p:blipFill>
        <p:spPr bwMode="auto">
          <a:xfrm>
            <a:off x="9503269" y="8924"/>
            <a:ext cx="2664296" cy="217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a.files.bbci.co.uk/bam/live/content/zsk6sg8/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53402"/>
            <a:ext cx="2544477" cy="292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20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Muestreos Aleatorios en Redes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Basado en </a:t>
            </a:r>
            <a:r>
              <a:rPr lang="es-ES" dirty="0" err="1" smtClean="0"/>
              <a:t>Crawling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BFS: tiende a </a:t>
            </a:r>
            <a:r>
              <a:rPr lang="es-ES" dirty="0" err="1" smtClean="0"/>
              <a:t>sobremuestrear</a:t>
            </a:r>
            <a:r>
              <a:rPr lang="es-ES" dirty="0" smtClean="0"/>
              <a:t> nodos de grado alto</a:t>
            </a:r>
          </a:p>
          <a:p>
            <a:pPr lvl="1"/>
            <a:r>
              <a:rPr lang="es-ES" dirty="0" smtClean="0"/>
              <a:t>DFS</a:t>
            </a:r>
            <a:r>
              <a:rPr lang="es-ES" dirty="0"/>
              <a:t> : tiende a </a:t>
            </a:r>
            <a:r>
              <a:rPr lang="es-ES" dirty="0" err="1"/>
              <a:t>sobremuestrear</a:t>
            </a:r>
            <a:r>
              <a:rPr lang="es-ES" dirty="0"/>
              <a:t> nodos de grado alto</a:t>
            </a:r>
            <a:endParaRPr lang="es-ES" dirty="0" smtClean="0"/>
          </a:p>
          <a:p>
            <a:pPr lvl="1"/>
            <a:r>
              <a:rPr lang="es-ES" dirty="0" smtClean="0"/>
              <a:t>Camino aleatorio</a:t>
            </a:r>
            <a:r>
              <a:rPr lang="es-ES" dirty="0"/>
              <a:t> : tiende a </a:t>
            </a:r>
            <a:r>
              <a:rPr lang="es-ES" dirty="0" err="1"/>
              <a:t>sobremuestrear</a:t>
            </a:r>
            <a:r>
              <a:rPr lang="es-ES" dirty="0"/>
              <a:t> nodos de grado </a:t>
            </a:r>
            <a:r>
              <a:rPr lang="es-ES" dirty="0" smtClean="0"/>
              <a:t>alto</a:t>
            </a:r>
          </a:p>
          <a:p>
            <a:pPr lvl="2"/>
            <a:r>
              <a:rPr lang="es-ES" dirty="0" smtClean="0"/>
              <a:t>Modificación de la probabilidad de transición para evitar el </a:t>
            </a:r>
            <a:r>
              <a:rPr lang="es-ES" dirty="0" err="1" smtClean="0"/>
              <a:t>sobremuestreo</a:t>
            </a:r>
            <a:endParaRPr lang="es-ES" dirty="0" smtClean="0"/>
          </a:p>
          <a:p>
            <a:pPr lvl="1"/>
            <a:r>
              <a:rPr lang="es-ES" dirty="0" smtClean="0"/>
              <a:t>FFS (versión probabilística de BFS)</a:t>
            </a:r>
          </a:p>
          <a:p>
            <a:pPr lvl="1"/>
            <a:r>
              <a:rPr lang="es-ES" dirty="0" smtClean="0"/>
              <a:t>Expansión</a:t>
            </a:r>
          </a:p>
          <a:p>
            <a:pPr lvl="1"/>
            <a:r>
              <a:rPr lang="es-ES" dirty="0" smtClean="0"/>
              <a:t>Camino aleatorio con saltos aleatorios</a:t>
            </a:r>
          </a:p>
          <a:p>
            <a:r>
              <a:rPr lang="es-ES" dirty="0" smtClean="0"/>
              <a:t>Muestreos con </a:t>
            </a:r>
            <a:r>
              <a:rPr lang="es-ES" dirty="0" err="1" smtClean="0"/>
              <a:t>crawling</a:t>
            </a:r>
            <a:r>
              <a:rPr lang="es-ES" dirty="0" smtClean="0"/>
              <a:t> de redes aleatorias suelen ser libres de escala.</a:t>
            </a:r>
          </a:p>
        </p:txBody>
      </p:sp>
      <p:pic>
        <p:nvPicPr>
          <p:cNvPr id="4" name="Picture 2" descr="http://economia.chidos.com.mx/Blog/wp-content/uploads/2016/04/muestre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 t="3156" r="12780"/>
          <a:stretch/>
        </p:blipFill>
        <p:spPr bwMode="auto">
          <a:xfrm>
            <a:off x="9503269" y="8924"/>
            <a:ext cx="2664296" cy="217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physics.oregonstate.edu/~landaur/nacphy/ComPhys/MONTE/FIGS/ru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828" y="2564904"/>
            <a:ext cx="2038959" cy="21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2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Percolación, Resiliencia y Muestreo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1127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Con probabilidad </a:t>
            </a:r>
            <a:r>
              <a:rPr lang="es-ES" i="1" dirty="0" smtClean="0"/>
              <a:t>p</a:t>
            </a:r>
            <a:r>
              <a:rPr lang="es-ES" dirty="0" smtClean="0"/>
              <a:t> vamos eliminando nodos de una red. El objetivo es ver si tras el proceso la red mantiene el tamaño de sus componentes conexas (</a:t>
            </a:r>
            <a:r>
              <a:rPr lang="es-ES" b="1" dirty="0" smtClean="0"/>
              <a:t>percolación</a:t>
            </a:r>
            <a:r>
              <a:rPr lang="es-ES" dirty="0" smtClean="0"/>
              <a:t>).</a:t>
            </a:r>
          </a:p>
          <a:p>
            <a:r>
              <a:rPr lang="es-ES" dirty="0" smtClean="0"/>
              <a:t>La forma en que los nodos son seleccionados para ser eliminados puede ser determinante para la </a:t>
            </a:r>
            <a:r>
              <a:rPr lang="es-ES" b="1" dirty="0" smtClean="0"/>
              <a:t>resiliencia</a:t>
            </a:r>
            <a:r>
              <a:rPr lang="es-ES" dirty="0" smtClean="0"/>
              <a:t> de la red. Suele aparecer una probabilidad crítica para que la red pierda sus características:</a:t>
            </a:r>
          </a:p>
          <a:p>
            <a:pPr lvl="1"/>
            <a:r>
              <a:rPr lang="es-ES" dirty="0" smtClean="0"/>
              <a:t>Este valor cambia radicalmente si se hace un </a:t>
            </a:r>
            <a:br>
              <a:rPr lang="es-ES" dirty="0" smtClean="0"/>
            </a:br>
            <a:r>
              <a:rPr lang="es-ES" dirty="0" smtClean="0"/>
              <a:t>muestreo uniforme o no (ataques al azar vs. </a:t>
            </a:r>
            <a:br>
              <a:rPr lang="es-ES" dirty="0" smtClean="0"/>
            </a:br>
            <a:r>
              <a:rPr lang="es-ES" dirty="0" smtClean="0"/>
              <a:t>ataques dirigidos)</a:t>
            </a:r>
            <a:endParaRPr lang="es-ES" dirty="0"/>
          </a:p>
        </p:txBody>
      </p:sp>
      <p:pic>
        <p:nvPicPr>
          <p:cNvPr id="7170" name="Picture 2" descr="https://i.imgur.com/HWf1kC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18" y="4365104"/>
            <a:ext cx="3709665" cy="248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8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Difusión, Infección y Muestreo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los modelos de difusión/infección puede ser determinante el comportamiento asintótico de la dinámica según las características de los nodos inicialmente informados/infectados.</a:t>
            </a:r>
          </a:p>
          <a:p>
            <a:r>
              <a:rPr lang="es-ES" dirty="0" smtClean="0"/>
              <a:t>Casos de uso:</a:t>
            </a:r>
          </a:p>
          <a:p>
            <a:pPr lvl="1"/>
            <a:r>
              <a:rPr lang="es-ES" dirty="0" smtClean="0"/>
              <a:t>Publicidad</a:t>
            </a:r>
          </a:p>
          <a:p>
            <a:pPr lvl="1"/>
            <a:r>
              <a:rPr lang="es-ES" dirty="0" smtClean="0"/>
              <a:t>Ataques</a:t>
            </a:r>
          </a:p>
          <a:p>
            <a:pPr lvl="1"/>
            <a:r>
              <a:rPr lang="es-ES" dirty="0" smtClean="0"/>
              <a:t>Rumorología</a:t>
            </a:r>
          </a:p>
          <a:p>
            <a:pPr lvl="1"/>
            <a:r>
              <a:rPr lang="es-ES" dirty="0" smtClean="0"/>
              <a:t>Opinión/Voto</a:t>
            </a:r>
            <a:endParaRPr lang="es-ES" dirty="0"/>
          </a:p>
        </p:txBody>
      </p:sp>
      <p:pic>
        <p:nvPicPr>
          <p:cNvPr id="8194" name="Picture 2" descr="https://1millionmonkeystyping.files.wordpress.com/2014/05/sir-model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636912"/>
            <a:ext cx="3016355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1828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da Artificial &amp;quot;&quot;/&gt;&lt;property id=&quot;20307&quot; value=&quot;256&quot;/&gt;&lt;/object&gt;&lt;object type=&quot;3&quot; unique_id=&quot;10005&quot;&gt;&lt;property id=&quot;20148&quot; value=&quot;5&quot;/&gt;&lt;property id=&quot;20300&quot; value=&quot;Slide 22 - &amp;quot;Sistemas Dinámicos: Primera Formalización para la Complejidad&amp;quot;&quot;/&gt;&lt;property id=&quot;20307&quot; value=&quot;257&quot;/&gt;&lt;/object&gt;&lt;object type=&quot;3&quot; unique_id=&quot;15271&quot;&gt;&lt;property id=&quot;20148&quot; value=&quot;5&quot;/&gt;&lt;property id=&quot;20300&quot; value=&quot;Slide 23 - &amp;quot;Sistemas Dinámicos: Primera Formalización para la Complejidad&amp;quot;&quot;/&gt;&lt;property id=&quot;20307&quot; value=&quot;259&quot;/&gt;&lt;/object&gt;&lt;object type=&quot;3&quot; unique_id=&quot;15272&quot;&gt;&lt;property id=&quot;20148&quot; value=&quot;5&quot;/&gt;&lt;property id=&quot;20300&quot; value=&quot;Slide 24 - &amp;quot;Expresiones habituales de SSDD&amp;quot;&quot;/&gt;&lt;property id=&quot;20307&quot; value=&quot;260&quot;/&gt;&lt;/object&gt;&lt;object type=&quot;3&quot; unique_id=&quot;15273&quot;&gt;&lt;property id=&quot;20148&quot; value=&quot;5&quot;/&gt;&lt;property id=&quot;20300&quot; value=&quot;Slide 25 - &amp;quot;Ejemplo de flujo 2D&amp;quot;&quot;/&gt;&lt;property id=&quot;20307&quot; value=&quot;261&quot;/&gt;&lt;/object&gt;&lt;object type=&quot;3&quot; unique_id=&quot;15274&quot;&gt;&lt;property id=&quot;20148&quot; value=&quot;5&quot;/&gt;&lt;property id=&quot;20300&quot; value=&quot;Slide 26 - &amp;quot;Atractores y Puntos Fijos&amp;quot;&quot;/&gt;&lt;property id=&quot;20307&quot; value=&quot;262&quot;/&gt;&lt;/object&gt;&lt;object type=&quot;3&quot; unique_id=&quot;15467&quot;&gt;&lt;property id=&quot;20148&quot; value=&quot;5&quot;/&gt;&lt;property id=&quot;20300&quot; value=&quot;Slide 27 - &amp;quot;Puntos fijos en 1D&amp;quot;&quot;/&gt;&lt;property id=&quot;20307&quot; value=&quot;263&quot;/&gt;&lt;/object&gt;&lt;object type=&quot;3&quot; unique_id=&quot;15549&quot;&gt;&lt;property id=&quot;20148&quot; value=&quot;5&quot;/&gt;&lt;property id=&quot;20300&quot; value=&quot;Slide 28 - &amp;quot;Puntos fijos en 2D&amp;quot;&quot;/&gt;&lt;property id=&quot;20307&quot; value=&quot;264&quot;/&gt;&lt;/object&gt;&lt;object type=&quot;3&quot; unique_id=&quot;15550&quot;&gt;&lt;property id=&quot;20148&quot; value=&quot;5&quot;/&gt;&lt;property id=&quot;20300&quot; value=&quot;Slide 29 - &amp;quot;2D: Más complicado todavía…&amp;quot;&quot;/&gt;&lt;property id=&quot;20307&quot; value=&quot;265&quot;/&gt;&lt;/object&gt;&lt;object type=&quot;3&quot; unique_id=&quot;15551&quot;&gt;&lt;property id=&quot;20148&quot; value=&quot;5&quot;/&gt;&lt;property id=&quot;20300&quot; value=&quot;Slide 30 - &amp;quot;… ¿y qué ocurre en dimensiones superiores?&amp;quot;&quot;/&gt;&lt;property id=&quot;20307&quot; value=&quot;266&quot;/&gt;&lt;/object&gt;&lt;object type=&quot;3&quot; unique_id=&quot;15552&quot;&gt;&lt;property id=&quot;20148&quot; value=&quot;5&quot;/&gt;&lt;property id=&quot;20300&quot; value=&quot;Slide 31 - &amp;quot;Determinismo Débil y Fuerte&amp;quot;&quot;/&gt;&lt;property id=&quot;20307&quot; value=&quot;267&quot;/&gt;&lt;/object&gt;&lt;object type=&quot;3&quot; unique_id=&quot;15553&quot;&gt;&lt;property id=&quot;20148&quot; value=&quot;5&quot;/&gt;&lt;property id=&quot;20300&quot; value=&quot;Slide 32 - &amp;quot;Determinismo Débil y Fuerte: Representación Geométrica&amp;quot;&quot;/&gt;&lt;property id=&quot;20307&quot; value=&quot;268&quot;/&gt;&lt;/object&gt;&lt;object type=&quot;3&quot; unique_id=&quot;15554&quot;&gt;&lt;property id=&quot;20148&quot; value=&quot;5&quot;/&gt;&lt;property id=&quot;20300&quot; value=&quot;Slide 33 - &amp;quot;Un ejemplo: Curva de Lorenz&amp;quot;&quot;/&gt;&lt;property id=&quot;20307&quot; value=&quot;269&quot;/&gt;&lt;/object&gt;&lt;object type=&quot;3&quot; unique_id=&quot;15555&quot;&gt;&lt;property id=&quot;20148&quot; value=&quot;5&quot;/&gt;&lt;property id=&quot;20300&quot; value=&quot;Slide 34 - &amp;quot;Atractor de Lorenz: efecto mariposa&amp;quot;&quot;/&gt;&lt;property id=&quot;20307&quot; value=&quot;270&quot;/&gt;&lt;/object&gt;&lt;object type=&quot;3&quot; unique_id=&quot;16896&quot;&gt;&lt;property id=&quot;20148&quot; value=&quot;5&quot;/&gt;&lt;property id=&quot;20300&quot; value=&quot;Slide 2 - &amp;quot;  ¿Qué es un sistema complejo?&amp;quot;&quot;/&gt;&lt;property id=&quot;20307&quot; value=&quot;273&quot;/&gt;&lt;/object&gt;&lt;object type=&quot;3&quot; unique_id=&quot;16897&quot;&gt;&lt;property id=&quot;20148&quot; value=&quot;5&quot;/&gt;&lt;property id=&quot;20300&quot; value=&quot;Slide 3 - &amp;quot;  ¿Qué es un sistema complejo?&amp;quot;&quot;/&gt;&lt;property id=&quot;20307&quot; value=&quot;328&quot;/&gt;&lt;/object&gt;&lt;object type=&quot;3&quot; unique_id=&quot;16898&quot;&gt;&lt;property id=&quot;20148&quot; value=&quot;5&quot;/&gt;&lt;property id=&quot;20300&quot; value=&quot;Slide 4 - &amp;quot;More is different!&amp;quot;&quot;/&gt;&lt;property id=&quot;20307&quot; value=&quot;278&quot;/&gt;&lt;/object&gt;&lt;object type=&quot;3&quot; unique_id=&quot;16899&quot;&gt;&lt;property id=&quot;20148&quot; value=&quot;5&quot;/&gt;&lt;property id=&quot;20300&quot; value=&quot;Slide 5 - &amp;quot;Ejemplos de Sistemas Complejos&amp;quot;&quot;/&gt;&lt;property id=&quot;20307&quot; value=&quot;279&quot;/&gt;&lt;/object&gt;&lt;object type=&quot;3&quot; unique_id=&quot;16900&quot;&gt;&lt;property id=&quot;20148&quot; value=&quot;5&quot;/&gt;&lt;property id=&quot;20300&quot; value=&quot;Slide 6 - &amp;quot;Colonias de insectos&amp;quot;&quot;/&gt;&lt;property id=&quot;20307&quot; value=&quot;329&quot;/&gt;&lt;/object&gt;&lt;object type=&quot;3&quot; unique_id=&quot;16901&quot;&gt;&lt;property id=&quot;20148&quot; value=&quot;5&quot;/&gt;&lt;property id=&quot;20300&quot; value=&quot;Slide 7 - &amp;quot;Colonias de insectos&amp;quot;&quot;/&gt;&lt;property id=&quot;20307&quot; value=&quot;330&quot;/&gt;&lt;/object&gt;&lt;object type=&quot;3&quot; unique_id=&quot;16902&quot;&gt;&lt;property id=&quot;20148&quot; value=&quot;5&quot;/&gt;&lt;property id=&quot;20300&quot; value=&quot;Slide 8 - &amp;quot;Movimientos en grupo&amp;quot;&quot;/&gt;&lt;property id=&quot;20307&quot; value=&quot;331&quot;/&gt;&lt;/object&gt;&lt;object type=&quot;3&quot; unique_id=&quot;16903&quot;&gt;&lt;property id=&quot;20148&quot; value=&quot;5&quot;/&gt;&lt;property id=&quot;20300&quot; value=&quot;Slide 9 - &amp;quot;Movimientos en grupo&amp;quot;&quot;/&gt;&lt;property id=&quot;20307&quot; value=&quot;332&quot;/&gt;&lt;/object&gt;&lt;object type=&quot;3&quot; unique_id=&quot;16904&quot;&gt;&lt;property id=&quot;20148&quot; value=&quot;5&quot;/&gt;&lt;property id=&quot;20300&quot; value=&quot;Slide 10 - &amp;quot;Sincronización&amp;quot;&quot;/&gt;&lt;property id=&quot;20307&quot; value=&quot;287&quot;/&gt;&lt;/object&gt;&lt;object type=&quot;3&quot; unique_id=&quot;16905&quot;&gt;&lt;property id=&quot;20148&quot; value=&quot;5&quot;/&gt;&lt;property id=&quot;20300&quot; value=&quot;Slide 11 - &amp;quot;Sincronización&amp;quot;&quot;/&gt;&lt;property id=&quot;20307&quot; value=&quot;333&quot;/&gt;&lt;/object&gt;&lt;object type=&quot;3&quot; unique_id=&quot;16906&quot;&gt;&lt;property id=&quot;20148&quot; value=&quot;5&quot;/&gt;&lt;property id=&quot;20300&quot; value=&quot;Slide 12 - &amp;quot;Modelos de tráfico&amp;quot;&quot;/&gt;&lt;property id=&quot;20307&quot; value=&quot;290&quot;/&gt;&lt;/object&gt;&lt;object type=&quot;3&quot; unique_id=&quot;16907&quot;&gt;&lt;property id=&quot;20148&quot; value=&quot;5&quot;/&gt;&lt;property id=&quot;20300&quot; value=&quot;Slide 13 - &amp;quot;Modelos de tráfico&amp;quot;&quot;/&gt;&lt;property id=&quot;20307&quot; value=&quot;292&quot;/&gt;&lt;/object&gt;&lt;object type=&quot;3&quot; unique_id=&quot;16908&quot;&gt;&lt;property id=&quot;20148&quot; value=&quot;5&quot;/&gt;&lt;property id=&quot;20300&quot; value=&quot;Slide 14 - &amp;quot;Modelos de tráfico&amp;quot;&quot;/&gt;&lt;property id=&quot;20307&quot; value=&quot;334&quot;/&gt;&lt;/object&gt;&lt;object type=&quot;3&quot; unique_id=&quot;16909&quot;&gt;&lt;property id=&quot;20148&quot; value=&quot;5&quot;/&gt;&lt;property id=&quot;20300&quot; value=&quot;Slide 15 - &amp;quot;Modelos de tráfico&amp;quot;&quot;/&gt;&lt;property id=&quot;20307&quot; value=&quot;335&quot;/&gt;&lt;/object&gt;&lt;object type=&quot;3&quot; unique_id=&quot;16913&quot;&gt;&lt;property id=&quot;20148&quot; value=&quot;5&quot;/&gt;&lt;property id=&quot;20300&quot; value=&quot;Slide 17 - &amp;quot;   Emergencia de propiedades&amp;quot;&quot;/&gt;&lt;property id=&quot;20307&quot; value=&quot;303&quot;/&gt;&lt;/object&gt;&lt;object type=&quot;3&quot; unique_id=&quot;16917&quot;&gt;&lt;property id=&quot;20148&quot; value=&quot;5&quot;/&gt;&lt;property id=&quot;20300&quot; value=&quot;Slide 19 - &amp;quot;Transiciones de fase&amp;quot;&quot;/&gt;&lt;property id=&quot;20307&quot; value=&quot;307&quot;/&gt;&lt;/object&gt;&lt;object type=&quot;3&quot; unique_id=&quot;16925&quot;&gt;&lt;property id=&quot;20148&quot; value=&quot;5&quot;/&gt;&lt;property id=&quot;20300&quot; value=&quot;Slide 20 - &amp;quot;Robustez&amp;quot;&quot;/&gt;&lt;property id=&quot;20307&quot; value=&quot;315&quot;/&gt;&lt;/object&gt;&lt;object type=&quot;3&quot; unique_id=&quot;17238&quot;&gt;&lt;property id=&quot;20148&quot; value=&quot;5&quot;/&gt;&lt;property id=&quot;20300&quot; value=&quot;Slide 16 - &amp;quot;Modelos de tráfico&amp;quot;&quot;/&gt;&lt;property id=&quot;20307&quot; value=&quot;336&quot;/&gt;&lt;/object&gt;&lt;object type=&quot;3&quot; unique_id=&quot;17239&quot;&gt;&lt;property id=&quot;20148&quot; value=&quot;5&quot;/&gt;&lt;property id=&quot;20300&quot; value=&quot;Slide 18 - &amp;quot;   Emergencia de propiedades&amp;quot;&quot;/&gt;&lt;property id=&quot;20307&quot; value=&quot;337&quot;/&gt;&lt;/object&gt;&lt;object type=&quot;3&quot; unique_id=&quot;17470&quot;&gt;&lt;property id=&quot;20148&quot; value=&quot;5&quot;/&gt;&lt;property id=&quot;20300&quot; value=&quot;Slide 21 - &amp;quot;Robustez&amp;quot;&quot;/&gt;&lt;property id=&quot;20307&quot; value=&quot;338&quot;/&gt;&lt;/object&gt;&lt;object type=&quot;3&quot; unique_id=&quot;17471&quot;&gt;&lt;property id=&quot;20148&quot; value=&quot;5&quot;/&gt;&lt;property id=&quot;20300&quot; value=&quot;Slide 35 - &amp;quot;Redes Complejas: Segunda Formalización para la Complejidad&amp;quot;&quot;/&gt;&lt;property id=&quot;20307&quot; value=&quot;339&quot;/&gt;&lt;/object&gt;&lt;object type=&quot;3&quot; unique_id=&quot;21313&quot;&gt;&lt;property id=&quot;20148&quot; value=&quot;5&quot;/&gt;&lt;property id=&quot;20300&quot; value=&quot;Slide 36 - &amp;quot;Redes: antecedentes&amp;quot;&quot;/&gt;&lt;property id=&quot;20307&quot; value=&quot;350&quot;/&gt;&lt;/object&gt;&lt;object type=&quot;3&quot; unique_id=&quot;21314&quot;&gt;&lt;property id=&quot;20148&quot; value=&quot;5&quot;/&gt;&lt;property id=&quot;20300&quot; value=&quot;Slide 37 - &amp;quot;Redes: nueva visión&amp;quot;&quot;/&gt;&lt;property id=&quot;20307&quot; value=&quot;351&quot;/&gt;&lt;/object&gt;&lt;object type=&quot;3&quot; unique_id=&quot;21315&quot;&gt;&lt;property id=&quot;20148&quot; value=&quot;5&quot;/&gt;&lt;property id=&quot;20300&quot; value=&quot;Slide 38 - &amp;quot;Redes: nueva visión&amp;quot;&quot;/&gt;&lt;property id=&quot;20307&quot; value=&quot;352&quot;/&gt;&lt;/object&gt;&lt;object type=&quot;3&quot; unique_id=&quot;21316&quot;&gt;&lt;property id=&quot;20148&quot; value=&quot;5&quot;/&gt;&lt;property id=&quot;20300&quot; value=&quot;Slide 39 - &amp;quot;Redes en el mundo real&amp;quot;&quot;/&gt;&lt;property id=&quot;20307&quot; value=&quot;345&quot;/&gt;&lt;/object&gt;&lt;object type=&quot;3&quot; unique_id=&quot;21317&quot;&gt;&lt;property id=&quot;20148&quot; value=&quot;5&quot;/&gt;&lt;property id=&quot;20300&quot; value=&quot;Slide 40 - &amp;quot;Redes en el mundo real&amp;quot;&quot;/&gt;&lt;property id=&quot;20307&quot; value=&quot;346&quot;/&gt;&lt;/object&gt;&lt;object type=&quot;3&quot; unique_id=&quot;23992&quot;&gt;&lt;property id=&quot;20148&quot; value=&quot;5&quot;/&gt;&lt;property id=&quot;20300&quot; value=&quot;Slide 41 - &amp;quot;Modelo de Representación unificado: Teoría de Grafos&amp;quot;&quot;/&gt;&lt;property id=&quot;20307&quot; value=&quot;354&quot;/&gt;&lt;/object&gt;&lt;object type=&quot;3&quot; unique_id=&quot;23993&quot;&gt;&lt;property id=&quot;20148&quot; value=&quot;5&quot;/&gt;&lt;property id=&quot;20300&quot; value=&quot;Slide 42 - &amp;quot;Fundamentos de Teoría de Grafos&amp;quot;&quot;/&gt;&lt;property id=&quot;20307&quot; value=&quot;355&quot;/&gt;&lt;/object&gt;&lt;object type=&quot;3&quot; unique_id=&quot;23994&quot;&gt;&lt;property id=&quot;20148&quot; value=&quot;5&quot;/&gt;&lt;property id=&quot;20300&quot; value=&quot;Slide 43 - &amp;quot;Medidas usuales en Teoría de Grafos&amp;quot;&quot;/&gt;&lt;property id=&quot;20307&quot; value=&quot;356&quot;/&gt;&lt;/object&gt;&lt;object type=&quot;3&quot; unique_id=&quot;23995&quot;&gt;&lt;property id=&quot;20148&quot; value=&quot;5&quot;/&gt;&lt;property id=&quot;20300&quot; value=&quot;Slide 44 - &amp;quot;Medidas: Grado y Distribuciones de Grados&amp;quot;&quot;/&gt;&lt;property id=&quot;20307&quot; value=&quot;357&quot;/&gt;&lt;/object&gt;&lt;object type=&quot;3&quot; unique_id=&quot;23996&quot;&gt;&lt;property id=&quot;20148&quot; value=&quot;5&quot;/&gt;&lt;property id=&quot;20300&quot; value=&quot;Slide 45 - &amp;quot;Medidas: Grado y Distribuciones de Grados&amp;quot;&quot;/&gt;&lt;property id=&quot;20307&quot; value=&quot;358&quot;/&gt;&lt;/object&gt;&lt;object type=&quot;3&quot; unique_id=&quot;23997&quot;&gt;&lt;property id=&quot;20148&quot; value=&quot;5&quot;/&gt;&lt;property id=&quot;20300&quot; value=&quot;Slide 46 - &amp;quot;Medidas: Grado y Distribuciones de Grados&amp;quot;&quot;/&gt;&lt;property id=&quot;20307&quot; value=&quot;359&quot;/&gt;&lt;/object&gt;&lt;object type=&quot;3&quot; unique_id=&quot;23998&quot;&gt;&lt;property id=&quot;20148&quot; value=&quot;5&quot;/&gt;&lt;property id=&quot;20300&quot; value=&quot;Slide 47 - &amp;quot;Medidas: Coeficiente de Clustering o de Transitividad&amp;quot;&quot;/&gt;&lt;property id=&quot;20307&quot; value=&quot;360&quot;/&gt;&lt;/object&gt;&lt;object type=&quot;3&quot; unique_id=&quot;23999&quot;&gt;&lt;property id=&quot;20148&quot; value=&quot;5&quot;/&gt;&lt;property id=&quot;20300&quot; value=&quot;Slide 48 - &amp;quot;Medidas: Conectividad&amp;quot;&quot;/&gt;&lt;property id=&quot;20307&quot; value=&quot;361&quot;/&gt;&lt;/object&gt;&lt;object type=&quot;3&quot; unique_id=&quot;24000&quot;&gt;&lt;property id=&quot;20148&quot; value=&quot;5&quot;/&gt;&lt;property id=&quot;20300&quot; value=&quot;Slide 49 - &amp;quot;Medidas: distancia&amp;quot;&quot;/&gt;&lt;property id=&quot;20307&quot; value=&quot;362&quot;/&gt;&lt;/object&gt;&lt;object type=&quot;3&quot; unique_id=&quot;24001&quot;&gt;&lt;property id=&quot;20148&quot; value=&quot;5&quot;/&gt;&lt;property id=&quot;20300&quot; value=&quot;Slide 50 - &amp;quot;Medidas: Betweenness o Carga&amp;quot;&quot;/&gt;&lt;property id=&quot;20307&quot; value=&quot;363&quot;/&gt;&lt;/object&gt;&lt;object type=&quot;3&quot; unique_id=&quot;24002&quot;&gt;&lt;property id=&quot;20148&quot; value=&quot;5&quot;/&gt;&lt;property id=&quot;20300&quot; value=&quot;Slide 51 - &amp;quot;Modelos de Redes&amp;quot;&quot;/&gt;&lt;property id=&quot;20307&quot; value=&quot;364&quot;/&gt;&lt;/object&gt;&lt;object type=&quot;3&quot; unique_id=&quot;24003&quot;&gt;&lt;property id=&quot;20148&quot; value=&quot;5&quot;/&gt;&lt;property id=&quot;20300&quot; value=&quot;Slide 52 - &amp;quot;Topología de Poisson&amp;quot;&quot;/&gt;&lt;property id=&quot;20307&quot; value=&quot;365&quot;/&gt;&lt;/object&gt;&lt;object type=&quot;3&quot; unique_id=&quot;24004&quot;&gt;&lt;property id=&quot;20148&quot; value=&quot;5&quot;/&gt;&lt;property id=&quot;20300&quot; value=&quot;Slide 53 - &amp;quot;Topología Libre de Escala&amp;quot;&quot;/&gt;&lt;property id=&quot;20307&quot; value=&quot;366&quot;/&gt;&lt;/object&gt;&lt;object type=&quot;3&quot; unique_id=&quot;24005&quot;&gt;&lt;property id=&quot;20148&quot; value=&quot;5&quot;/&gt;&lt;property id=&quot;20300&quot; value=&quot;Slide 54 - &amp;quot;Robustez de las topologías Libres de Escala&amp;quot;&quot;/&gt;&lt;property id=&quot;20307&quot; value=&quot;367&quot;/&gt;&lt;/object&gt;&lt;object type=&quot;3&quot; unique_id=&quot;24006&quot;&gt;&lt;property id=&quot;20148&quot; value=&quot;5&quot;/&gt;&lt;property id=&quot;20300&quot; value=&quot;Slide 55 - &amp;quot;Modelos de construcción de Redes&amp;quot;&quot;/&gt;&lt;property id=&quot;20307&quot; value=&quot;368&quot;/&gt;&lt;/object&gt;&lt;object type=&quot;3&quot; unique_id=&quot;24007&quot;&gt;&lt;property id=&quot;20148&quot; value=&quot;5&quot;/&gt;&lt;property id=&quot;20300&quot; value=&quot;Slide 56 - &amp;quot;Modelo de Grafos Aleatorios&amp;quot;&quot;/&gt;&lt;property id=&quot;20307&quot; value=&quot;369&quot;/&gt;&lt;/object&gt;&lt;object type=&quot;3&quot; unique_id=&quot;24008&quot;&gt;&lt;property id=&quot;20148&quot; value=&quot;5&quot;/&gt;&lt;property id=&quot;20300&quot; value=&quot;Slide 57 - &amp;quot;Modelo de Wattz-Strogatz&amp;quot;&quot;/&gt;&lt;property id=&quot;20307&quot; value=&quot;370&quot;/&gt;&lt;/object&gt;&lt;object type=&quot;3&quot; unique_id=&quot;24009&quot;&gt;&lt;property id=&quot;20148&quot; value=&quot;5&quot;/&gt;&lt;property id=&quot;20300&quot; value=&quot;Slide 58 - &amp;quot;Características de los Mod. Est.&amp;quot;&quot;/&gt;&lt;property id=&quot;20307&quot; value=&quot;371&quot;/&gt;&lt;/object&gt;&lt;object type=&quot;3&quot; unique_id=&quot;24010&quot;&gt;&lt;property id=&quot;20148&quot; value=&quot;5&quot;/&gt;&lt;property id=&quot;20300&quot; value=&quot;Slide 59 - &amp;quot;Modelos Dinámicos&amp;quot;&quot;/&gt;&lt;property id=&quot;20307&quot; value=&quot;372&quot;/&gt;&lt;/object&gt;&lt;object type=&quot;3&quot; unique_id=&quot;24011&quot;&gt;&lt;property id=&quot;20148&quot; value=&quot;5&quot;/&gt;&lt;property id=&quot;20300&quot; value=&quot;Slide 60 - &amp;quot;Modelo de Enlace Preferencial&amp;quot;&quot;/&gt;&lt;property id=&quot;20307&quot; value=&quot;373&quot;/&gt;&lt;/object&gt;&lt;object type=&quot;3&quot; unique_id=&quot;24012&quot;&gt;&lt;property id=&quot;20148&quot; value=&quot;5&quot;/&gt;&lt;property id=&quot;20300&quot; value=&quot;Slide 61 - &amp;quot;Modelo de Duplicación&amp;quot;&quot;/&gt;&lt;property id=&quot;20307&quot; value=&quot;374&quot;/&gt;&lt;/object&gt;&lt;object type=&quot;3&quot; unique_id=&quot;24013&quot;&gt;&lt;property id=&quot;20148&quot; value=&quot;5&quot;/&gt;&lt;property id=&quot;20300&quot; value=&quot;Slide 62 - &amp;quot;Redes Naturales vs. Redes Artificiales&amp;quot;&quot;/&gt;&lt;property id=&quot;20307&quot; value=&quot;375&quot;/&gt;&lt;/object&gt;&lt;object type=&quot;3&quot; unique_id=&quot;24014&quot;&gt;&lt;property id=&quot;20148&quot; value=&quot;5&quot;/&gt;&lt;property id=&quot;20300&quot; value=&quot;Slide 63 - &amp;quot;Comparativa de algunas redes&amp;quot;&quot;/&gt;&lt;property id=&quot;20307&quot; value=&quot;376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pi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692</Words>
  <Application>Microsoft Office PowerPoint</Application>
  <PresentationFormat>Panorámica</PresentationFormat>
  <Paragraphs>87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Tema de Office</vt:lpstr>
      <vt:lpstr>Aplicaciones y Casos Prácticos de Redes</vt:lpstr>
      <vt:lpstr>Agenda</vt:lpstr>
      <vt:lpstr>Muestreos Aleatorios en Redes</vt:lpstr>
      <vt:lpstr>Muestreos Aleatorios en Redes</vt:lpstr>
      <vt:lpstr>Muestreos Aleatorios en Redes</vt:lpstr>
      <vt:lpstr>Muestreos Aleatorios en Redes</vt:lpstr>
      <vt:lpstr>Muestreos Aleatorios en Redes</vt:lpstr>
      <vt:lpstr>Percolación, Resiliencia y Muestreo</vt:lpstr>
      <vt:lpstr>Difusión, Infección y Muestreo</vt:lpstr>
      <vt:lpstr>Page Rank y Sistemas de Recomendación</vt:lpstr>
      <vt:lpstr>Análisis de Redes Sociales</vt:lpstr>
      <vt:lpstr>Algoritmos de Representación</vt:lpstr>
      <vt:lpstr>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Fernando</dc:creator>
  <cp:lastModifiedBy>Fernando Sancho Caparrini</cp:lastModifiedBy>
  <cp:revision>192</cp:revision>
  <dcterms:created xsi:type="dcterms:W3CDTF">2010-10-30T10:49:03Z</dcterms:created>
  <dcterms:modified xsi:type="dcterms:W3CDTF">2017-01-15T15:21:38Z</dcterms:modified>
</cp:coreProperties>
</file>